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
  </p:notesMasterIdLst>
  <p:sldIdLst>
    <p:sldId id="256" r:id="rId2"/>
    <p:sldId id="259"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30"/>
    <p:restoredTop sz="94722"/>
  </p:normalViewPr>
  <p:slideViewPr>
    <p:cSldViewPr snapToGrid="0">
      <p:cViewPr varScale="1">
        <p:scale>
          <a:sx n="70" d="100"/>
          <a:sy n="70" d="100"/>
        </p:scale>
        <p:origin x="940" y="44"/>
      </p:cViewPr>
      <p:guideLst>
        <p:guide orient="horz" pos="2024"/>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4198C5-3ACD-EE4D-A9C5-E5339C2A4525}" type="datetimeFigureOut">
              <a:rPr lang="en-US" smtClean="0"/>
              <a:t>5/21/2026</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EC190-55E0-8E45-A0F4-9EB63CBDB080}" type="slidenum">
              <a:rPr lang="en-US" smtClean="0"/>
              <a:t>‹#›</a:t>
            </a:fld>
            <a:endParaRPr lang="en-US"/>
          </a:p>
        </p:txBody>
      </p:sp>
    </p:spTree>
    <p:extLst>
      <p:ext uri="{BB962C8B-B14F-4D97-AF65-F5344CB8AC3E}">
        <p14:creationId xmlns:p14="http://schemas.microsoft.com/office/powerpoint/2010/main" val="2339563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CEC190-55E0-8E45-A0F4-9EB63CBDB080}" type="slidenum">
              <a:rPr lang="en-US" smtClean="0"/>
              <a:t>1</a:t>
            </a:fld>
            <a:endParaRPr lang="en-US"/>
          </a:p>
        </p:txBody>
      </p:sp>
    </p:spTree>
    <p:extLst>
      <p:ext uri="{BB962C8B-B14F-4D97-AF65-F5344CB8AC3E}">
        <p14:creationId xmlns:p14="http://schemas.microsoft.com/office/powerpoint/2010/main" val="3188673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CEC190-55E0-8E45-A0F4-9EB63CBDB080}" type="slidenum">
              <a:rPr lang="en-US" smtClean="0"/>
              <a:t>2</a:t>
            </a:fld>
            <a:endParaRPr lang="en-US"/>
          </a:p>
        </p:txBody>
      </p:sp>
    </p:spTree>
    <p:extLst>
      <p:ext uri="{BB962C8B-B14F-4D97-AF65-F5344CB8AC3E}">
        <p14:creationId xmlns:p14="http://schemas.microsoft.com/office/powerpoint/2010/main" val="227934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3605197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3496179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3942906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1148417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9590B23-DEED-D549-8967-D596A67C736A}" type="datetimeFigureOut">
              <a:rPr lang="en-US" smtClean="0"/>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21258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9590B23-DEED-D549-8967-D596A67C736A}" type="datetimeFigureOut">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27396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9590B23-DEED-D549-8967-D596A67C736A}" type="datetimeFigureOut">
              <a:rPr lang="en-US" smtClean="0"/>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665853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9590B23-DEED-D549-8967-D596A67C736A}" type="datetimeFigureOut">
              <a:rPr lang="en-US" smtClean="0"/>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4155085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590B23-DEED-D549-8967-D596A67C736A}" type="datetimeFigureOut">
              <a:rPr lang="en-US" smtClean="0"/>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468026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9590B23-DEED-D549-8967-D596A67C736A}" type="datetimeFigureOut">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19189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9590B23-DEED-D549-8967-D596A67C736A}" type="datetimeFigureOut">
              <a:rPr lang="en-US" smtClean="0"/>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131796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590B23-DEED-D549-8967-D596A67C736A}" type="datetimeFigureOut">
              <a:rPr lang="en-US" smtClean="0"/>
              <a:t>5/21/2026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EA940E-56B3-5F42-9788-C27709D59A49}" type="slidenum">
              <a:rPr lang="en-US" smtClean="0"/>
              <a:t>‹#›</a:t>
            </a:fld>
            <a:endParaRPr lang="en-US"/>
          </a:p>
        </p:txBody>
      </p:sp>
    </p:spTree>
    <p:extLst>
      <p:ext uri="{BB962C8B-B14F-4D97-AF65-F5344CB8AC3E}">
        <p14:creationId xmlns:p14="http://schemas.microsoft.com/office/powerpoint/2010/main" val="2874264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rope with a knot&#10;&#10;AI-generated content may be incorrect.">
            <a:extLst>
              <a:ext uri="{FF2B5EF4-FFF2-40B4-BE49-F238E27FC236}">
                <a16:creationId xmlns:a16="http://schemas.microsoft.com/office/drawing/2014/main" id="{4C96AE2D-14FC-7F94-D949-A708D47E3B4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0189" t="28986" r="39650" b="31596"/>
          <a:stretch>
            <a:fillRect/>
          </a:stretch>
        </p:blipFill>
        <p:spPr>
          <a:xfrm rot="5400000">
            <a:off x="3317543" y="1459388"/>
            <a:ext cx="2913622" cy="5382242"/>
          </a:xfrm>
          <a:prstGeom prst="rect">
            <a:avLst/>
          </a:prstGeom>
        </p:spPr>
      </p:pic>
      <p:sp>
        <p:nvSpPr>
          <p:cNvPr id="5" name="TextBox 4">
            <a:extLst>
              <a:ext uri="{FF2B5EF4-FFF2-40B4-BE49-F238E27FC236}">
                <a16:creationId xmlns:a16="http://schemas.microsoft.com/office/drawing/2014/main" id="{A1BA6BC9-81B6-9D1C-926A-A6B944F8861F}"/>
              </a:ext>
            </a:extLst>
          </p:cNvPr>
          <p:cNvSpPr txBox="1"/>
          <p:nvPr/>
        </p:nvSpPr>
        <p:spPr>
          <a:xfrm>
            <a:off x="333516" y="3479628"/>
            <a:ext cx="2999679" cy="954107"/>
          </a:xfrm>
          <a:prstGeom prst="rect">
            <a:avLst/>
          </a:prstGeom>
          <a:noFill/>
        </p:spPr>
        <p:txBody>
          <a:bodyPr wrap="square" rtlCol="0">
            <a:spAutoFit/>
          </a:bodyPr>
          <a:lstStyle/>
          <a:p>
            <a:r>
              <a:rPr lang="en-US" sz="2800" noProof="0" dirty="0"/>
              <a:t>Trust me, the teacher, …</a:t>
            </a:r>
          </a:p>
        </p:txBody>
      </p:sp>
      <p:sp>
        <p:nvSpPr>
          <p:cNvPr id="6" name="TextBox 5">
            <a:extLst>
              <a:ext uri="{FF2B5EF4-FFF2-40B4-BE49-F238E27FC236}">
                <a16:creationId xmlns:a16="http://schemas.microsoft.com/office/drawing/2014/main" id="{38370E97-5756-F9F5-10FE-3DC64336DD2A}"/>
              </a:ext>
            </a:extLst>
          </p:cNvPr>
          <p:cNvSpPr txBox="1"/>
          <p:nvPr/>
        </p:nvSpPr>
        <p:spPr>
          <a:xfrm>
            <a:off x="7118260" y="3490697"/>
            <a:ext cx="2999679" cy="954107"/>
          </a:xfrm>
          <a:prstGeom prst="rect">
            <a:avLst/>
          </a:prstGeom>
          <a:noFill/>
        </p:spPr>
        <p:txBody>
          <a:bodyPr wrap="square" rtlCol="0">
            <a:spAutoFit/>
          </a:bodyPr>
          <a:lstStyle/>
          <a:p>
            <a:r>
              <a:rPr lang="en-US" sz="2800" noProof="0" dirty="0"/>
              <a:t>I trust you, the student, …</a:t>
            </a:r>
          </a:p>
        </p:txBody>
      </p:sp>
      <p:graphicFrame>
        <p:nvGraphicFramePr>
          <p:cNvPr id="7" name="Table 6">
            <a:extLst>
              <a:ext uri="{FF2B5EF4-FFF2-40B4-BE49-F238E27FC236}">
                <a16:creationId xmlns:a16="http://schemas.microsoft.com/office/drawing/2014/main" id="{9D18F268-B6DA-41A6-1F5B-32DC9F20F954}"/>
              </a:ext>
            </a:extLst>
          </p:cNvPr>
          <p:cNvGraphicFramePr>
            <a:graphicFrameLocks noGrp="1"/>
          </p:cNvGraphicFramePr>
          <p:nvPr>
            <p:extLst>
              <p:ext uri="{D42A27DB-BD31-4B8C-83A1-F6EECF244321}">
                <p14:modId xmlns:p14="http://schemas.microsoft.com/office/powerpoint/2010/main" val="2396685665"/>
              </p:ext>
            </p:extLst>
          </p:nvPr>
        </p:nvGraphicFramePr>
        <p:xfrm>
          <a:off x="0" y="158565"/>
          <a:ext cx="3348200" cy="1584960"/>
        </p:xfrm>
        <a:graphic>
          <a:graphicData uri="http://schemas.openxmlformats.org/drawingml/2006/table">
            <a:tbl>
              <a:tblPr firstRow="1" bandRow="1">
                <a:tableStyleId>{5C22544A-7EE6-4342-B048-85BDC9FD1C3A}</a:tableStyleId>
              </a:tblPr>
              <a:tblGrid>
                <a:gridCol w="344331">
                  <a:extLst>
                    <a:ext uri="{9D8B030D-6E8A-4147-A177-3AD203B41FA5}">
                      <a16:colId xmlns:a16="http://schemas.microsoft.com/office/drawing/2014/main" val="3945361237"/>
                    </a:ext>
                  </a:extLst>
                </a:gridCol>
                <a:gridCol w="3003869">
                  <a:extLst>
                    <a:ext uri="{9D8B030D-6E8A-4147-A177-3AD203B41FA5}">
                      <a16:colId xmlns:a16="http://schemas.microsoft.com/office/drawing/2014/main" val="3641959394"/>
                    </a:ext>
                  </a:extLst>
                </a:gridCol>
              </a:tblGrid>
              <a:tr h="370840">
                <a:tc>
                  <a:txBody>
                    <a:bodyPr/>
                    <a:lstStyle/>
                    <a:p>
                      <a:pPr algn="ctr"/>
                      <a:r>
                        <a:rPr lang="en-US" sz="1400" b="0" noProof="0" dirty="0">
                          <a:solidFill>
                            <a:schemeClr val="tx1"/>
                          </a:solidFill>
                        </a:rPr>
                        <a:t>Cognition</a:t>
                      </a:r>
                    </a:p>
                  </a:txBody>
                  <a:tcPr vert="vert270">
                    <a:lnR w="12700" cmpd="sng">
                      <a:noFill/>
                    </a:lnR>
                    <a:noFill/>
                  </a:tcPr>
                </a:tc>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know the subject and what it is important for you to learn right now</a:t>
                      </a:r>
                    </a:p>
                    <a:p>
                      <a:pPr marL="133350" indent="-133350">
                        <a:tabLst/>
                      </a:pPr>
                      <a:r>
                        <a:rPr lang="en-US" sz="1400" b="0" noProof="0" dirty="0">
                          <a:solidFill>
                            <a:schemeClr val="tx1"/>
                          </a:solidFill>
                        </a:rPr>
                        <a:t>… to know how to teach / learn the specific subject</a:t>
                      </a:r>
                    </a:p>
                    <a:p>
                      <a:pPr marL="133350" indent="-133350">
                        <a:tabLst/>
                      </a:pPr>
                      <a:r>
                        <a:rPr lang="en-US" sz="1400" b="0" noProof="0" dirty="0">
                          <a:solidFill>
                            <a:schemeClr val="tx1"/>
                          </a:solidFill>
                        </a:rPr>
                        <a:t>… to explain and model what I think is important about my subject and your learning</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8" name="Table 7">
            <a:extLst>
              <a:ext uri="{FF2B5EF4-FFF2-40B4-BE49-F238E27FC236}">
                <a16:creationId xmlns:a16="http://schemas.microsoft.com/office/drawing/2014/main" id="{CE27A8BA-B324-3A40-D612-25D52649758E}"/>
              </a:ext>
            </a:extLst>
          </p:cNvPr>
          <p:cNvGraphicFramePr>
            <a:graphicFrameLocks noGrp="1"/>
          </p:cNvGraphicFramePr>
          <p:nvPr>
            <p:extLst>
              <p:ext uri="{D42A27DB-BD31-4B8C-83A1-F6EECF244321}">
                <p14:modId xmlns:p14="http://schemas.microsoft.com/office/powerpoint/2010/main" val="3911477360"/>
              </p:ext>
            </p:extLst>
          </p:nvPr>
        </p:nvGraphicFramePr>
        <p:xfrm>
          <a:off x="-1" y="2049950"/>
          <a:ext cx="3434575" cy="1158240"/>
        </p:xfrm>
        <a:graphic>
          <a:graphicData uri="http://schemas.openxmlformats.org/drawingml/2006/table">
            <a:tbl>
              <a:tblPr firstRow="1" bandRow="1">
                <a:tableStyleId>{5C22544A-7EE6-4342-B048-85BDC9FD1C3A}</a:tableStyleId>
              </a:tblPr>
              <a:tblGrid>
                <a:gridCol w="353215">
                  <a:extLst>
                    <a:ext uri="{9D8B030D-6E8A-4147-A177-3AD203B41FA5}">
                      <a16:colId xmlns:a16="http://schemas.microsoft.com/office/drawing/2014/main" val="3945361237"/>
                    </a:ext>
                  </a:extLst>
                </a:gridCol>
                <a:gridCol w="3081360">
                  <a:extLst>
                    <a:ext uri="{9D8B030D-6E8A-4147-A177-3AD203B41FA5}">
                      <a16:colId xmlns:a16="http://schemas.microsoft.com/office/drawing/2014/main" val="3641959394"/>
                    </a:ext>
                  </a:extLst>
                </a:gridCol>
              </a:tblGrid>
              <a:tr h="370840">
                <a:tc>
                  <a:txBody>
                    <a:bodyPr/>
                    <a:lstStyle/>
                    <a:p>
                      <a:pPr algn="ctr"/>
                      <a:r>
                        <a:rPr lang="en-US" sz="1400" b="0" noProof="0" dirty="0">
                          <a:solidFill>
                            <a:schemeClr val="tx1"/>
                          </a:solidFill>
                        </a:rPr>
                        <a:t>Affect</a:t>
                      </a:r>
                    </a:p>
                  </a:txBody>
                  <a:tcPr vert="vert270">
                    <a:lnR w="12700" cmpd="sng">
                      <a:noFill/>
                    </a:lnR>
                    <a:noFill/>
                  </a:tcPr>
                </a:tc>
                <a:tc>
                  <a:txBody>
                    <a:bodyPr/>
                    <a:lstStyle/>
                    <a:p>
                      <a:pPr marL="133350" indent="-133350">
                        <a:tabLst/>
                      </a:pPr>
                      <a:r>
                        <a:rPr lang="en-US" sz="1400" b="0" noProof="0" dirty="0">
                          <a:solidFill>
                            <a:schemeClr val="tx1"/>
                          </a:solidFill>
                        </a:rPr>
                        <a:t>… to care about you and your learning</a:t>
                      </a:r>
                    </a:p>
                    <a:p>
                      <a:pPr marL="133350" indent="-133350">
                        <a:tabLst/>
                      </a:pPr>
                      <a:r>
                        <a:rPr lang="en-US" sz="1400" b="0" noProof="0" dirty="0">
                          <a:solidFill>
                            <a:schemeClr val="tx1"/>
                          </a:solidFill>
                        </a:rPr>
                        <a:t>… to do my best to create the best conditions for your learning</a:t>
                      </a:r>
                    </a:p>
                    <a:p>
                      <a:pPr marL="133350" indent="-133350">
                        <a:tabLst/>
                      </a:pPr>
                      <a:r>
                        <a:rPr lang="en-US" sz="1400" b="0" noProof="0" dirty="0">
                          <a:solidFill>
                            <a:schemeClr val="tx1"/>
                          </a:solidFill>
                        </a:rPr>
                        <a:t>… to react kindly to mistakes</a:t>
                      </a:r>
                    </a:p>
                    <a:p>
                      <a:pPr marL="133350" indent="-133350">
                        <a:tabLst/>
                      </a:pPr>
                      <a:r>
                        <a:rPr lang="en-US" sz="1400" b="0" noProof="0" dirty="0">
                          <a:solidFill>
                            <a:schemeClr val="tx1"/>
                          </a:solidFill>
                        </a:rPr>
                        <a:t>… to make rules transparent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9" name="Table 8">
            <a:extLst>
              <a:ext uri="{FF2B5EF4-FFF2-40B4-BE49-F238E27FC236}">
                <a16:creationId xmlns:a16="http://schemas.microsoft.com/office/drawing/2014/main" id="{08D8D1E3-C6AA-BA95-38EA-EAE618D6B661}"/>
              </a:ext>
            </a:extLst>
          </p:cNvPr>
          <p:cNvGraphicFramePr>
            <a:graphicFrameLocks noGrp="1"/>
          </p:cNvGraphicFramePr>
          <p:nvPr>
            <p:extLst>
              <p:ext uri="{D42A27DB-BD31-4B8C-83A1-F6EECF244321}">
                <p14:modId xmlns:p14="http://schemas.microsoft.com/office/powerpoint/2010/main" val="240524699"/>
              </p:ext>
            </p:extLst>
          </p:nvPr>
        </p:nvGraphicFramePr>
        <p:xfrm>
          <a:off x="0" y="4670625"/>
          <a:ext cx="3348199" cy="1371600"/>
        </p:xfrm>
        <a:graphic>
          <a:graphicData uri="http://schemas.openxmlformats.org/drawingml/2006/table">
            <a:tbl>
              <a:tblPr firstRow="1" bandRow="1">
                <a:tableStyleId>{5C22544A-7EE6-4342-B048-85BDC9FD1C3A}</a:tableStyleId>
              </a:tblPr>
              <a:tblGrid>
                <a:gridCol w="344332">
                  <a:extLst>
                    <a:ext uri="{9D8B030D-6E8A-4147-A177-3AD203B41FA5}">
                      <a16:colId xmlns:a16="http://schemas.microsoft.com/office/drawing/2014/main" val="3945361237"/>
                    </a:ext>
                  </a:extLst>
                </a:gridCol>
                <a:gridCol w="3003867">
                  <a:extLst>
                    <a:ext uri="{9D8B030D-6E8A-4147-A177-3AD203B41FA5}">
                      <a16:colId xmlns:a16="http://schemas.microsoft.com/office/drawing/2014/main" val="3641959394"/>
                    </a:ext>
                  </a:extLst>
                </a:gridCol>
              </a:tblGrid>
              <a:tr h="370840">
                <a:tc>
                  <a:txBody>
                    <a:bodyPr/>
                    <a:lstStyle/>
                    <a:p>
                      <a:pPr algn="ctr"/>
                      <a:r>
                        <a:rPr lang="en-US" sz="1400" b="0" noProof="0" dirty="0">
                          <a:solidFill>
                            <a:schemeClr val="tx1"/>
                          </a:solidFill>
                        </a:rPr>
                        <a:t>Values</a:t>
                      </a:r>
                    </a:p>
                  </a:txBody>
                  <a:tcPr vert="vert270">
                    <a:lnR w="12700" cmpd="sng">
                      <a:noFill/>
                    </a:lnR>
                    <a:noFill/>
                  </a:tcPr>
                </a:tc>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care about my own professional development</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be open about what I expect and how I check your work</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be transparent about my practice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0" name="Table 9">
            <a:extLst>
              <a:ext uri="{FF2B5EF4-FFF2-40B4-BE49-F238E27FC236}">
                <a16:creationId xmlns:a16="http://schemas.microsoft.com/office/drawing/2014/main" id="{99B4BE48-C1BB-41A5-208C-34C602EFC82F}"/>
              </a:ext>
            </a:extLst>
          </p:cNvPr>
          <p:cNvGraphicFramePr>
            <a:graphicFrameLocks noGrp="1"/>
          </p:cNvGraphicFramePr>
          <p:nvPr>
            <p:extLst>
              <p:ext uri="{D42A27DB-BD31-4B8C-83A1-F6EECF244321}">
                <p14:modId xmlns:p14="http://schemas.microsoft.com/office/powerpoint/2010/main" val="2702256351"/>
              </p:ext>
            </p:extLst>
          </p:nvPr>
        </p:nvGraphicFramePr>
        <p:xfrm>
          <a:off x="-2" y="5983981"/>
          <a:ext cx="3263308" cy="900076"/>
        </p:xfrm>
        <a:graphic>
          <a:graphicData uri="http://schemas.openxmlformats.org/drawingml/2006/table">
            <a:tbl>
              <a:tblPr firstRow="1" bandRow="1">
                <a:tableStyleId>{5C22544A-7EE6-4342-B048-85BDC9FD1C3A}</a:tableStyleId>
              </a:tblPr>
              <a:tblGrid>
                <a:gridCol w="335600">
                  <a:extLst>
                    <a:ext uri="{9D8B030D-6E8A-4147-A177-3AD203B41FA5}">
                      <a16:colId xmlns:a16="http://schemas.microsoft.com/office/drawing/2014/main" val="3945361237"/>
                    </a:ext>
                  </a:extLst>
                </a:gridCol>
                <a:gridCol w="2927708">
                  <a:extLst>
                    <a:ext uri="{9D8B030D-6E8A-4147-A177-3AD203B41FA5}">
                      <a16:colId xmlns:a16="http://schemas.microsoft.com/office/drawing/2014/main" val="3641959394"/>
                    </a:ext>
                  </a:extLst>
                </a:gridCol>
              </a:tblGrid>
              <a:tr h="900076">
                <a:tc>
                  <a:txBody>
                    <a:bodyPr/>
                    <a:lstStyle/>
                    <a:p>
                      <a:pPr algn="ctr"/>
                      <a:r>
                        <a:rPr lang="en-US" sz="1400" b="0" noProof="0" dirty="0">
                          <a:solidFill>
                            <a:schemeClr val="tx1"/>
                          </a:solidFill>
                        </a:rPr>
                        <a:t>Identity</a:t>
                      </a:r>
                    </a:p>
                  </a:txBody>
                  <a:tcPr vert="vert270">
                    <a:lnR w="12700" cmpd="sng">
                      <a:noFill/>
                    </a:lnR>
                    <a:noFill/>
                  </a:tcPr>
                </a:tc>
                <a:tc>
                  <a:txBody>
                    <a:bodyPr/>
                    <a:lstStyle/>
                    <a:p>
                      <a:pPr marL="133350" indent="-133350">
                        <a:tabLst/>
                      </a:pPr>
                      <a:r>
                        <a:rPr lang="en-US" sz="1400" b="0" noProof="0" dirty="0">
                          <a:solidFill>
                            <a:schemeClr val="tx1"/>
                          </a:solidFill>
                        </a:rPr>
                        <a:t>… to be interested in knowing what you are thinking</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1" name="Table 10">
            <a:extLst>
              <a:ext uri="{FF2B5EF4-FFF2-40B4-BE49-F238E27FC236}">
                <a16:creationId xmlns:a16="http://schemas.microsoft.com/office/drawing/2014/main" id="{3EEF87F1-9AC2-1927-2C49-0AB8B7B95D65}"/>
              </a:ext>
            </a:extLst>
          </p:cNvPr>
          <p:cNvGraphicFramePr>
            <a:graphicFrameLocks noGrp="1"/>
          </p:cNvGraphicFramePr>
          <p:nvPr>
            <p:extLst>
              <p:ext uri="{D42A27DB-BD31-4B8C-83A1-F6EECF244321}">
                <p14:modId xmlns:p14="http://schemas.microsoft.com/office/powerpoint/2010/main" val="3565366765"/>
              </p:ext>
            </p:extLst>
          </p:nvPr>
        </p:nvGraphicFramePr>
        <p:xfrm>
          <a:off x="6666002" y="154679"/>
          <a:ext cx="3190821" cy="944880"/>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370840">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build knowledge, skills, competences yourself</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engage with the course materials and activities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Cognition</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4" name="Table 13">
            <a:extLst>
              <a:ext uri="{FF2B5EF4-FFF2-40B4-BE49-F238E27FC236}">
                <a16:creationId xmlns:a16="http://schemas.microsoft.com/office/drawing/2014/main" id="{A9022F50-7824-D72A-B5AB-5B4CF9698EC9}"/>
              </a:ext>
            </a:extLst>
          </p:cNvPr>
          <p:cNvGraphicFramePr>
            <a:graphicFrameLocks noGrp="1"/>
          </p:cNvGraphicFramePr>
          <p:nvPr>
            <p:extLst>
              <p:ext uri="{D42A27DB-BD31-4B8C-83A1-F6EECF244321}">
                <p14:modId xmlns:p14="http://schemas.microsoft.com/office/powerpoint/2010/main" val="3253219525"/>
              </p:ext>
            </p:extLst>
          </p:nvPr>
        </p:nvGraphicFramePr>
        <p:xfrm>
          <a:off x="6666002" y="2116795"/>
          <a:ext cx="3190821" cy="944880"/>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370840">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come and talk to me if things aren’t going well</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contribute constructively to the class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Affect</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5" name="Table 14">
            <a:extLst>
              <a:ext uri="{FF2B5EF4-FFF2-40B4-BE49-F238E27FC236}">
                <a16:creationId xmlns:a16="http://schemas.microsoft.com/office/drawing/2014/main" id="{BCB61F5B-C260-9D2D-D2DB-80F79F6B6B2D}"/>
              </a:ext>
            </a:extLst>
          </p:cNvPr>
          <p:cNvGraphicFramePr>
            <a:graphicFrameLocks noGrp="1"/>
          </p:cNvGraphicFramePr>
          <p:nvPr>
            <p:extLst>
              <p:ext uri="{D42A27DB-BD31-4B8C-83A1-F6EECF244321}">
                <p14:modId xmlns:p14="http://schemas.microsoft.com/office/powerpoint/2010/main" val="586725681"/>
              </p:ext>
            </p:extLst>
          </p:nvPr>
        </p:nvGraphicFramePr>
        <p:xfrm>
          <a:off x="6666002" y="4652055"/>
          <a:ext cx="3190821" cy="1158240"/>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370840">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care about your learning</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commit to what we do together in the course</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reflect on your learning process and outcomes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Values</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6" name="Table 15">
            <a:extLst>
              <a:ext uri="{FF2B5EF4-FFF2-40B4-BE49-F238E27FC236}">
                <a16:creationId xmlns:a16="http://schemas.microsoft.com/office/drawing/2014/main" id="{87527116-2832-9D2E-13D6-317B9E3E3803}"/>
              </a:ext>
            </a:extLst>
          </p:cNvPr>
          <p:cNvGraphicFramePr>
            <a:graphicFrameLocks noGrp="1"/>
          </p:cNvGraphicFramePr>
          <p:nvPr>
            <p:extLst>
              <p:ext uri="{D42A27DB-BD31-4B8C-83A1-F6EECF244321}">
                <p14:modId xmlns:p14="http://schemas.microsoft.com/office/powerpoint/2010/main" val="2536775681"/>
              </p:ext>
            </p:extLst>
          </p:nvPr>
        </p:nvGraphicFramePr>
        <p:xfrm>
          <a:off x="6666002" y="6017578"/>
          <a:ext cx="3190821" cy="866479"/>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866479">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share your own thoughts with me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Identity</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sp>
        <p:nvSpPr>
          <p:cNvPr id="21" name="TextBox 20">
            <a:extLst>
              <a:ext uri="{FF2B5EF4-FFF2-40B4-BE49-F238E27FC236}">
                <a16:creationId xmlns:a16="http://schemas.microsoft.com/office/drawing/2014/main" id="{36DB9F8C-ACD8-B6F1-E248-0B1ACCB268A0}"/>
              </a:ext>
            </a:extLst>
          </p:cNvPr>
          <p:cNvSpPr txBox="1"/>
          <p:nvPr/>
        </p:nvSpPr>
        <p:spPr>
          <a:xfrm>
            <a:off x="3434574" y="712861"/>
            <a:ext cx="3123228" cy="1815882"/>
          </a:xfrm>
          <a:prstGeom prst="rect">
            <a:avLst/>
          </a:prstGeom>
          <a:noFill/>
        </p:spPr>
        <p:txBody>
          <a:bodyPr wrap="square" rtlCol="0">
            <a:spAutoFit/>
          </a:bodyPr>
          <a:lstStyle/>
          <a:p>
            <a:r>
              <a:rPr lang="en-US" sz="2800" noProof="0" dirty="0"/>
              <a:t>How teachers can build trust with students (in the presence of GenAI)</a:t>
            </a:r>
          </a:p>
        </p:txBody>
      </p:sp>
      <p:sp>
        <p:nvSpPr>
          <p:cNvPr id="23" name="TextBox 22">
            <a:extLst>
              <a:ext uri="{FF2B5EF4-FFF2-40B4-BE49-F238E27FC236}">
                <a16:creationId xmlns:a16="http://schemas.microsoft.com/office/drawing/2014/main" id="{E1D96DB8-3FD1-9176-E289-CD72521F72CF}"/>
              </a:ext>
            </a:extLst>
          </p:cNvPr>
          <p:cNvSpPr txBox="1"/>
          <p:nvPr/>
        </p:nvSpPr>
        <p:spPr>
          <a:xfrm>
            <a:off x="3454750" y="5688449"/>
            <a:ext cx="3091014" cy="954107"/>
          </a:xfrm>
          <a:prstGeom prst="rect">
            <a:avLst/>
          </a:prstGeom>
          <a:noFill/>
        </p:spPr>
        <p:txBody>
          <a:bodyPr wrap="square" rtlCol="0">
            <a:spAutoFit/>
          </a:bodyPr>
          <a:lstStyle/>
          <a:p>
            <a:r>
              <a:rPr lang="en-US" sz="1400" b="1" noProof="0" dirty="0"/>
              <a:t>Forsyth &amp; Glessmer (2026)</a:t>
            </a:r>
          </a:p>
          <a:p>
            <a:r>
              <a:rPr lang="en-US" sz="1400" noProof="0" dirty="0"/>
              <a:t>Keynote at  </a:t>
            </a:r>
            <a:r>
              <a:rPr lang="en-US" sz="1400" dirty="0"/>
              <a:t>SU’s Teachers' Conference 2026 — Teaching for Democracy and Sustainability</a:t>
            </a:r>
            <a:endParaRPr lang="en-US" sz="1400" noProof="0" dirty="0"/>
          </a:p>
        </p:txBody>
      </p:sp>
      <p:cxnSp>
        <p:nvCxnSpPr>
          <p:cNvPr id="20" name="Straight Connector 19">
            <a:extLst>
              <a:ext uri="{FF2B5EF4-FFF2-40B4-BE49-F238E27FC236}">
                <a16:creationId xmlns:a16="http://schemas.microsoft.com/office/drawing/2014/main" id="{13008D7A-CF5D-10FA-8397-5AE6D287279E}"/>
              </a:ext>
            </a:extLst>
          </p:cNvPr>
          <p:cNvCxnSpPr>
            <a:cxnSpLocks/>
          </p:cNvCxnSpPr>
          <p:nvPr/>
        </p:nvCxnSpPr>
        <p:spPr>
          <a:xfrm>
            <a:off x="3307800" y="-11875"/>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B2D14ED-A21F-817D-DD51-F6D9800419C0}"/>
              </a:ext>
            </a:extLst>
          </p:cNvPr>
          <p:cNvCxnSpPr>
            <a:cxnSpLocks/>
          </p:cNvCxnSpPr>
          <p:nvPr/>
        </p:nvCxnSpPr>
        <p:spPr>
          <a:xfrm>
            <a:off x="6609969" y="-8804"/>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712212A-F85D-DC9C-D613-99E3A8DB0F2F}"/>
              </a:ext>
            </a:extLst>
          </p:cNvPr>
          <p:cNvCxnSpPr>
            <a:cxnSpLocks/>
          </p:cNvCxnSpPr>
          <p:nvPr/>
        </p:nvCxnSpPr>
        <p:spPr>
          <a:xfrm>
            <a:off x="3313569" y="6738976"/>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3CBB4EA-469C-B85C-FCD8-4CA04F864C18}"/>
              </a:ext>
            </a:extLst>
          </p:cNvPr>
          <p:cNvCxnSpPr>
            <a:cxnSpLocks/>
          </p:cNvCxnSpPr>
          <p:nvPr/>
        </p:nvCxnSpPr>
        <p:spPr>
          <a:xfrm>
            <a:off x="6615738" y="6742047"/>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217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1B5B065-0CEC-F1EA-EC0B-A3F6AD2AE051}"/>
              </a:ext>
            </a:extLst>
          </p:cNvPr>
          <p:cNvSpPr txBox="1"/>
          <p:nvPr/>
        </p:nvSpPr>
        <p:spPr>
          <a:xfrm>
            <a:off x="6609969" y="6099160"/>
            <a:ext cx="3099460" cy="646331"/>
          </a:xfrm>
          <a:prstGeom prst="rect">
            <a:avLst/>
          </a:prstGeom>
          <a:noFill/>
        </p:spPr>
        <p:txBody>
          <a:bodyPr wrap="square" rtlCol="0">
            <a:spAutoFit/>
          </a:bodyPr>
          <a:lstStyle/>
          <a:p>
            <a:r>
              <a:rPr lang="en-US" sz="1200" b="1" noProof="0" dirty="0"/>
              <a:t>Mirjam S. Glessmer</a:t>
            </a:r>
          </a:p>
          <a:p>
            <a:r>
              <a:rPr lang="en-US" sz="1200" noProof="0" dirty="0" err="1"/>
              <a:t>mirjam.glessmer@lth.lu.se</a:t>
            </a:r>
            <a:endParaRPr lang="en-US" sz="1200" noProof="0" dirty="0"/>
          </a:p>
          <a:p>
            <a:r>
              <a:rPr lang="en-US" sz="1200" noProof="0" dirty="0"/>
              <a:t>https://</a:t>
            </a:r>
            <a:r>
              <a:rPr lang="en-US" sz="1200" noProof="0" dirty="0" err="1"/>
              <a:t>mirjamglessmer.com</a:t>
            </a:r>
            <a:endParaRPr lang="en-US" sz="1200" noProof="0" dirty="0"/>
          </a:p>
        </p:txBody>
      </p:sp>
      <p:pic>
        <p:nvPicPr>
          <p:cNvPr id="9" name="Picture 8" descr="A person wearing glasses and a sweater&#10;&#10;Description automatically generated">
            <a:extLst>
              <a:ext uri="{FF2B5EF4-FFF2-40B4-BE49-F238E27FC236}">
                <a16:creationId xmlns:a16="http://schemas.microsoft.com/office/drawing/2014/main" id="{338948C1-7F21-D07A-0386-FD69A53B4950}"/>
              </a:ext>
            </a:extLst>
          </p:cNvPr>
          <p:cNvPicPr>
            <a:picLocks noChangeAspect="1"/>
          </p:cNvPicPr>
          <p:nvPr/>
        </p:nvPicPr>
        <p:blipFill rotWithShape="1">
          <a:blip r:embed="rId3">
            <a:extLst>
              <a:ext uri="{28A0092B-C50C-407E-A947-70E740481C1C}">
                <a14:useLocalDpi xmlns:a14="http://schemas.microsoft.com/office/drawing/2010/main" val="0"/>
              </a:ext>
            </a:extLst>
          </a:blip>
          <a:srcRect l="16418" t="16105" r="22700" b="31434"/>
          <a:stretch/>
        </p:blipFill>
        <p:spPr>
          <a:xfrm>
            <a:off x="6717315" y="5080990"/>
            <a:ext cx="909858" cy="980203"/>
          </a:xfrm>
          <a:prstGeom prst="rect">
            <a:avLst/>
          </a:prstGeom>
        </p:spPr>
      </p:pic>
      <p:sp>
        <p:nvSpPr>
          <p:cNvPr id="10" name="TextBox 9">
            <a:extLst>
              <a:ext uri="{FF2B5EF4-FFF2-40B4-BE49-F238E27FC236}">
                <a16:creationId xmlns:a16="http://schemas.microsoft.com/office/drawing/2014/main" id="{4D71A8B3-0F70-4083-065B-B46061B4508E}"/>
              </a:ext>
            </a:extLst>
          </p:cNvPr>
          <p:cNvSpPr txBox="1"/>
          <p:nvPr/>
        </p:nvSpPr>
        <p:spPr>
          <a:xfrm>
            <a:off x="6609969" y="4172801"/>
            <a:ext cx="3099460" cy="646331"/>
          </a:xfrm>
          <a:prstGeom prst="rect">
            <a:avLst/>
          </a:prstGeom>
          <a:noFill/>
        </p:spPr>
        <p:txBody>
          <a:bodyPr wrap="square" rtlCol="0">
            <a:spAutoFit/>
          </a:bodyPr>
          <a:lstStyle/>
          <a:p>
            <a:r>
              <a:rPr lang="en-US" sz="1200" b="1" noProof="0" dirty="0"/>
              <a:t>Rachel Forsyth</a:t>
            </a:r>
          </a:p>
          <a:p>
            <a:r>
              <a:rPr lang="en-US" sz="1200" noProof="0" dirty="0" err="1"/>
              <a:t>rachel.forsyth@education.lu.se</a:t>
            </a:r>
            <a:endParaRPr lang="en-US" sz="1200" noProof="0" dirty="0"/>
          </a:p>
          <a:p>
            <a:r>
              <a:rPr lang="en-US" sz="1200" noProof="0" dirty="0"/>
              <a:t>https://</a:t>
            </a:r>
            <a:r>
              <a:rPr lang="en-US" sz="1200" noProof="0" dirty="0" err="1"/>
              <a:t>assessmentinhe.wordpress.com</a:t>
            </a:r>
            <a:endParaRPr lang="en-US" sz="1200" noProof="0" dirty="0"/>
          </a:p>
        </p:txBody>
      </p:sp>
      <p:sp>
        <p:nvSpPr>
          <p:cNvPr id="11" name="TextBox 10">
            <a:extLst>
              <a:ext uri="{FF2B5EF4-FFF2-40B4-BE49-F238E27FC236}">
                <a16:creationId xmlns:a16="http://schemas.microsoft.com/office/drawing/2014/main" id="{A81D8411-5E94-8234-2C06-9461F8EE17A9}"/>
              </a:ext>
            </a:extLst>
          </p:cNvPr>
          <p:cNvSpPr txBox="1"/>
          <p:nvPr/>
        </p:nvSpPr>
        <p:spPr>
          <a:xfrm>
            <a:off x="3506993" y="382012"/>
            <a:ext cx="2893808" cy="5016758"/>
          </a:xfrm>
          <a:prstGeom prst="rect">
            <a:avLst/>
          </a:prstGeom>
          <a:noFill/>
        </p:spPr>
        <p:txBody>
          <a:bodyPr wrap="square" rtlCol="0">
            <a:spAutoFit/>
          </a:bodyPr>
          <a:lstStyle/>
          <a:p>
            <a:r>
              <a:rPr lang="en-US" sz="1600" noProof="0" dirty="0"/>
              <a:t>On the backside of this “</a:t>
            </a:r>
            <a:r>
              <a:rPr lang="en-US" sz="1600" noProof="0" dirty="0" err="1"/>
              <a:t>bordpratare</a:t>
            </a:r>
            <a:r>
              <a:rPr lang="en-US" sz="1600" noProof="0" dirty="0"/>
              <a:t>”, we present moves that teachers can consider to build trust with their students </a:t>
            </a:r>
            <a:r>
              <a:rPr lang="en-US" sz="1600" dirty="0"/>
              <a:t>– </a:t>
            </a:r>
            <a:r>
              <a:rPr lang="en-US" sz="1600" noProof="0" dirty="0"/>
              <a:t>in general and specifically also in the presence of GenAI. </a:t>
            </a:r>
          </a:p>
          <a:p>
            <a:endParaRPr lang="en-US" sz="1600" noProof="0" dirty="0"/>
          </a:p>
          <a:p>
            <a:r>
              <a:rPr lang="en-US" sz="1600" noProof="0" dirty="0"/>
              <a:t>We share them for inspiration and you are welcome to modify them to whatever fits your context and purpose. Please discuss them with your colleagues, and more importantly, discuss them with your students!</a:t>
            </a:r>
          </a:p>
          <a:p>
            <a:endParaRPr lang="en-US" sz="1600" noProof="0" dirty="0"/>
          </a:p>
          <a:p>
            <a:r>
              <a:rPr lang="en-US" sz="1600" noProof="0" dirty="0"/>
              <a:t>What else do you do to build trust in the classroom?</a:t>
            </a:r>
          </a:p>
          <a:p>
            <a:r>
              <a:rPr lang="en-US" sz="1600" noProof="0" dirty="0"/>
              <a:t>Let us know!</a:t>
            </a:r>
          </a:p>
        </p:txBody>
      </p:sp>
      <p:cxnSp>
        <p:nvCxnSpPr>
          <p:cNvPr id="14" name="Straight Connector 13">
            <a:extLst>
              <a:ext uri="{FF2B5EF4-FFF2-40B4-BE49-F238E27FC236}">
                <a16:creationId xmlns:a16="http://schemas.microsoft.com/office/drawing/2014/main" id="{93BF42D2-715D-23A9-1CC3-667A0C191D6C}"/>
              </a:ext>
            </a:extLst>
          </p:cNvPr>
          <p:cNvCxnSpPr>
            <a:cxnSpLocks/>
          </p:cNvCxnSpPr>
          <p:nvPr/>
        </p:nvCxnSpPr>
        <p:spPr>
          <a:xfrm>
            <a:off x="3307800" y="-11875"/>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5E25E68-15C1-2298-D682-45E371A4DED6}"/>
              </a:ext>
            </a:extLst>
          </p:cNvPr>
          <p:cNvCxnSpPr>
            <a:cxnSpLocks/>
          </p:cNvCxnSpPr>
          <p:nvPr/>
        </p:nvCxnSpPr>
        <p:spPr>
          <a:xfrm>
            <a:off x="6609969" y="-8804"/>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52D281A-22D7-3D62-B6E2-42C6F3404444}"/>
              </a:ext>
            </a:extLst>
          </p:cNvPr>
          <p:cNvCxnSpPr>
            <a:cxnSpLocks/>
          </p:cNvCxnSpPr>
          <p:nvPr/>
        </p:nvCxnSpPr>
        <p:spPr>
          <a:xfrm>
            <a:off x="3313569" y="6738976"/>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C69A507-AB62-9310-013F-77F81F583181}"/>
              </a:ext>
            </a:extLst>
          </p:cNvPr>
          <p:cNvCxnSpPr>
            <a:cxnSpLocks/>
          </p:cNvCxnSpPr>
          <p:nvPr/>
        </p:nvCxnSpPr>
        <p:spPr>
          <a:xfrm>
            <a:off x="6615738" y="6742047"/>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9" name="Picture 18" descr="A qr code with a dinosaur&#10;&#10;AI-generated content may be incorrect.">
            <a:extLst>
              <a:ext uri="{FF2B5EF4-FFF2-40B4-BE49-F238E27FC236}">
                <a16:creationId xmlns:a16="http://schemas.microsoft.com/office/drawing/2014/main" id="{1A66BA47-31D4-AFBD-3BF2-A9DB9C7A8EB1}"/>
              </a:ext>
            </a:extLst>
          </p:cNvPr>
          <p:cNvPicPr>
            <a:picLocks noChangeAspect="1"/>
          </p:cNvPicPr>
          <p:nvPr/>
        </p:nvPicPr>
        <p:blipFill>
          <a:blip r:embed="rId4"/>
          <a:stretch>
            <a:fillRect/>
          </a:stretch>
        </p:blipFill>
        <p:spPr>
          <a:xfrm>
            <a:off x="2000919" y="5012730"/>
            <a:ext cx="1113007" cy="1113007"/>
          </a:xfrm>
          <a:prstGeom prst="rect">
            <a:avLst/>
          </a:prstGeom>
        </p:spPr>
      </p:pic>
      <p:sp>
        <p:nvSpPr>
          <p:cNvPr id="20" name="TextBox 19">
            <a:extLst>
              <a:ext uri="{FF2B5EF4-FFF2-40B4-BE49-F238E27FC236}">
                <a16:creationId xmlns:a16="http://schemas.microsoft.com/office/drawing/2014/main" id="{CC74B006-4B8B-C64F-B4F4-FCBA12A52E59}"/>
              </a:ext>
            </a:extLst>
          </p:cNvPr>
          <p:cNvSpPr txBox="1"/>
          <p:nvPr/>
        </p:nvSpPr>
        <p:spPr>
          <a:xfrm>
            <a:off x="208340" y="5109552"/>
            <a:ext cx="1835613" cy="461665"/>
          </a:xfrm>
          <a:prstGeom prst="rect">
            <a:avLst/>
          </a:prstGeom>
          <a:noFill/>
        </p:spPr>
        <p:txBody>
          <a:bodyPr wrap="square" rtlCol="0">
            <a:spAutoFit/>
          </a:bodyPr>
          <a:lstStyle/>
          <a:p>
            <a:r>
              <a:rPr lang="en-US" sz="1200" noProof="0" dirty="0"/>
              <a:t>Watch us talk about this research (15 mins)</a:t>
            </a:r>
            <a:endParaRPr lang="en-US" sz="1200" noProof="0" dirty="0">
              <a:sym typeface="Wingdings" pitchFamily="2" charset="2"/>
            </a:endParaRPr>
          </a:p>
        </p:txBody>
      </p:sp>
      <p:sp>
        <p:nvSpPr>
          <p:cNvPr id="21" name="TextBox 20">
            <a:extLst>
              <a:ext uri="{FF2B5EF4-FFF2-40B4-BE49-F238E27FC236}">
                <a16:creationId xmlns:a16="http://schemas.microsoft.com/office/drawing/2014/main" id="{415FD0A4-F43C-7774-463B-860B27599515}"/>
              </a:ext>
            </a:extLst>
          </p:cNvPr>
          <p:cNvSpPr txBox="1"/>
          <p:nvPr/>
        </p:nvSpPr>
        <p:spPr>
          <a:xfrm>
            <a:off x="208339" y="6072913"/>
            <a:ext cx="2941721" cy="461665"/>
          </a:xfrm>
          <a:prstGeom prst="rect">
            <a:avLst/>
          </a:prstGeom>
          <a:noFill/>
        </p:spPr>
        <p:txBody>
          <a:bodyPr wrap="square" rtlCol="0">
            <a:spAutoFit/>
          </a:bodyPr>
          <a:lstStyle/>
          <a:p>
            <a:r>
              <a:rPr lang="en-US" sz="1200" i="1" noProof="0" dirty="0"/>
              <a:t>https://</a:t>
            </a:r>
            <a:r>
              <a:rPr lang="en-US" sz="1200" i="1" noProof="0" dirty="0" err="1"/>
              <a:t>onehe.org</a:t>
            </a:r>
            <a:r>
              <a:rPr lang="en-US" sz="1200" i="1" noProof="0" dirty="0"/>
              <a:t>/resources/building-trust-with-students-in-the-</a:t>
            </a:r>
            <a:r>
              <a:rPr lang="en-US" sz="1200" i="1" noProof="0" dirty="0" err="1"/>
              <a:t>genai</a:t>
            </a:r>
            <a:r>
              <a:rPr lang="en-US" sz="1200" i="1" noProof="0" dirty="0"/>
              <a:t>-era/</a:t>
            </a:r>
          </a:p>
        </p:txBody>
      </p:sp>
      <p:pic>
        <p:nvPicPr>
          <p:cNvPr id="23" name="Picture 22" descr="A qr code with a dinosaur&#10;&#10;AI-generated content may be incorrect.">
            <a:extLst>
              <a:ext uri="{FF2B5EF4-FFF2-40B4-BE49-F238E27FC236}">
                <a16:creationId xmlns:a16="http://schemas.microsoft.com/office/drawing/2014/main" id="{47E47F17-76BC-ABEC-62F4-7EDD3A95BA23}"/>
              </a:ext>
            </a:extLst>
          </p:cNvPr>
          <p:cNvPicPr>
            <a:picLocks noChangeAspect="1"/>
          </p:cNvPicPr>
          <p:nvPr/>
        </p:nvPicPr>
        <p:blipFill>
          <a:blip r:embed="rId5"/>
          <a:stretch>
            <a:fillRect/>
          </a:stretch>
        </p:blipFill>
        <p:spPr>
          <a:xfrm>
            <a:off x="2037060" y="3060121"/>
            <a:ext cx="1113007" cy="1113007"/>
          </a:xfrm>
          <a:prstGeom prst="rect">
            <a:avLst/>
          </a:prstGeom>
        </p:spPr>
      </p:pic>
      <p:sp>
        <p:nvSpPr>
          <p:cNvPr id="24" name="TextBox 23">
            <a:extLst>
              <a:ext uri="{FF2B5EF4-FFF2-40B4-BE49-F238E27FC236}">
                <a16:creationId xmlns:a16="http://schemas.microsoft.com/office/drawing/2014/main" id="{C19BD979-A1B6-D0E3-214C-AE2607FFDF21}"/>
              </a:ext>
            </a:extLst>
          </p:cNvPr>
          <p:cNvSpPr txBox="1"/>
          <p:nvPr/>
        </p:nvSpPr>
        <p:spPr>
          <a:xfrm>
            <a:off x="208340" y="3141384"/>
            <a:ext cx="1996978" cy="1200329"/>
          </a:xfrm>
          <a:prstGeom prst="rect">
            <a:avLst/>
          </a:prstGeom>
          <a:noFill/>
        </p:spPr>
        <p:txBody>
          <a:bodyPr wrap="square" rtlCol="0">
            <a:spAutoFit/>
          </a:bodyPr>
          <a:lstStyle/>
          <a:p>
            <a:r>
              <a:rPr lang="en-US" sz="1200" noProof="0" dirty="0"/>
              <a:t>Read the pilot study:</a:t>
            </a:r>
          </a:p>
          <a:p>
            <a:r>
              <a:rPr lang="en-US" sz="1200" noProof="0" dirty="0"/>
              <a:t>How teachers build trust with students in the presence of GenAI</a:t>
            </a:r>
          </a:p>
          <a:p>
            <a:r>
              <a:rPr lang="en-US" sz="1200" noProof="0" dirty="0"/>
              <a:t>(Forsyth &amp; Glessmer, 2025)</a:t>
            </a:r>
          </a:p>
          <a:p>
            <a:endParaRPr lang="en-US" sz="1200" noProof="0" dirty="0"/>
          </a:p>
        </p:txBody>
      </p:sp>
      <p:sp>
        <p:nvSpPr>
          <p:cNvPr id="25" name="TextBox 24">
            <a:extLst>
              <a:ext uri="{FF2B5EF4-FFF2-40B4-BE49-F238E27FC236}">
                <a16:creationId xmlns:a16="http://schemas.microsoft.com/office/drawing/2014/main" id="{A1ED46F8-B407-E2C4-BA7C-C988AF3BB7C7}"/>
              </a:ext>
            </a:extLst>
          </p:cNvPr>
          <p:cNvSpPr txBox="1"/>
          <p:nvPr/>
        </p:nvSpPr>
        <p:spPr>
          <a:xfrm>
            <a:off x="208339" y="4133941"/>
            <a:ext cx="2941727" cy="646331"/>
          </a:xfrm>
          <a:prstGeom prst="rect">
            <a:avLst/>
          </a:prstGeom>
          <a:noFill/>
        </p:spPr>
        <p:txBody>
          <a:bodyPr wrap="square" rtlCol="0">
            <a:spAutoFit/>
          </a:bodyPr>
          <a:lstStyle/>
          <a:p>
            <a:r>
              <a:rPr lang="en-US" sz="1200" i="1" noProof="0" dirty="0"/>
              <a:t>https://</a:t>
            </a:r>
            <a:r>
              <a:rPr lang="en-US" sz="1200" i="1" noProof="0" dirty="0" err="1"/>
              <a:t>www.lth.se</a:t>
            </a:r>
            <a:r>
              <a:rPr lang="en-US" sz="1200" i="1" noProof="0" dirty="0"/>
              <a:t>/</a:t>
            </a:r>
            <a:r>
              <a:rPr lang="en-US" sz="1200" i="1" noProof="0" dirty="0" err="1"/>
              <a:t>fileadmin</a:t>
            </a:r>
            <a:r>
              <a:rPr lang="en-US" sz="1200" i="1" noProof="0" dirty="0"/>
              <a:t>/cee/</a:t>
            </a:r>
            <a:r>
              <a:rPr lang="en-US" sz="1200" i="1" noProof="0" dirty="0" err="1"/>
              <a:t>genombrottet</a:t>
            </a:r>
            <a:r>
              <a:rPr lang="en-US" sz="1200" i="1" noProof="0" dirty="0"/>
              <a:t>/konferens2025/C1_Forsyth_Glessmer.pdf</a:t>
            </a:r>
          </a:p>
        </p:txBody>
      </p:sp>
      <p:sp>
        <p:nvSpPr>
          <p:cNvPr id="29" name="TextBox 28">
            <a:extLst>
              <a:ext uri="{FF2B5EF4-FFF2-40B4-BE49-F238E27FC236}">
                <a16:creationId xmlns:a16="http://schemas.microsoft.com/office/drawing/2014/main" id="{BE5644A6-7795-8BC1-7746-10FFCD3A0B4E}"/>
              </a:ext>
            </a:extLst>
          </p:cNvPr>
          <p:cNvSpPr txBox="1"/>
          <p:nvPr/>
        </p:nvSpPr>
        <p:spPr>
          <a:xfrm>
            <a:off x="6609969" y="2482003"/>
            <a:ext cx="2400227" cy="338554"/>
          </a:xfrm>
          <a:prstGeom prst="rect">
            <a:avLst/>
          </a:prstGeom>
          <a:noFill/>
        </p:spPr>
        <p:txBody>
          <a:bodyPr wrap="square" rtlCol="0">
            <a:spAutoFit/>
          </a:bodyPr>
          <a:lstStyle/>
          <a:p>
            <a:r>
              <a:rPr lang="en-US" sz="1600" noProof="0" dirty="0"/>
              <a:t>Connect with us!</a:t>
            </a:r>
          </a:p>
        </p:txBody>
      </p:sp>
      <p:sp>
        <p:nvSpPr>
          <p:cNvPr id="30" name="TextBox 29">
            <a:extLst>
              <a:ext uri="{FF2B5EF4-FFF2-40B4-BE49-F238E27FC236}">
                <a16:creationId xmlns:a16="http://schemas.microsoft.com/office/drawing/2014/main" id="{9CA5B169-4BEF-7655-1EF7-41D55E890BD2}"/>
              </a:ext>
            </a:extLst>
          </p:cNvPr>
          <p:cNvSpPr txBox="1"/>
          <p:nvPr/>
        </p:nvSpPr>
        <p:spPr>
          <a:xfrm>
            <a:off x="208339" y="2482003"/>
            <a:ext cx="2400227" cy="338554"/>
          </a:xfrm>
          <a:prstGeom prst="rect">
            <a:avLst/>
          </a:prstGeom>
          <a:noFill/>
        </p:spPr>
        <p:txBody>
          <a:bodyPr wrap="square" rtlCol="0">
            <a:spAutoFit/>
          </a:bodyPr>
          <a:lstStyle/>
          <a:p>
            <a:r>
              <a:rPr lang="en-US" sz="1600" noProof="0" dirty="0"/>
              <a:t>Find out more!</a:t>
            </a:r>
          </a:p>
        </p:txBody>
      </p:sp>
      <p:pic>
        <p:nvPicPr>
          <p:cNvPr id="2" name="Picture 1">
            <a:extLst>
              <a:ext uri="{FF2B5EF4-FFF2-40B4-BE49-F238E27FC236}">
                <a16:creationId xmlns:a16="http://schemas.microsoft.com/office/drawing/2014/main" id="{B877245C-98B7-B955-602A-5A7D7AC62B5C}"/>
              </a:ext>
            </a:extLst>
          </p:cNvPr>
          <p:cNvPicPr>
            <a:picLocks noChangeAspect="1"/>
          </p:cNvPicPr>
          <p:nvPr/>
        </p:nvPicPr>
        <p:blipFill>
          <a:blip r:embed="rId6"/>
          <a:srcRect l="4123" t="4579" r="16029" b="5955"/>
          <a:stretch>
            <a:fillRect/>
          </a:stretch>
        </p:blipFill>
        <p:spPr>
          <a:xfrm>
            <a:off x="6717315" y="3060122"/>
            <a:ext cx="958377" cy="1073820"/>
          </a:xfrm>
          <a:prstGeom prst="rect">
            <a:avLst/>
          </a:prstGeom>
        </p:spPr>
      </p:pic>
    </p:spTree>
    <p:extLst>
      <p:ext uri="{BB962C8B-B14F-4D97-AF65-F5344CB8AC3E}">
        <p14:creationId xmlns:p14="http://schemas.microsoft.com/office/powerpoint/2010/main" val="7955823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5b66c34-d3f7-4b74-a2f5-5e46d77d2b05}" enabled="1" method="Privileged" siteId="{1e586649-7317-42fb-8949-66923d34ba7e}" contentBits="0" removed="0"/>
  <clbl:label id="{7aa68094-6104-41a6-b443-d4b52451f617}" enabled="0" method="" siteId="{7aa68094-6104-41a6-b443-d4b52451f617}" removed="1"/>
</clbl:labelList>
</file>

<file path=docProps/app.xml><?xml version="1.0" encoding="utf-8"?>
<Properties xmlns="http://schemas.openxmlformats.org/officeDocument/2006/extended-properties" xmlns:vt="http://schemas.openxmlformats.org/officeDocument/2006/docPropsVTypes">
  <Template>Office Theme</Template>
  <TotalTime>9719</TotalTime>
  <Words>439</Words>
  <Application>Microsoft Office PowerPoint</Application>
  <PresentationFormat>A4 (210 x 297 mm)</PresentationFormat>
  <Paragraphs>54</Paragraphs>
  <Slides>2</Slides>
  <Notes>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vt:i4>
      </vt:variant>
    </vt:vector>
  </HeadingPairs>
  <TitlesOfParts>
    <vt:vector size="7" baseType="lpstr">
      <vt:lpstr>Aptos</vt:lpstr>
      <vt:lpstr>Aptos Display</vt:lpstr>
      <vt:lpstr>Arial</vt:lpstr>
      <vt:lpstr>Wingdings</vt:lpstr>
      <vt:lpstr>Office Theme</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Mirjam Glessmer</dc:creator>
  <cp:lastModifiedBy>Annika Forslund</cp:lastModifiedBy>
  <cp:revision>4</cp:revision>
  <cp:lastPrinted>2026-02-03T14:33:51Z</cp:lastPrinted>
  <dcterms:created xsi:type="dcterms:W3CDTF">2025-10-23T14:45:10Z</dcterms:created>
  <dcterms:modified xsi:type="dcterms:W3CDTF">2026-05-21T09:22:54Z</dcterms:modified>
</cp:coreProperties>
</file>