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63" r:id="rId6"/>
    <p:sldId id="257" r:id="rId7"/>
    <p:sldId id="265" r:id="rId8"/>
    <p:sldId id="268" r:id="rId9"/>
    <p:sldId id="266" r:id="rId10"/>
    <p:sldId id="267" r:id="rId11"/>
    <p:sldId id="284"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282" r:id="rId25"/>
    <p:sldId id="283" r:id="rId2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87"/>
    <p:restoredTop sz="80748"/>
  </p:normalViewPr>
  <p:slideViewPr>
    <p:cSldViewPr snapToGrid="0">
      <p:cViewPr varScale="1">
        <p:scale>
          <a:sx n="102" d="100"/>
          <a:sy n="102" d="100"/>
        </p:scale>
        <p:origin x="1872"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7DC4AF-0F1A-DB45-8224-1B080CA8D58D}" type="datetimeFigureOut">
              <a:rPr lang="sv-SE" smtClean="0"/>
              <a:t>2024-02-06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F66697-237F-394C-B48C-5D1C1E6AC0F0}" type="slidenum">
              <a:rPr lang="sv-SE" smtClean="0"/>
              <a:t>‹#›</a:t>
            </a:fld>
            <a:endParaRPr lang="sv-SE"/>
          </a:p>
        </p:txBody>
      </p:sp>
    </p:spTree>
    <p:extLst>
      <p:ext uri="{BB962C8B-B14F-4D97-AF65-F5344CB8AC3E}">
        <p14:creationId xmlns:p14="http://schemas.microsoft.com/office/powerpoint/2010/main" val="12728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a:t>
            </a:fld>
            <a:endParaRPr lang="sv-SE"/>
          </a:p>
        </p:txBody>
      </p:sp>
    </p:spTree>
    <p:extLst>
      <p:ext uri="{BB962C8B-B14F-4D97-AF65-F5344CB8AC3E}">
        <p14:creationId xmlns:p14="http://schemas.microsoft.com/office/powerpoint/2010/main" val="2353104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I </a:t>
            </a:r>
            <a:r>
              <a:rPr lang="sv-SE" dirty="0" err="1">
                <a:effectLst/>
                <a:latin typeface="Caecilia Com" panose="02060502030306020204" pitchFamily="18" charset="77"/>
              </a:rPr>
              <a:t>pelagialen</a:t>
            </a:r>
            <a:r>
              <a:rPr lang="sv-SE" dirty="0">
                <a:effectLst/>
                <a:latin typeface="Caecilia Com" panose="02060502030306020204" pitchFamily="18" charset="77"/>
              </a:rPr>
              <a:t> utgörs 90 procent av allt organiskt material av mikroskopiska växtplankton. </a:t>
            </a:r>
            <a:r>
              <a:rPr lang="sv-SE" dirty="0" err="1">
                <a:effectLst/>
                <a:latin typeface="Caecilia Com" panose="02060502030306020204" pitchFamily="18" charset="77"/>
              </a:rPr>
              <a:t>Vårblomningen</a:t>
            </a:r>
            <a:r>
              <a:rPr lang="sv-SE" dirty="0">
                <a:effectLst/>
                <a:latin typeface="Caecilia Com" panose="02060502030306020204" pitchFamily="18" charset="77"/>
              </a:rPr>
              <a:t> av kiselalger och </a:t>
            </a:r>
            <a:r>
              <a:rPr lang="sv-SE" dirty="0" err="1">
                <a:effectLst/>
                <a:latin typeface="Caecilia Com" panose="02060502030306020204" pitchFamily="18" charset="77"/>
              </a:rPr>
              <a:t>dinoflagellater</a:t>
            </a:r>
            <a:r>
              <a:rPr lang="sv-SE" dirty="0">
                <a:effectLst/>
                <a:latin typeface="Caecilia Com" panose="02060502030306020204" pitchFamily="18" charset="77"/>
              </a:rPr>
              <a:t> är en viktig grund för hela Östersjöns ekosystem. På högsommaren är det istället cyanobakterier som blommar. Bland djurplanktonen är små kräftdjur de vanligaste i Östersjön: hoppkräftor, </a:t>
            </a:r>
            <a:r>
              <a:rPr lang="sv-SE" dirty="0" err="1">
                <a:effectLst/>
                <a:latin typeface="Caecilia Com" panose="02060502030306020204" pitchFamily="18" charset="77"/>
              </a:rPr>
              <a:t>hinnkräftor</a:t>
            </a:r>
            <a:r>
              <a:rPr lang="sv-SE" dirty="0">
                <a:effectLst/>
                <a:latin typeface="Caecilia Com" panose="02060502030306020204" pitchFamily="18" charset="77"/>
              </a:rPr>
              <a:t> och pungräkor. I </a:t>
            </a:r>
            <a:r>
              <a:rPr lang="sv-SE" dirty="0" err="1">
                <a:effectLst/>
                <a:latin typeface="Caecilia Com" panose="02060502030306020204" pitchFamily="18" charset="77"/>
              </a:rPr>
              <a:t>pelagialen</a:t>
            </a:r>
            <a:r>
              <a:rPr lang="sv-SE" dirty="0">
                <a:effectLst/>
                <a:latin typeface="Caecilia Com" panose="02060502030306020204" pitchFamily="18" charset="77"/>
              </a:rPr>
              <a:t> simmar också stim av sill/strömming, skarpsill, torsk och andra fiskar.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10</a:t>
            </a:fld>
            <a:endParaRPr lang="sv-SE"/>
          </a:p>
        </p:txBody>
      </p:sp>
    </p:spTree>
    <p:extLst>
      <p:ext uri="{BB962C8B-B14F-4D97-AF65-F5344CB8AC3E}">
        <p14:creationId xmlns:p14="http://schemas.microsoft.com/office/powerpoint/2010/main" val="407287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På grunda mjuka bottnar av sand och lera växer kärlväxter, och många djur lever nergrävda. I södra Östersjön finns vidsträckta ängar av </a:t>
            </a:r>
            <a:r>
              <a:rPr lang="sv-SE" dirty="0" err="1">
                <a:effectLst/>
                <a:latin typeface="Caecilia Com" panose="02060502030306020204" pitchFamily="18" charset="77"/>
              </a:rPr>
              <a:t>ålgräs</a:t>
            </a:r>
            <a:r>
              <a:rPr lang="sv-SE" dirty="0">
                <a:effectLst/>
                <a:latin typeface="Caecilia Com" panose="02060502030306020204" pitchFamily="18" charset="77"/>
              </a:rPr>
              <a:t>. Många fiskar och ryggradslösa djur trivs i växtligheten. </a:t>
            </a:r>
          </a:p>
          <a:p>
            <a:endParaRPr lang="sv-SE" dirty="0">
              <a:effectLst/>
              <a:latin typeface="Caecilia Com" panose="02060502030306020204" pitchFamily="18" charset="77"/>
            </a:endParaRPr>
          </a:p>
          <a:p>
            <a:r>
              <a:rPr lang="sv-SE" dirty="0">
                <a:effectLst/>
                <a:latin typeface="Caecilia Com" panose="02060502030306020204" pitchFamily="18" charset="77"/>
              </a:rPr>
              <a:t>Skyddade grunda vikar (med både mjuk och hård botten) brukar kallas ”fiskarnas barnkammare”.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11</a:t>
            </a:fld>
            <a:endParaRPr lang="sv-SE"/>
          </a:p>
        </p:txBody>
      </p:sp>
    </p:spTree>
    <p:extLst>
      <p:ext uri="{BB962C8B-B14F-4D97-AF65-F5344CB8AC3E}">
        <p14:creationId xmlns:p14="http://schemas.microsoft.com/office/powerpoint/2010/main" val="920359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Östersjöns djupa mjukbottnar består av väldiga lerslätter, som bebos av bland annat små ryggradslösa djur och plattfiskar. Här finns ingen växtlighet. Djupbottnarnas ekosystem är helt beroende av tillförsel av organiskt material uppifrån.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12</a:t>
            </a:fld>
            <a:endParaRPr lang="sv-SE"/>
          </a:p>
        </p:txBody>
      </p:sp>
    </p:spTree>
    <p:extLst>
      <p:ext uri="{BB962C8B-B14F-4D97-AF65-F5344CB8AC3E}">
        <p14:creationId xmlns:p14="http://schemas.microsoft.com/office/powerpoint/2010/main" val="2971071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De grunda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hårdbottnarna</a:t>
            </a:r>
            <a:r>
              <a:rPr lang="sv-SE" sz="1800" dirty="0">
                <a:effectLst/>
                <a:latin typeface="Calibri" panose="020F0502020204030204" pitchFamily="34" charset="0"/>
                <a:ea typeface="Calibri" panose="020F0502020204030204" pitchFamily="34" charset="0"/>
                <a:cs typeface="Times New Roman" panose="02020603050405020304" pitchFamily="18" charset="0"/>
              </a:rPr>
              <a:t> är makroalgernas rike. De har inga rötter, utan fäster direkt mot klippor och stenar. Algernas </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uppsättning av olika pigment bidrar till deras förmåga att kunna växa på olika djup</a:t>
            </a:r>
            <a:r>
              <a:rPr lang="sv-SE" sz="1800" dirty="0">
                <a:effectLst/>
                <a:latin typeface="Calibri" panose="020F0502020204030204" pitchFamily="34" charset="0"/>
                <a:ea typeface="Calibri" panose="020F0502020204030204" pitchFamily="34" charset="0"/>
                <a:cs typeface="Times New Roman" panose="02020603050405020304" pitchFamily="18" charset="0"/>
              </a:rPr>
              <a:t>, eftersom </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pigmenten</a:t>
            </a:r>
            <a:r>
              <a:rPr lang="sv-SE" sz="1800" dirty="0">
                <a:effectLst/>
                <a:latin typeface="Calibri" panose="020F0502020204030204" pitchFamily="34" charset="0"/>
                <a:ea typeface="Calibri" panose="020F0502020204030204" pitchFamily="34" charset="0"/>
                <a:cs typeface="Times New Roman" panose="02020603050405020304" pitchFamily="18" charset="0"/>
              </a:rPr>
              <a:t> absorberar solljus av olika våglängder. Närmast ytan </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trivs</a:t>
            </a:r>
            <a:r>
              <a:rPr lang="sv-SE" sz="1800" dirty="0">
                <a:effectLst/>
                <a:latin typeface="Calibri" panose="020F0502020204030204" pitchFamily="34" charset="0"/>
                <a:ea typeface="Calibri" panose="020F0502020204030204" pitchFamily="34" charset="0"/>
                <a:cs typeface="Times New Roman" panose="02020603050405020304" pitchFamily="18" charset="0"/>
              </a:rPr>
              <a:t> grönalger, längre ner </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växer vanligen ett bälte med stora, fleråriga </a:t>
            </a:r>
            <a:r>
              <a:rPr lang="sv-S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brunalger</a:t>
            </a:r>
            <a:r>
              <a:rPr lang="sv-SE" sz="1800" dirty="0">
                <a:effectLst/>
                <a:latin typeface="Calibri" panose="020F0502020204030204" pitchFamily="34" charset="0"/>
                <a:ea typeface="Calibri" panose="020F0502020204030204" pitchFamily="34" charset="0"/>
                <a:cs typeface="Times New Roman" panose="02020603050405020304" pitchFamily="18" charset="0"/>
              </a:rPr>
              <a:t>. Bland algerna lever mängder av ryggradslösa djur och det är också en viktig miljö för fisk.</a:t>
            </a:r>
            <a:r>
              <a:rPr lang="sv-SE" dirty="0">
                <a:effectLst/>
              </a:rPr>
              <a:t> </a:t>
            </a:r>
            <a:endParaRPr lang="sv-SE" dirty="0">
              <a:effectLst/>
              <a:latin typeface="Caecilia Com" panose="02060502030306020204" pitchFamily="18"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effectLst/>
              <a:latin typeface="Caecilia Com" panose="02060502030306020204" pitchFamily="18" charset="77"/>
            </a:endParaRPr>
          </a:p>
        </p:txBody>
      </p:sp>
      <p:sp>
        <p:nvSpPr>
          <p:cNvPr id="4" name="Platshållare för bildnummer 3"/>
          <p:cNvSpPr>
            <a:spLocks noGrp="1"/>
          </p:cNvSpPr>
          <p:nvPr>
            <p:ph type="sldNum" sz="quarter" idx="5"/>
          </p:nvPr>
        </p:nvSpPr>
        <p:spPr/>
        <p:txBody>
          <a:bodyPr/>
          <a:lstStyle/>
          <a:p>
            <a:fld id="{B1F66697-237F-394C-B48C-5D1C1E6AC0F0}" type="slidenum">
              <a:rPr lang="sv-SE" smtClean="0"/>
              <a:t>13</a:t>
            </a:fld>
            <a:endParaRPr lang="sv-SE"/>
          </a:p>
        </p:txBody>
      </p:sp>
    </p:spTree>
    <p:extLst>
      <p:ext uri="{BB962C8B-B14F-4D97-AF65-F5344CB8AC3E}">
        <p14:creationId xmlns:p14="http://schemas.microsoft.com/office/powerpoint/2010/main" val="3008312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På djupa </a:t>
            </a:r>
            <a:r>
              <a:rPr lang="sv-SE" dirty="0" err="1">
                <a:effectLst/>
                <a:latin typeface="Caecilia Com" panose="02060502030306020204" pitchFamily="18" charset="77"/>
              </a:rPr>
              <a:t>hårdbottnar</a:t>
            </a:r>
            <a:r>
              <a:rPr lang="sv-SE" dirty="0">
                <a:effectLst/>
                <a:latin typeface="Caecilia Com" panose="02060502030306020204" pitchFamily="18" charset="77"/>
              </a:rPr>
              <a:t> växer rödalger, som absorberar det blå ljus som tränger allra längst ner. Ännu längre ner, dit ljuset inte alls når, tar blåmusslorna över och bildar täta mattor.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14</a:t>
            </a:fld>
            <a:endParaRPr lang="sv-SE"/>
          </a:p>
        </p:txBody>
      </p:sp>
    </p:spTree>
    <p:extLst>
      <p:ext uri="{BB962C8B-B14F-4D97-AF65-F5344CB8AC3E}">
        <p14:creationId xmlns:p14="http://schemas.microsoft.com/office/powerpoint/2010/main" val="709015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Östersjöns näringsvävar är enkla jämfört med andra havsekosystem, eftersom det finns relativt få arter. Ändå är de så komplexa att det bara går att göra förenklade bilder som visar några få arter och vem som äter vem. Många arter växlar </a:t>
            </a:r>
            <a:r>
              <a:rPr lang="sv-SE" dirty="0" err="1">
                <a:effectLst/>
                <a:latin typeface="Caecilia Com" panose="02060502030306020204" pitchFamily="18" charset="77"/>
              </a:rPr>
              <a:t>trofinivå</a:t>
            </a:r>
            <a:r>
              <a:rPr lang="sv-SE" dirty="0">
                <a:effectLst/>
                <a:latin typeface="Caecilia Com" panose="02060502030306020204" pitchFamily="18" charset="77"/>
              </a:rPr>
              <a:t> under sin livstid, och finns därför i näringsväven på flera ställen. Även de största rovfiskarna hör till exempel till djurplankton när de är små. Då äter de växtplankton och utgör själva föda för många andra djur.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15</a:t>
            </a:fld>
            <a:endParaRPr lang="sv-SE"/>
          </a:p>
        </p:txBody>
      </p:sp>
    </p:spTree>
    <p:extLst>
      <p:ext uri="{BB962C8B-B14F-4D97-AF65-F5344CB8AC3E}">
        <p14:creationId xmlns:p14="http://schemas.microsoft.com/office/powerpoint/2010/main" val="2356504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Energipyramiden visar hur mycket av energin i varje </a:t>
            </a:r>
            <a:r>
              <a:rPr lang="sv-SE" dirty="0" err="1">
                <a:effectLst/>
                <a:latin typeface="Caecilia Com" panose="02060502030306020204" pitchFamily="18" charset="77"/>
              </a:rPr>
              <a:t>trofinivå</a:t>
            </a:r>
            <a:r>
              <a:rPr lang="sv-SE" dirty="0">
                <a:effectLst/>
                <a:latin typeface="Caecilia Com" panose="02060502030306020204" pitchFamily="18" charset="77"/>
              </a:rPr>
              <a:t> som används för att bygga ny biomassa, och hur mycket som går ”förlorad” för att hålla organismen vid liv. Effektiviteten varierar stort mellan olika typer av organismer. Havets ryggradslösa djur är långt mer effektiva än fiskar, som i sin tur är mer effektiva än jämnvarma djur, som däggdjur och fåglar. Tack vare den högre energieffektiveten hos havets växelvarma djur, och mångfalden av sådana livsformer i havet, finns det rum för fler </a:t>
            </a:r>
            <a:r>
              <a:rPr lang="sv-SE" dirty="0" err="1">
                <a:effectLst/>
                <a:latin typeface="Caecilia Com" panose="02060502030306020204" pitchFamily="18" charset="77"/>
              </a:rPr>
              <a:t>trofinivåer</a:t>
            </a:r>
            <a:r>
              <a:rPr lang="sv-SE" dirty="0">
                <a:effectLst/>
                <a:latin typeface="Caecilia Com" panose="02060502030306020204" pitchFamily="18" charset="77"/>
              </a:rPr>
              <a:t> där än på land.</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16</a:t>
            </a:fld>
            <a:endParaRPr lang="sv-SE"/>
          </a:p>
        </p:txBody>
      </p:sp>
    </p:spTree>
    <p:extLst>
      <p:ext uri="{BB962C8B-B14F-4D97-AF65-F5344CB8AC3E}">
        <p14:creationId xmlns:p14="http://schemas.microsoft.com/office/powerpoint/2010/main" val="2283488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En trofisk kaskad innebär att förändringar på en hög nivå i näringskedjan ger förändringar på flera nivåer därunder. I Östersjön märks tydliga kaskadeffekter av att de stora rovfiskarna har minskat i antal. Rovfiskarna behövs bland mycket annat för att motverka effekterna av övergödning.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17</a:t>
            </a:fld>
            <a:endParaRPr lang="sv-SE"/>
          </a:p>
        </p:txBody>
      </p:sp>
    </p:spTree>
    <p:extLst>
      <p:ext uri="{BB962C8B-B14F-4D97-AF65-F5344CB8AC3E}">
        <p14:creationId xmlns:p14="http://schemas.microsoft.com/office/powerpoint/2010/main" val="237901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Östersjön är ett ungt hav, men de extrema miljöförhållandena gör att evolutionen går snabbt och det skapas populationer med unika anpassningar. I vissa fall har förändringarna gått så långt att man talar om nya arter. Blåstången har till exempel gett upphov till en ny brunalgsart som bara finns i Östersjön: smaltång.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18</a:t>
            </a:fld>
            <a:endParaRPr lang="sv-SE"/>
          </a:p>
        </p:txBody>
      </p:sp>
    </p:spTree>
    <p:extLst>
      <p:ext uri="{BB962C8B-B14F-4D97-AF65-F5344CB8AC3E}">
        <p14:creationId xmlns:p14="http://schemas.microsoft.com/office/powerpoint/2010/main" val="1489833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Nya arter vandrar in i Östersjön hela tiden, både på naturlig väg och med människans hjälp, till exempel med fartygens barlastvatten. De bidrar till den biologiska mångfalden, men vissa arter har också gett problem, för oss människor eller för andra arter.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effectLst/>
              <a:latin typeface="Caecilia Com" panose="02060502030306020204" pitchFamily="18"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rPr>
              <a:t>Minken, som ursprungligen kommer från Nordamerika, fördes aktivt in till Europa under 1920-talet för att födas upp i pälsfarmar. </a:t>
            </a:r>
            <a:r>
              <a:rPr lang="sv-SE" sz="1800">
                <a:effectLst/>
                <a:latin typeface="Calibri" panose="020F0502020204030204" pitchFamily="34" charset="0"/>
                <a:ea typeface="Calibri" panose="020F0502020204030204" pitchFamily="34" charset="0"/>
              </a:rPr>
              <a:t>Den utgör nu ett hot mot den biologiska mångfalden i Östersjöns skärgårdsmiljöer, särskilt mot markhäckande fåglar.</a:t>
            </a:r>
            <a:r>
              <a:rPr lang="sv-SE">
                <a:effectLst/>
              </a:rPr>
              <a:t> </a:t>
            </a:r>
            <a:endParaRPr lang="sv-SE" dirty="0">
              <a:effectLst/>
              <a:latin typeface="Caecilia Com" panose="02060502030306020204" pitchFamily="18" charset="77"/>
            </a:endParaRP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19</a:t>
            </a:fld>
            <a:endParaRPr lang="sv-SE"/>
          </a:p>
        </p:txBody>
      </p:sp>
    </p:spTree>
    <p:extLst>
      <p:ext uri="{BB962C8B-B14F-4D97-AF65-F5344CB8AC3E}">
        <p14:creationId xmlns:p14="http://schemas.microsoft.com/office/powerpoint/2010/main" val="1649345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Planeten Jorden täcks till 71 procent av hav. Det mesta tyder på att det var i havet livet uppstod, för åtminstone 3,5 miljarder år sedan. Bara en del av de livsformer som utvecklats i havet har lyckats ta sig upp på land. En stor del av havens biologiska mångfald är ännu oupptäckt av oss människor. </a:t>
            </a:r>
          </a:p>
          <a:p>
            <a:endParaRPr lang="sv-SE" dirty="0">
              <a:effectLst/>
              <a:latin typeface="Caecilia Com" panose="02060502030306020204" pitchFamily="18" charset="77"/>
            </a:endParaRPr>
          </a:p>
        </p:txBody>
      </p:sp>
      <p:sp>
        <p:nvSpPr>
          <p:cNvPr id="4" name="Platshållare för bildnummer 3"/>
          <p:cNvSpPr>
            <a:spLocks noGrp="1"/>
          </p:cNvSpPr>
          <p:nvPr>
            <p:ph type="sldNum" sz="quarter" idx="5"/>
          </p:nvPr>
        </p:nvSpPr>
        <p:spPr/>
        <p:txBody>
          <a:bodyPr/>
          <a:lstStyle/>
          <a:p>
            <a:fld id="{B1F66697-237F-394C-B48C-5D1C1E6AC0F0}" type="slidenum">
              <a:rPr lang="sv-SE" smtClean="0"/>
              <a:t>2</a:t>
            </a:fld>
            <a:endParaRPr lang="sv-SE"/>
          </a:p>
        </p:txBody>
      </p:sp>
    </p:spTree>
    <p:extLst>
      <p:ext uri="{BB962C8B-B14F-4D97-AF65-F5344CB8AC3E}">
        <p14:creationId xmlns:p14="http://schemas.microsoft.com/office/powerpoint/2010/main" val="21070918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Nya arter vandrar in i Östersjön hela tiden, både på naturlig väg och med människans hjälp, till exempel med fartygens barlastvatten. De bidrar till den biologiska mångfalden, men vissa arter har också gett problem, för oss människor eller för andra arter.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20</a:t>
            </a:fld>
            <a:endParaRPr lang="sv-SE"/>
          </a:p>
        </p:txBody>
      </p:sp>
    </p:spTree>
    <p:extLst>
      <p:ext uri="{BB962C8B-B14F-4D97-AF65-F5344CB8AC3E}">
        <p14:creationId xmlns:p14="http://schemas.microsoft.com/office/powerpoint/2010/main" val="143351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Hoten mot Östersjöns biologiska mångfald består framför allt av övergödning, överfiske, miljögifter, fysisk störning (från båttrafik, anläggning av bryggor, hamnar, vindkraftverk med mera) och klimatförändringar.</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21</a:t>
            </a:fld>
            <a:endParaRPr lang="sv-SE"/>
          </a:p>
        </p:txBody>
      </p:sp>
    </p:spTree>
    <p:extLst>
      <p:ext uri="{BB962C8B-B14F-4D97-AF65-F5344CB8AC3E}">
        <p14:creationId xmlns:p14="http://schemas.microsoft.com/office/powerpoint/2010/main" val="93920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Livsvillkoren i vatten och på land är mycket olika. I vatten kan organismerna ta upp näringsämnen och föda direkt från vattnet. Flera av de djurgrupper som inte finns representerade på land är sådana som äter genom att filtrera vattnet på plankton och organiska partiklar.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effectLst/>
              <a:latin typeface="Caecilia Com" panose="02060502030306020204" pitchFamily="18"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Artrikedomen är större på land, fastän havets livsmiljö är större. En del organismgrupper har formligen exploderat i artantal på land, som insekter, spindeldjur, svampar och växter. För växter är det en stor fördel att vara på land, där de kan få mer solljus. De stora, långlivade landväxterna skapar en rikedom av livsmiljöer för andra organismer. Det tros vara anledningen till att den biologiska mångfalden totalt är större på land än i havet.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effectLst/>
              <a:latin typeface="Caecilia Com" panose="02060502030306020204" pitchFamily="18" charset="77"/>
            </a:endParaRP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3</a:t>
            </a:fld>
            <a:endParaRPr lang="sv-SE"/>
          </a:p>
        </p:txBody>
      </p:sp>
    </p:spTree>
    <p:extLst>
      <p:ext uri="{BB962C8B-B14F-4D97-AF65-F5344CB8AC3E}">
        <p14:creationId xmlns:p14="http://schemas.microsoft.com/office/powerpoint/2010/main" val="3599058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Östersjön är ett ungt och föränderligt hav, som på flera sätt är unikt. Det har bräckt vatten med en </a:t>
            </a:r>
            <a:r>
              <a:rPr lang="sv-SE" dirty="0" err="1">
                <a:effectLst/>
                <a:latin typeface="Caecilia Com" panose="02060502030306020204" pitchFamily="18" charset="77"/>
              </a:rPr>
              <a:t>salthaltsgradient</a:t>
            </a:r>
            <a:r>
              <a:rPr lang="sv-SE" dirty="0">
                <a:effectLst/>
                <a:latin typeface="Caecilia Com" panose="02060502030306020204" pitchFamily="18" charset="77"/>
              </a:rPr>
              <a:t> både från norr till söder och i djupled. Havet är grunt och instängt med långsam vattenomsättning och det blir lätt syrebrist. I förhållande till vattenvolymen är avrinningsområdet mycket stort. Allt detta gör ekosystemet särskilt känsligt. Många av organismerna lever redan på gränsen för vad de tål, och påverkan från oss människor är stor. </a:t>
            </a:r>
          </a:p>
          <a:p>
            <a:r>
              <a:rPr lang="sv-SE" dirty="0">
                <a:effectLst/>
                <a:latin typeface="Caecilia Com" panose="02060502030306020204" pitchFamily="18" charset="77"/>
              </a:rPr>
              <a:t>De extrema miljöförhållandena i Östersjön gör att evolutionen går enormt snabbt. Den har drivit fram unika anpassningar hos organismerna i innanhavet.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4</a:t>
            </a:fld>
            <a:endParaRPr lang="sv-SE"/>
          </a:p>
        </p:txBody>
      </p:sp>
    </p:spTree>
    <p:extLst>
      <p:ext uri="{BB962C8B-B14F-4D97-AF65-F5344CB8AC3E}">
        <p14:creationId xmlns:p14="http://schemas.microsoft.com/office/powerpoint/2010/main" val="272731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Vi känner till över 4 400 arter i Östersjön, innanför Bälthavet. Den verkliga artrikedomen är mycket högre, då många arter ännu inte är kända för vetenskapen.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5</a:t>
            </a:fld>
            <a:endParaRPr lang="sv-SE"/>
          </a:p>
        </p:txBody>
      </p:sp>
    </p:spTree>
    <p:extLst>
      <p:ext uri="{BB962C8B-B14F-4D97-AF65-F5344CB8AC3E}">
        <p14:creationId xmlns:p14="http://schemas.microsoft.com/office/powerpoint/2010/main" val="679158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Utbredningen av arter i Östersjön styrs till stor del av salthalten. Många av dem som klarar att leva i det bräckta vattnet är tåliga, marina arter som har sitt ursprung i saltare vatten i Atlanten. Utöver dem finns också en del </a:t>
            </a:r>
            <a:r>
              <a:rPr lang="sv-SE" dirty="0" err="1">
                <a:effectLst/>
                <a:latin typeface="Caecilia Com" panose="02060502030306020204" pitchFamily="18" charset="77"/>
              </a:rPr>
              <a:t>sötvattenarter</a:t>
            </a:r>
            <a:r>
              <a:rPr lang="sv-SE" dirty="0">
                <a:effectLst/>
                <a:latin typeface="Caecilia Com" panose="02060502030306020204" pitchFamily="18" charset="77"/>
              </a:rPr>
              <a:t> som tål högre salthalter. </a:t>
            </a:r>
            <a:r>
              <a:rPr lang="sv-SE" sz="1800" dirty="0">
                <a:effectLst/>
                <a:latin typeface="Calibri" panose="020F0502020204030204" pitchFamily="34" charset="0"/>
                <a:ea typeface="Calibri" panose="020F0502020204030204" pitchFamily="34" charset="0"/>
                <a:cs typeface="Times New Roman" panose="02020603050405020304" pitchFamily="18" charset="0"/>
              </a:rPr>
              <a:t>Kartan visar hur långt in i Östersjön några vanliga arter med marint ursprung återfinns. I norra Bohuslän finns det ungefär 1 500 makroskopiska marina djurarter. Utanför Stockholm är det bara ett 70-tal, men det finns desto fler individer av varje art. Utbredningen av limniska arter ut i Östersjön avgörs framför allt av närheten till älvmynningar och andra vattendrag (där det blir utflöde av sötvatten).</a:t>
            </a:r>
            <a:r>
              <a:rPr lang="sv-SE" dirty="0">
                <a:effectLst/>
              </a:rPr>
              <a:t> </a:t>
            </a:r>
            <a:endParaRPr lang="sv-SE" dirty="0">
              <a:effectLst/>
              <a:latin typeface="Caecilia Com" panose="02060502030306020204" pitchFamily="18" charset="77"/>
            </a:endParaRP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6</a:t>
            </a:fld>
            <a:endParaRPr lang="sv-SE"/>
          </a:p>
        </p:txBody>
      </p:sp>
    </p:spTree>
    <p:extLst>
      <p:ext uri="{BB962C8B-B14F-4D97-AF65-F5344CB8AC3E}">
        <p14:creationId xmlns:p14="http://schemas.microsoft.com/office/powerpoint/2010/main" val="3345620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Jämfört med andra hav är Östersjön artfattigt, eftersom de flesta vattenlevande arter är anpassade till antingen oceanisk salthalt eller sötvatten. I gengäld finns ofta många individer av varje art.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7</a:t>
            </a:fld>
            <a:endParaRPr lang="sv-SE"/>
          </a:p>
        </p:txBody>
      </p:sp>
    </p:spTree>
    <p:extLst>
      <p:ext uri="{BB962C8B-B14F-4D97-AF65-F5344CB8AC3E}">
        <p14:creationId xmlns:p14="http://schemas.microsoft.com/office/powerpoint/2010/main" val="1952258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latin typeface="Caecilia Com" panose="02060502030306020204" pitchFamily="18" charset="77"/>
              </a:rPr>
              <a:t>Flera av de arter som ändå klarar att leva i Östersjön blir mindre än sina artfränder i Nordsjön respektive limniska miljöer. Det kräver mycket energi att reglera den annorlunda salthalten, och det ger mindre energi kvar för tillväxt. </a:t>
            </a: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8</a:t>
            </a:fld>
            <a:endParaRPr lang="sv-SE"/>
          </a:p>
        </p:txBody>
      </p:sp>
    </p:spTree>
    <p:extLst>
      <p:ext uri="{BB962C8B-B14F-4D97-AF65-F5344CB8AC3E}">
        <p14:creationId xmlns:p14="http://schemas.microsoft.com/office/powerpoint/2010/main" val="3877232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effectLst/>
                <a:latin typeface="Caecilia Com" panose="02060502030306020204" pitchFamily="18" charset="77"/>
              </a:rPr>
              <a:t>Östersjöns livsmiljöer kan delas in i fem kategorier, utifrån bottens beskaffenhet och tillgången på solljus: grund </a:t>
            </a:r>
            <a:r>
              <a:rPr lang="sv-SE" dirty="0" err="1">
                <a:effectLst/>
                <a:latin typeface="Caecilia Com" panose="02060502030306020204" pitchFamily="18" charset="77"/>
              </a:rPr>
              <a:t>hårdbotten</a:t>
            </a:r>
            <a:r>
              <a:rPr lang="sv-SE" dirty="0">
                <a:effectLst/>
                <a:latin typeface="Caecilia Com" panose="02060502030306020204" pitchFamily="18" charset="77"/>
              </a:rPr>
              <a:t>, djup </a:t>
            </a:r>
            <a:r>
              <a:rPr lang="sv-SE" dirty="0" err="1">
                <a:effectLst/>
                <a:latin typeface="Caecilia Com" panose="02060502030306020204" pitchFamily="18" charset="77"/>
              </a:rPr>
              <a:t>hårdbotten</a:t>
            </a:r>
            <a:r>
              <a:rPr lang="sv-SE" dirty="0">
                <a:effectLst/>
                <a:latin typeface="Caecilia Com" panose="02060502030306020204" pitchFamily="18" charset="77"/>
              </a:rPr>
              <a:t>, grund mjukbotten, djup mjukbotten och </a:t>
            </a:r>
            <a:r>
              <a:rPr lang="sv-SE" dirty="0" err="1">
                <a:effectLst/>
                <a:latin typeface="Caecilia Com" panose="02060502030306020204" pitchFamily="18" charset="77"/>
              </a:rPr>
              <a:t>pelagialen</a:t>
            </a:r>
            <a:r>
              <a:rPr lang="sv-SE" dirty="0">
                <a:effectLst/>
                <a:latin typeface="Caecilia Com" panose="02060502030306020204" pitchFamily="18" charset="77"/>
              </a:rPr>
              <a:t> (det fria, öppna vattnet). Den del som nås av solljus kallas den </a:t>
            </a:r>
            <a:r>
              <a:rPr lang="sv-SE" dirty="0" err="1">
                <a:effectLst/>
                <a:latin typeface="Caecilia Com" panose="02060502030306020204" pitchFamily="18" charset="77"/>
              </a:rPr>
              <a:t>fotiska</a:t>
            </a:r>
            <a:r>
              <a:rPr lang="sv-SE" dirty="0">
                <a:effectLst/>
                <a:latin typeface="Caecilia Com" panose="02060502030306020204" pitchFamily="18" charset="77"/>
              </a:rPr>
              <a:t> zonen. </a:t>
            </a:r>
          </a:p>
          <a:p>
            <a:r>
              <a:rPr lang="sv-SE" dirty="0" err="1">
                <a:effectLst/>
                <a:latin typeface="Caecilia Com" panose="02060502030306020204" pitchFamily="18" charset="77"/>
              </a:rPr>
              <a:t>Pelagialen</a:t>
            </a:r>
            <a:r>
              <a:rPr lang="sv-SE" dirty="0">
                <a:effectLst/>
                <a:latin typeface="Caecilia Com" panose="02060502030306020204" pitchFamily="18" charset="77"/>
              </a:rPr>
              <a:t> och djupa mjukbottnar är de största livsmiljöerna, men grunda miljöer och </a:t>
            </a:r>
            <a:r>
              <a:rPr lang="sv-SE" dirty="0" err="1">
                <a:effectLst/>
                <a:latin typeface="Caecilia Com" panose="02060502030306020204" pitchFamily="18" charset="77"/>
              </a:rPr>
              <a:t>hårdbottnar</a:t>
            </a:r>
            <a:r>
              <a:rPr lang="sv-SE" dirty="0">
                <a:effectLst/>
                <a:latin typeface="Caecilia Com" panose="02060502030306020204" pitchFamily="18" charset="77"/>
              </a:rPr>
              <a:t> är de mest artrika. </a:t>
            </a:r>
          </a:p>
          <a:p>
            <a:endParaRPr lang="sv-SE" dirty="0">
              <a:effectLst/>
              <a:latin typeface="Caecilia Com" panose="02060502030306020204" pitchFamily="18"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a:effectLst/>
                <a:latin typeface="Caecilia Com" panose="02060502030306020204" pitchFamily="18" charset="77"/>
              </a:rPr>
              <a:t>(Du </a:t>
            </a:r>
            <a:r>
              <a:rPr lang="sv-SE" i="1" dirty="0">
                <a:effectLst/>
                <a:latin typeface="Caecilia Com" panose="02060502030306020204" pitchFamily="18" charset="77"/>
              </a:rPr>
              <a:t>kan klicka fram miljöerna steg för steg i denna </a:t>
            </a:r>
            <a:r>
              <a:rPr lang="sv-SE" i="1">
                <a:effectLst/>
                <a:latin typeface="Caecilia Com" panose="02060502030306020204" pitchFamily="18" charset="77"/>
              </a:rPr>
              <a:t>bild.)</a:t>
            </a:r>
            <a:endParaRPr lang="sv-SE" dirty="0">
              <a:effectLst/>
              <a:latin typeface="Caecilia Com" panose="02060502030306020204" pitchFamily="18" charset="77"/>
            </a:endParaRPr>
          </a:p>
          <a:p>
            <a:endParaRPr lang="sv-SE" dirty="0">
              <a:effectLst/>
              <a:latin typeface="Caecilia Com" panose="02060502030306020204" pitchFamily="18" charset="77"/>
            </a:endParaRPr>
          </a:p>
          <a:p>
            <a:endParaRPr lang="sv-SE" dirty="0"/>
          </a:p>
        </p:txBody>
      </p:sp>
      <p:sp>
        <p:nvSpPr>
          <p:cNvPr id="4" name="Platshållare för bildnummer 3"/>
          <p:cNvSpPr>
            <a:spLocks noGrp="1"/>
          </p:cNvSpPr>
          <p:nvPr>
            <p:ph type="sldNum" sz="quarter" idx="5"/>
          </p:nvPr>
        </p:nvSpPr>
        <p:spPr/>
        <p:txBody>
          <a:bodyPr/>
          <a:lstStyle/>
          <a:p>
            <a:fld id="{B1F66697-237F-394C-B48C-5D1C1E6AC0F0}" type="slidenum">
              <a:rPr lang="sv-SE" smtClean="0"/>
              <a:t>9</a:t>
            </a:fld>
            <a:endParaRPr lang="sv-SE"/>
          </a:p>
        </p:txBody>
      </p:sp>
    </p:spTree>
    <p:extLst>
      <p:ext uri="{BB962C8B-B14F-4D97-AF65-F5344CB8AC3E}">
        <p14:creationId xmlns:p14="http://schemas.microsoft.com/office/powerpoint/2010/main" val="1921287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26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6C7C22-8085-1577-72F9-11FE7B8CE4F4}"/>
              </a:ext>
            </a:extLst>
          </p:cNvPr>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FC78FBD-DD51-CC50-677E-0C9439DFBEF2}"/>
              </a:ext>
            </a:extLst>
          </p:cNvPr>
          <p:cNvSpPr>
            <a:spLocks noGrp="1"/>
          </p:cNvSpPr>
          <p:nvPr>
            <p:ph type="body" orient="vert" idx="1"/>
          </p:nvPr>
        </p:nvSpPr>
        <p:spPr>
          <a:xfrm>
            <a:off x="838200" y="1825625"/>
            <a:ext cx="10515600" cy="4351338"/>
          </a:xfrm>
          <a:prstGeom prst="rect">
            <a:avLst/>
          </a:prstGeo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AFD82B5-6606-07B7-5815-F4A9139E19B4}"/>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5" name="Platshållare för sidfot 4">
            <a:extLst>
              <a:ext uri="{FF2B5EF4-FFF2-40B4-BE49-F238E27FC236}">
                <a16:creationId xmlns:a16="http://schemas.microsoft.com/office/drawing/2014/main" id="{6F01027A-B691-7BF5-D309-C97BCA47FCC9}"/>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CC469A16-89C7-550C-9194-B95C4051B9C2}"/>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140208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AE071D1-6D91-FBF2-25B7-FB7CEC227D16}"/>
              </a:ext>
            </a:extLst>
          </p:cNvPr>
          <p:cNvSpPr>
            <a:spLocks noGrp="1"/>
          </p:cNvSpPr>
          <p:nvPr>
            <p:ph type="title" orient="vert"/>
          </p:nvPr>
        </p:nvSpPr>
        <p:spPr>
          <a:xfrm>
            <a:off x="8724900" y="365125"/>
            <a:ext cx="2628900" cy="5811838"/>
          </a:xfrm>
          <a:prstGeom prst="rect">
            <a:avLst/>
          </a:prstGeo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96DC3DB-0B23-144A-E717-AC2F7F13AB56}"/>
              </a:ext>
            </a:extLst>
          </p:cNvPr>
          <p:cNvSpPr>
            <a:spLocks noGrp="1"/>
          </p:cNvSpPr>
          <p:nvPr>
            <p:ph type="body" orient="vert" idx="1"/>
          </p:nvPr>
        </p:nvSpPr>
        <p:spPr>
          <a:xfrm>
            <a:off x="838200" y="365125"/>
            <a:ext cx="7734300" cy="5811838"/>
          </a:xfrm>
          <a:prstGeom prst="rect">
            <a:avLst/>
          </a:prstGeo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9395082-ADA6-9A2C-873E-A8CADFDA492A}"/>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5" name="Platshållare för sidfot 4">
            <a:extLst>
              <a:ext uri="{FF2B5EF4-FFF2-40B4-BE49-F238E27FC236}">
                <a16:creationId xmlns:a16="http://schemas.microsoft.com/office/drawing/2014/main" id="{C3223F70-B564-D0D2-6651-FA5D5C40F663}"/>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17122726-731F-3019-048E-2852A87FBA4A}"/>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3685440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200125"/>
      </p:ext>
    </p:extLst>
  </p:cSld>
  <p:clrMapOvr>
    <a:masterClrMapping/>
  </p:clrMapOvr>
  <p:extLst>
    <p:ext uri="{DCECCB84-F9BA-43D5-87BE-67443E8EF086}">
      <p15:sldGuideLst xmlns:p15="http://schemas.microsoft.com/office/powerpoint/2012/main">
        <p15:guide id="1" orient="horz" pos="4178" userDrawn="1">
          <p15:clr>
            <a:srgbClr val="FBAE40"/>
          </p15:clr>
        </p15:guide>
        <p15:guide id="2" pos="3840" userDrawn="1">
          <p15:clr>
            <a:srgbClr val="FBAE40"/>
          </p15:clr>
        </p15:guide>
        <p15:guide id="3" orient="horz" pos="38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99614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7297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EC09EB-5923-6C9A-92FB-C63314FE04A1}"/>
              </a:ext>
            </a:extLst>
          </p:cNvPr>
          <p:cNvSpPr>
            <a:spLocks noGrp="1"/>
          </p:cNvSpPr>
          <p:nvPr>
            <p:ph type="title"/>
          </p:nvPr>
        </p:nvSpPr>
        <p:spPr>
          <a:xfrm>
            <a:off x="839788" y="365125"/>
            <a:ext cx="10515600" cy="1325563"/>
          </a:xfrm>
          <a:prstGeom prst="rect">
            <a:avLst/>
          </a:prstGeo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0AA01E3-0023-C815-FEDF-4172E3EADBA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81A950B-0D3F-192F-85D7-0E6ECA77FF9F}"/>
              </a:ext>
            </a:extLst>
          </p:cNvPr>
          <p:cNvSpPr>
            <a:spLocks noGrp="1"/>
          </p:cNvSpPr>
          <p:nvPr>
            <p:ph sz="half" idx="2"/>
          </p:nvPr>
        </p:nvSpPr>
        <p:spPr>
          <a:xfrm>
            <a:off x="839788" y="2505075"/>
            <a:ext cx="5157787" cy="36845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21EBA09-A407-B857-FC6A-F55D2373A74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BF7F003-D685-79F6-9115-E9351847ABBA}"/>
              </a:ext>
            </a:extLst>
          </p:cNvPr>
          <p:cNvSpPr>
            <a:spLocks noGrp="1"/>
          </p:cNvSpPr>
          <p:nvPr>
            <p:ph sz="quarter" idx="4"/>
          </p:nvPr>
        </p:nvSpPr>
        <p:spPr>
          <a:xfrm>
            <a:off x="6172200" y="2505075"/>
            <a:ext cx="5183188" cy="36845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2229161-53AB-83EF-A586-5A4D726FA7CE}"/>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8" name="Platshållare för sidfot 7">
            <a:extLst>
              <a:ext uri="{FF2B5EF4-FFF2-40B4-BE49-F238E27FC236}">
                <a16:creationId xmlns:a16="http://schemas.microsoft.com/office/drawing/2014/main" id="{9A20A350-3839-6E58-E88B-7C81A6AF9540}"/>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9" name="Platshållare för bildnummer 8">
            <a:extLst>
              <a:ext uri="{FF2B5EF4-FFF2-40B4-BE49-F238E27FC236}">
                <a16:creationId xmlns:a16="http://schemas.microsoft.com/office/drawing/2014/main" id="{34F831AE-8AAC-8439-5908-9153F8F15D0D}"/>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2192434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C2F6F7-0FE3-C808-5B12-8B3BED818586}"/>
              </a:ext>
            </a:extLst>
          </p:cNvPr>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75A2B83-7ED8-DB75-6F21-670E325DAC78}"/>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4" name="Platshållare för sidfot 3">
            <a:extLst>
              <a:ext uri="{FF2B5EF4-FFF2-40B4-BE49-F238E27FC236}">
                <a16:creationId xmlns:a16="http://schemas.microsoft.com/office/drawing/2014/main" id="{9D8B930A-18A1-7DC8-14A7-5B9F0F0803A8}"/>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5" name="Platshållare för bildnummer 4">
            <a:extLst>
              <a:ext uri="{FF2B5EF4-FFF2-40B4-BE49-F238E27FC236}">
                <a16:creationId xmlns:a16="http://schemas.microsoft.com/office/drawing/2014/main" id="{796205D3-F13F-F665-A5F8-2C648739537B}"/>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452010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25BE70C-B87E-A852-394E-C2AF4BF00166}"/>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3" name="Platshållare för sidfot 2">
            <a:extLst>
              <a:ext uri="{FF2B5EF4-FFF2-40B4-BE49-F238E27FC236}">
                <a16:creationId xmlns:a16="http://schemas.microsoft.com/office/drawing/2014/main" id="{D4E0E26D-1B90-BEE9-B0DE-7031F25AC67F}"/>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4" name="Platshållare för bildnummer 3">
            <a:extLst>
              <a:ext uri="{FF2B5EF4-FFF2-40B4-BE49-F238E27FC236}">
                <a16:creationId xmlns:a16="http://schemas.microsoft.com/office/drawing/2014/main" id="{7C0A6953-5CEF-3EFB-DE49-E80F74A81552}"/>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3070986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D7047E-42B2-5969-E253-47428ED2D0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A157C1F-87F6-9F09-283B-970AF423565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8E0DF5B-531C-E470-EAB1-730C3B8525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183CF1E-40C7-72D0-B8E9-DD0CF5AAE871}"/>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6" name="Platshållare för sidfot 5">
            <a:extLst>
              <a:ext uri="{FF2B5EF4-FFF2-40B4-BE49-F238E27FC236}">
                <a16:creationId xmlns:a16="http://schemas.microsoft.com/office/drawing/2014/main" id="{6F60AC0E-342A-D5C4-A15E-65FCDA29F933}"/>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6D7A3A54-FF11-21AE-E89F-67130B93F9F9}"/>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175597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E119CA-4497-1E17-398D-A7BE02CBDDE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00FCB35-74AD-5585-DAA2-B9363602063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8E2B70F-018C-31DB-16FE-521972C4A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710304F-6D44-BF49-001C-8914207CE090}"/>
              </a:ext>
            </a:extLst>
          </p:cNvPr>
          <p:cNvSpPr>
            <a:spLocks noGrp="1"/>
          </p:cNvSpPr>
          <p:nvPr>
            <p:ph type="dt" sz="half" idx="10"/>
          </p:nvPr>
        </p:nvSpPr>
        <p:spPr>
          <a:xfrm>
            <a:off x="838200" y="6356350"/>
            <a:ext cx="2743200" cy="365125"/>
          </a:xfrm>
          <a:prstGeom prst="rect">
            <a:avLst/>
          </a:prstGeom>
        </p:spPr>
        <p:txBody>
          <a:bodyPr/>
          <a:lstStyle/>
          <a:p>
            <a:fld id="{2DED31F5-B965-2144-94CF-B52057BDA870}" type="datetimeFigureOut">
              <a:rPr lang="sv-SE" smtClean="0"/>
              <a:t>2024-02-06</a:t>
            </a:fld>
            <a:endParaRPr lang="sv-SE"/>
          </a:p>
        </p:txBody>
      </p:sp>
      <p:sp>
        <p:nvSpPr>
          <p:cNvPr id="6" name="Platshållare för sidfot 5">
            <a:extLst>
              <a:ext uri="{FF2B5EF4-FFF2-40B4-BE49-F238E27FC236}">
                <a16:creationId xmlns:a16="http://schemas.microsoft.com/office/drawing/2014/main" id="{CB84231F-D5F1-3282-9485-6E35FBCFF20B}"/>
              </a:ext>
            </a:extLst>
          </p:cNvPr>
          <p:cNvSpPr>
            <a:spLocks noGrp="1"/>
          </p:cNvSpPr>
          <p:nvPr>
            <p:ph type="ftr" sz="quarter" idx="11"/>
          </p:nvPr>
        </p:nvSpPr>
        <p:spPr>
          <a:xfrm>
            <a:off x="4038600" y="6356350"/>
            <a:ext cx="4114800" cy="365125"/>
          </a:xfrm>
          <a:prstGeom prst="rect">
            <a:avLst/>
          </a:prstGeom>
        </p:spPr>
        <p:txBody>
          <a:bodyPr/>
          <a:lstStyle/>
          <a:p>
            <a:endParaRPr lang="sv-SE"/>
          </a:p>
        </p:txBody>
      </p:sp>
      <p:sp>
        <p:nvSpPr>
          <p:cNvPr id="7" name="Platshållare för bildnummer 6">
            <a:extLst>
              <a:ext uri="{FF2B5EF4-FFF2-40B4-BE49-F238E27FC236}">
                <a16:creationId xmlns:a16="http://schemas.microsoft.com/office/drawing/2014/main" id="{DDF7CE34-C1DF-8C7A-8208-8F081A428064}"/>
              </a:ext>
            </a:extLst>
          </p:cNvPr>
          <p:cNvSpPr>
            <a:spLocks noGrp="1"/>
          </p:cNvSpPr>
          <p:nvPr>
            <p:ph type="sldNum" sz="quarter" idx="12"/>
          </p:nvPr>
        </p:nvSpPr>
        <p:spPr>
          <a:xfrm>
            <a:off x="8610600" y="6356350"/>
            <a:ext cx="2743200" cy="365125"/>
          </a:xfrm>
          <a:prstGeom prst="rect">
            <a:avLst/>
          </a:prstGeom>
        </p:spPr>
        <p:txBody>
          <a:bodyPr/>
          <a:lstStyle/>
          <a:p>
            <a:fld id="{6F5AE2EC-02E4-514F-BB7E-EC6A26A88155}" type="slidenum">
              <a:rPr lang="sv-SE" smtClean="0"/>
              <a:t>‹#›</a:t>
            </a:fld>
            <a:endParaRPr lang="sv-SE"/>
          </a:p>
        </p:txBody>
      </p:sp>
    </p:spTree>
    <p:extLst>
      <p:ext uri="{BB962C8B-B14F-4D97-AF65-F5344CB8AC3E}">
        <p14:creationId xmlns:p14="http://schemas.microsoft.com/office/powerpoint/2010/main" val="243385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9093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rev, Organism, fisk&#10;&#10;Automatiskt genererad beskrivning">
            <a:extLst>
              <a:ext uri="{FF2B5EF4-FFF2-40B4-BE49-F238E27FC236}">
                <a16:creationId xmlns:a16="http://schemas.microsoft.com/office/drawing/2014/main" id="{F0197620-AD2E-0023-A0C1-CA177B0BB9C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0274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fisk, Marina däggdjur, vattenlevande däggdjur, Fena&#10;&#10;Automatiskt genererad beskrivning">
            <a:extLst>
              <a:ext uri="{FF2B5EF4-FFF2-40B4-BE49-F238E27FC236}">
                <a16:creationId xmlns:a16="http://schemas.microsoft.com/office/drawing/2014/main" id="{26D4EE08-D37A-2AB7-9CCC-FC41A75573D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30475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fisk, Fena&#10;&#10;Automatiskt genererad beskrivning">
            <a:extLst>
              <a:ext uri="{FF2B5EF4-FFF2-40B4-BE49-F238E27FC236}">
                <a16:creationId xmlns:a16="http://schemas.microsoft.com/office/drawing/2014/main" id="{71D7F824-C922-327C-B180-CA52D97345B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4752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fisk, Organism&#10;&#10;Automatiskt genererad beskrivning">
            <a:extLst>
              <a:ext uri="{FF2B5EF4-FFF2-40B4-BE49-F238E27FC236}">
                <a16:creationId xmlns:a16="http://schemas.microsoft.com/office/drawing/2014/main" id="{E608F36C-E4CB-9742-E1D7-D7FB2A289BF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98782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fisk, Fena&#10;&#10;Automatiskt genererad beskrivning">
            <a:extLst>
              <a:ext uri="{FF2B5EF4-FFF2-40B4-BE49-F238E27FC236}">
                <a16:creationId xmlns:a16="http://schemas.microsoft.com/office/drawing/2014/main" id="{60EB2BED-4BE4-32F2-39DE-4E3C158C514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34987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fisk, Fena, Organism&#10;&#10;Automatiskt genererad beskrivning">
            <a:extLst>
              <a:ext uri="{FF2B5EF4-FFF2-40B4-BE49-F238E27FC236}">
                <a16:creationId xmlns:a16="http://schemas.microsoft.com/office/drawing/2014/main" id="{D8AB7DBF-D76B-F2E7-5B77-39A94B1942A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7398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karta, diagram, skärmbild&#10;&#10;Automatiskt genererad beskrivning">
            <a:extLst>
              <a:ext uri="{FF2B5EF4-FFF2-40B4-BE49-F238E27FC236}">
                <a16:creationId xmlns:a16="http://schemas.microsoft.com/office/drawing/2014/main" id="{0C066DB7-3F55-BDF4-FD54-38A81CBE484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59611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skärmbild, text, diagram, design&#10;&#10;Automatiskt genererad beskrivning">
            <a:extLst>
              <a:ext uri="{FF2B5EF4-FFF2-40B4-BE49-F238E27FC236}">
                <a16:creationId xmlns:a16="http://schemas.microsoft.com/office/drawing/2014/main" id="{862B19D0-F2C0-8131-9A0A-CB513709AC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58860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 design&#10;&#10;Automatiskt genererad beskrivning">
            <a:extLst>
              <a:ext uri="{FF2B5EF4-FFF2-40B4-BE49-F238E27FC236}">
                <a16:creationId xmlns:a16="http://schemas.microsoft.com/office/drawing/2014/main" id="{9A3FA0EE-3D0B-8E87-847F-66337D9CF39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371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10;&#10;Automatiskt genererad beskrivning">
            <a:extLst>
              <a:ext uri="{FF2B5EF4-FFF2-40B4-BE49-F238E27FC236}">
                <a16:creationId xmlns:a16="http://schemas.microsoft.com/office/drawing/2014/main" id="{30D55F68-40C6-C37A-2C40-AB39D830E961}"/>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7812077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10;&#10;Automatiskt genererad beskrivning">
            <a:extLst>
              <a:ext uri="{FF2B5EF4-FFF2-40B4-BE49-F238E27FC236}">
                <a16:creationId xmlns:a16="http://schemas.microsoft.com/office/drawing/2014/main" id="{D96D96B3-2CB2-06CA-7967-EF101EDEA1C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6393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Organism, under vatten, rev, Marinbiologi&#10;&#10;Automatiskt genererad beskrivning">
            <a:extLst>
              <a:ext uri="{FF2B5EF4-FFF2-40B4-BE49-F238E27FC236}">
                <a16:creationId xmlns:a16="http://schemas.microsoft.com/office/drawing/2014/main" id="{A4AF8609-20AB-A0B5-2260-73189D5888C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07581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karta, diagram, skärmbild&#10;&#10;Automatiskt genererad beskrivning">
            <a:extLst>
              <a:ext uri="{FF2B5EF4-FFF2-40B4-BE49-F238E27FC236}">
                <a16:creationId xmlns:a16="http://schemas.microsoft.com/office/drawing/2014/main" id="{870DA2D1-EC0A-B9A3-FF49-1EDFB29EE39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441266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skärmbild&#10;&#10;Automatiskt genererad beskrivning">
            <a:extLst>
              <a:ext uri="{FF2B5EF4-FFF2-40B4-BE49-F238E27FC236}">
                <a16:creationId xmlns:a16="http://schemas.microsoft.com/office/drawing/2014/main" id="{E77F70B6-8797-3DB8-3D1F-D89E227D003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75958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 design&#10;&#10;Automatiskt genererad beskrivning">
            <a:extLst>
              <a:ext uri="{FF2B5EF4-FFF2-40B4-BE49-F238E27FC236}">
                <a16:creationId xmlns:a16="http://schemas.microsoft.com/office/drawing/2014/main" id="{D09A99BB-FD14-D67D-89A2-C8DB659EA99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1486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rev, Organism, vatten, under vatten&#10;&#10;Automatiskt genererad beskrivning">
            <a:extLst>
              <a:ext uri="{FF2B5EF4-FFF2-40B4-BE49-F238E27FC236}">
                <a16:creationId xmlns:a16="http://schemas.microsoft.com/office/drawing/2014/main" id="{F7626F22-9EF8-4762-2708-9AD15CFEC86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49423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rev, vatten, Organism, Marinbiologi&#10;&#10;Automatiskt genererad beskrivning">
            <a:extLst>
              <a:ext uri="{FF2B5EF4-FFF2-40B4-BE49-F238E27FC236}">
                <a16:creationId xmlns:a16="http://schemas.microsoft.com/office/drawing/2014/main" id="{71954BDD-40DC-8323-C058-B1DD024E3C9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96545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skärmbild, diagram&#10;&#10;Automatiskt genererad beskrivning">
            <a:extLst>
              <a:ext uri="{FF2B5EF4-FFF2-40B4-BE49-F238E27FC236}">
                <a16:creationId xmlns:a16="http://schemas.microsoft.com/office/drawing/2014/main" id="{61E5B367-F1D3-08F6-35FE-450C2E4182E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1064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 diagram, karta&#10;&#10;Automatiskt genererad beskrivning">
            <a:extLst>
              <a:ext uri="{FF2B5EF4-FFF2-40B4-BE49-F238E27FC236}">
                <a16:creationId xmlns:a16="http://schemas.microsoft.com/office/drawing/2014/main" id="{388A572B-89EA-C4BC-1275-5019F083AC1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6099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xt, skärmbild, design&#10;&#10;Automatiskt genererad beskrivning">
            <a:extLst>
              <a:ext uri="{FF2B5EF4-FFF2-40B4-BE49-F238E27FC236}">
                <a16:creationId xmlns:a16="http://schemas.microsoft.com/office/drawing/2014/main" id="{00B1B1DB-979A-BD76-1407-6946E815E71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25011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person, leende, Människoansikte, skärmbild&#10;&#10;Automatiskt genererad beskrivning">
            <a:extLst>
              <a:ext uri="{FF2B5EF4-FFF2-40B4-BE49-F238E27FC236}">
                <a16:creationId xmlns:a16="http://schemas.microsoft.com/office/drawing/2014/main" id="{C4609BB2-A847-3A47-A04A-C44FDF0F7BE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77758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skärmbild&#10;&#10;Automatiskt genererad beskrivning">
            <a:extLst>
              <a:ext uri="{FF2B5EF4-FFF2-40B4-BE49-F238E27FC236}">
                <a16:creationId xmlns:a16="http://schemas.microsoft.com/office/drawing/2014/main" id="{D989CBF0-D0DD-B934-3A28-246AADF655C8}"/>
              </a:ext>
            </a:extLst>
          </p:cNvPr>
          <p:cNvPicPr>
            <a:picLocks noChangeAspect="1"/>
          </p:cNvPicPr>
          <p:nvPr/>
        </p:nvPicPr>
        <p:blipFill>
          <a:blip r:embed="rId3"/>
          <a:stretch>
            <a:fillRect/>
          </a:stretch>
        </p:blipFill>
        <p:spPr>
          <a:xfrm>
            <a:off x="0" y="0"/>
            <a:ext cx="12192000" cy="6858000"/>
          </a:xfrm>
          <a:prstGeom prst="rect">
            <a:avLst/>
          </a:prstGeom>
        </p:spPr>
      </p:pic>
      <p:pic>
        <p:nvPicPr>
          <p:cNvPr id="7" name="Bildobjekt 6" descr="En bild som visar skärmbild, svart&#10;&#10;Automatiskt genererad beskrivning">
            <a:extLst>
              <a:ext uri="{FF2B5EF4-FFF2-40B4-BE49-F238E27FC236}">
                <a16:creationId xmlns:a16="http://schemas.microsoft.com/office/drawing/2014/main" id="{891641B2-7068-41DA-744E-CB728B5A2569}"/>
              </a:ext>
            </a:extLst>
          </p:cNvPr>
          <p:cNvPicPr>
            <a:picLocks noChangeAspect="1"/>
          </p:cNvPicPr>
          <p:nvPr/>
        </p:nvPicPr>
        <p:blipFill>
          <a:blip r:embed="rId4"/>
          <a:stretch>
            <a:fillRect/>
          </a:stretch>
        </p:blipFill>
        <p:spPr>
          <a:xfrm>
            <a:off x="-1" y="0"/>
            <a:ext cx="12192000" cy="6858000"/>
          </a:xfrm>
          <a:prstGeom prst="rect">
            <a:avLst/>
          </a:prstGeom>
        </p:spPr>
      </p:pic>
      <p:pic>
        <p:nvPicPr>
          <p:cNvPr id="19" name="Bildobjekt 18" descr="En bild som visar måne, sfär, Himlakropp, månsken&#10;&#10;Automatiskt genererad beskrivning">
            <a:extLst>
              <a:ext uri="{FF2B5EF4-FFF2-40B4-BE49-F238E27FC236}">
                <a16:creationId xmlns:a16="http://schemas.microsoft.com/office/drawing/2014/main" id="{C449E3DE-5E3E-9F22-B81B-55984BF09DB7}"/>
              </a:ext>
            </a:extLst>
          </p:cNvPr>
          <p:cNvPicPr>
            <a:picLocks noChangeAspect="1"/>
          </p:cNvPicPr>
          <p:nvPr/>
        </p:nvPicPr>
        <p:blipFill>
          <a:blip r:embed="rId5"/>
          <a:stretch>
            <a:fillRect/>
          </a:stretch>
        </p:blipFill>
        <p:spPr>
          <a:xfrm>
            <a:off x="0" y="0"/>
            <a:ext cx="12192000" cy="6858000"/>
          </a:xfrm>
          <a:prstGeom prst="rect">
            <a:avLst/>
          </a:prstGeom>
        </p:spPr>
      </p:pic>
      <p:pic>
        <p:nvPicPr>
          <p:cNvPr id="21" name="Bildobjekt 20" descr="En bild som visar måne, natt, Himlakropp, månsken&#10;&#10;Automatiskt genererad beskrivning">
            <a:extLst>
              <a:ext uri="{FF2B5EF4-FFF2-40B4-BE49-F238E27FC236}">
                <a16:creationId xmlns:a16="http://schemas.microsoft.com/office/drawing/2014/main" id="{B51A6C77-967D-51C3-7DD8-72E6474E410A}"/>
              </a:ext>
            </a:extLst>
          </p:cNvPr>
          <p:cNvPicPr>
            <a:picLocks noChangeAspect="1"/>
          </p:cNvPicPr>
          <p:nvPr/>
        </p:nvPicPr>
        <p:blipFill>
          <a:blip r:embed="rId6"/>
          <a:stretch>
            <a:fillRect/>
          </a:stretch>
        </p:blipFill>
        <p:spPr>
          <a:xfrm>
            <a:off x="0" y="0"/>
            <a:ext cx="12192000" cy="6858000"/>
          </a:xfrm>
          <a:prstGeom prst="rect">
            <a:avLst/>
          </a:prstGeom>
        </p:spPr>
      </p:pic>
      <p:pic>
        <p:nvPicPr>
          <p:cNvPr id="29" name="Bildobjekt 28" descr="En bild som visar Himlakropp, Månhändelse, månsken, mörker&#10;&#10;Automatiskt genererad beskrivning">
            <a:extLst>
              <a:ext uri="{FF2B5EF4-FFF2-40B4-BE49-F238E27FC236}">
                <a16:creationId xmlns:a16="http://schemas.microsoft.com/office/drawing/2014/main" id="{3C853B6E-F5E4-7A0B-B821-FDC90CE02B5A}"/>
              </a:ext>
            </a:extLst>
          </p:cNvPr>
          <p:cNvPicPr>
            <a:picLocks noChangeAspect="1"/>
          </p:cNvPicPr>
          <p:nvPr/>
        </p:nvPicPr>
        <p:blipFill>
          <a:blip r:embed="rId7"/>
          <a:stretch>
            <a:fillRect/>
          </a:stretch>
        </p:blipFill>
        <p:spPr>
          <a:xfrm>
            <a:off x="0" y="0"/>
            <a:ext cx="12192000" cy="6858000"/>
          </a:xfrm>
          <a:prstGeom prst="rect">
            <a:avLst/>
          </a:prstGeom>
        </p:spPr>
      </p:pic>
      <p:pic>
        <p:nvPicPr>
          <p:cNvPr id="31" name="Bildobjekt 30" descr="En bild som visar måne, sfär, Himlakropp, planet&#10;&#10;Automatiskt genererad beskrivning">
            <a:extLst>
              <a:ext uri="{FF2B5EF4-FFF2-40B4-BE49-F238E27FC236}">
                <a16:creationId xmlns:a16="http://schemas.microsoft.com/office/drawing/2014/main" id="{1F4DC78A-E14B-CF01-96BD-F2B8ED44D6E9}"/>
              </a:ext>
            </a:extLst>
          </p:cNvPr>
          <p:cNvPicPr>
            <a:picLocks noChangeAspect="1"/>
          </p:cNvPicPr>
          <p:nvPr/>
        </p:nvPicPr>
        <p:blipFill>
          <a:blip r:embed="rId8"/>
          <a:stretch>
            <a:fillRect/>
          </a:stretch>
        </p:blipFill>
        <p:spPr>
          <a:xfrm>
            <a:off x="0" y="0"/>
            <a:ext cx="12192000" cy="6858000"/>
          </a:xfrm>
          <a:prstGeom prst="rect">
            <a:avLst/>
          </a:prstGeom>
        </p:spPr>
      </p:pic>
      <p:pic>
        <p:nvPicPr>
          <p:cNvPr id="33" name="Bildobjekt 32" descr="En bild som visar Himlakropp, natt, Månhändelse, sfär&#10;&#10;Automatiskt genererad beskrivning">
            <a:extLst>
              <a:ext uri="{FF2B5EF4-FFF2-40B4-BE49-F238E27FC236}">
                <a16:creationId xmlns:a16="http://schemas.microsoft.com/office/drawing/2014/main" id="{F4669AB5-437C-386B-92A1-CC80EA796AE2}"/>
              </a:ext>
            </a:extLst>
          </p:cNvPr>
          <p:cNvPicPr>
            <a:picLocks noChangeAspect="1"/>
          </p:cNvPicPr>
          <p:nvPr/>
        </p:nvPicPr>
        <p:blipFill>
          <a:blip r:embed="rId9"/>
          <a:stretch>
            <a:fillRect/>
          </a:stretch>
        </p:blipFill>
        <p:spPr>
          <a:xfrm>
            <a:off x="0" y="0"/>
            <a:ext cx="12192000" cy="6858000"/>
          </a:xfrm>
          <a:prstGeom prst="rect">
            <a:avLst/>
          </a:prstGeom>
        </p:spPr>
      </p:pic>
    </p:spTree>
    <p:extLst>
      <p:ext uri="{BB962C8B-B14F-4D97-AF65-F5344CB8AC3E}">
        <p14:creationId xmlns:p14="http://schemas.microsoft.com/office/powerpoint/2010/main" val="113046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19" ma:contentTypeDescription="Skapa ett nytt dokument." ma:contentTypeScope="" ma:versionID="6438f2d4f44d18bf29160e5d4bcbe3d3">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0ef610591ebc6782875f0457c5effd1c"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4FA887-1865-41E5-9079-0C26EDD405B6}">
  <ds:schemaRefs>
    <ds:schemaRef ds:uri="http://schemas.microsoft.com/sharepoint/v3/contenttype/forms"/>
  </ds:schemaRefs>
</ds:datastoreItem>
</file>

<file path=customXml/itemProps2.xml><?xml version="1.0" encoding="utf-8"?>
<ds:datastoreItem xmlns:ds="http://schemas.openxmlformats.org/officeDocument/2006/customXml" ds:itemID="{0189B9AC-CFDE-42D4-A685-8EC4C686A583}">
  <ds:schemaRefs>
    <ds:schemaRef ds:uri="http://schemas.microsoft.com/office/2006/metadata/properties"/>
    <ds:schemaRef ds:uri="http://www.w3.org/XML/1998/namespace"/>
    <ds:schemaRef ds:uri="http://schemas.microsoft.com/office/2006/documentManagement/types"/>
    <ds:schemaRef ds:uri="http://purl.org/dc/terms/"/>
    <ds:schemaRef ds:uri="http://purl.org/dc/elements/1.1/"/>
    <ds:schemaRef ds:uri="http://purl.org/dc/dcmitype/"/>
    <ds:schemaRef ds:uri="http://schemas.microsoft.com/office/infopath/2007/PartnerControls"/>
    <ds:schemaRef ds:uri="http://schemas.openxmlformats.org/package/2006/metadata/core-properties"/>
    <ds:schemaRef ds:uri="531782a8-56d6-4c15-b386-1db1e4e2f53e"/>
    <ds:schemaRef ds:uri="92f0d98b-3e1b-45be-9fdb-9d87c6ee8eaf"/>
  </ds:schemaRefs>
</ds:datastoreItem>
</file>

<file path=customXml/itemProps3.xml><?xml version="1.0" encoding="utf-8"?>
<ds:datastoreItem xmlns:ds="http://schemas.openxmlformats.org/officeDocument/2006/customXml" ds:itemID="{28AE770E-7EF9-410D-84DD-68C72FBCE4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531</TotalTime>
  <Words>1337</Words>
  <Application>Microsoft Macintosh PowerPoint</Application>
  <PresentationFormat>Bredbild</PresentationFormat>
  <Paragraphs>51</Paragraphs>
  <Slides>22</Slides>
  <Notes>21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22</vt:i4>
      </vt:variant>
    </vt:vector>
  </HeadingPairs>
  <TitlesOfParts>
    <vt:vector size="26" baseType="lpstr">
      <vt:lpstr>Arial</vt:lpstr>
      <vt:lpstr>Caecilia Com</vt:lpstr>
      <vt:lpstr>Calibri</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Lundvik</dc:creator>
  <cp:lastModifiedBy>Elsa Wikander</cp:lastModifiedBy>
  <cp:revision>11</cp:revision>
  <dcterms:created xsi:type="dcterms:W3CDTF">2023-03-29T12:31:36Z</dcterms:created>
  <dcterms:modified xsi:type="dcterms:W3CDTF">2024-02-06T13:03:13Z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0x01010022F737DD6A4E8C4DAD2EC844A18F4A5F</vt:lpwstr>
  </property>
</Properties>
</file>