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 id="2147483679" r:id="rId3"/>
  </p:sldMasterIdLst>
  <p:notesMasterIdLst>
    <p:notesMasterId r:id="rId17"/>
  </p:notesMasterIdLst>
  <p:sldIdLst>
    <p:sldId id="268" r:id="rId4"/>
    <p:sldId id="259" r:id="rId5"/>
    <p:sldId id="746" r:id="rId6"/>
    <p:sldId id="322" r:id="rId7"/>
    <p:sldId id="747" r:id="rId8"/>
    <p:sldId id="745" r:id="rId9"/>
    <p:sldId id="729" r:id="rId10"/>
    <p:sldId id="728" r:id="rId11"/>
    <p:sldId id="730" r:id="rId12"/>
    <p:sldId id="737" r:id="rId13"/>
    <p:sldId id="738" r:id="rId14"/>
    <p:sldId id="731" r:id="rId15"/>
    <p:sldId id="736" r:id="rId16"/>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Work Sans" pitchFamily="2" charset="0"/>
      <p:regular r:id="rId22"/>
      <p:bold r:id="rId23"/>
      <p:italic r:id="rId24"/>
      <p:boldItalic r:id="rId25"/>
    </p:embeddedFont>
    <p:embeddedFont>
      <p:font typeface="Work Sans Medium" pitchFamily="2" charset="0"/>
      <p:regular r:id="rId26"/>
      <p:italic r:id="rId27"/>
    </p:embeddedFont>
    <p:embeddedFont>
      <p:font typeface="Work Sans SemiBold" pitchFamily="2" charset="0"/>
      <p:regular r:id="rId28"/>
      <p:bold r:id="rId29"/>
      <p:italic r:id="rId30"/>
      <p:boldItalic r:id="rId31"/>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onymous reviewer" initials="AR" lastIdx="1" clrIdx="0">
    <p:extLst>
      <p:ext uri="{19B8F6BF-5375-455C-9EA6-DF929625EA0E}">
        <p15:presenceInfo xmlns:p15="http://schemas.microsoft.com/office/powerpoint/2012/main" userId="Anonymous 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64"/>
    <p:restoredTop sz="79801" autoAdjust="0"/>
  </p:normalViewPr>
  <p:slideViewPr>
    <p:cSldViewPr snapToGrid="0" showGuides="1">
      <p:cViewPr varScale="1">
        <p:scale>
          <a:sx n="60" d="100"/>
          <a:sy n="60" d="100"/>
        </p:scale>
        <p:origin x="2928" y="732"/>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Master" Target="slideMasters/slideMaster3.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7.fntdata"/><Relationship Id="rId32"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2026-08-05</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Biologi är spännande att studera, det handlar om allt från molekyler till olika levande former på vår planet.</a:t>
            </a:r>
          </a:p>
          <a:p>
            <a:r>
              <a:rPr lang="sv-SE" dirty="0"/>
              <a:t>Det är konkret till exempel att vi kan se det växa och känna smaken av det vi kan äta.</a:t>
            </a:r>
          </a:p>
          <a:p>
            <a:r>
              <a:rPr lang="sv-SE" dirty="0"/>
              <a:t>ÖVERGÅNG TILL NÄSTA BILD: Samtidigt blir ämnet väldigt omfattande när det typ handlar om allt runtomkring oss!</a:t>
            </a:r>
          </a:p>
        </p:txBody>
      </p:sp>
      <p:sp>
        <p:nvSpPr>
          <p:cNvPr id="4" name="Platshållare för bildnummer 3"/>
          <p:cNvSpPr>
            <a:spLocks noGrp="1"/>
          </p:cNvSpPr>
          <p:nvPr>
            <p:ph type="sldNum" sz="quarter" idx="5"/>
          </p:nvPr>
        </p:nvSpPr>
        <p:spPr/>
        <p:txBody>
          <a:bodyPr/>
          <a:lstStyle/>
          <a:p>
            <a:fld id="{C785A806-8348-49FA-ABA8-EAC9C03C39D7}" type="slidenum">
              <a:rPr lang="sv-SE" smtClean="0"/>
              <a:t>2</a:t>
            </a:fld>
            <a:endParaRPr lang="sv-SE"/>
          </a:p>
        </p:txBody>
      </p:sp>
    </p:spTree>
    <p:extLst>
      <p:ext uri="{BB962C8B-B14F-4D97-AF65-F5344CB8AC3E}">
        <p14:creationId xmlns:p14="http://schemas.microsoft.com/office/powerpoint/2010/main" val="1736642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här modellen försöker fånga komplexiteten i biologiämnet i något som kallas organisationsnivåer.</a:t>
            </a:r>
          </a:p>
          <a:p>
            <a:r>
              <a:rPr lang="sv-SE" dirty="0"/>
              <a:t>De är kopplade till skala och till vänster ser vi hur biologin rör sig från </a:t>
            </a:r>
            <a:r>
              <a:rPr lang="sv-SE" dirty="0" err="1"/>
              <a:t>pyttemeter</a:t>
            </a:r>
            <a:r>
              <a:rPr lang="sv-SE" dirty="0"/>
              <a:t> (eller det heter ju </a:t>
            </a:r>
            <a:r>
              <a:rPr lang="sv-SE" dirty="0" err="1"/>
              <a:t>pikometer</a:t>
            </a:r>
            <a:r>
              <a:rPr lang="sv-SE" dirty="0"/>
              <a:t>) till cm och meter upp till hundratals mil om vi tänker på hur långt exempelvis vissa valar rör sig under ett år.</a:t>
            </a:r>
          </a:p>
          <a:p>
            <a:r>
              <a:rPr lang="sv-SE" dirty="0"/>
              <a:t>De är också på ett sätt kopplade till tid – men som inte visas i bilden – i en cell just nu i våra kroppar pågår massor av processer som sker på mikrosekunder. Samtidigt har vi en evolutionär historia som människor som sträcker sig hundratals tusen år tillbaka i tiden. Den rosa linjen i mitten fångar lite av detta, att vi har både en historisk och pågående evolution där organismer bildar nya arter.</a:t>
            </a:r>
          </a:p>
          <a:p>
            <a:r>
              <a:rPr lang="sv-SE" dirty="0"/>
              <a:t>En konkret sätt att betrakta modellen är att tänka på en organism, som en växt. Om man är nyfiken på hur den fungerar, då behöver man hoppa neråt i organisationsnivåerna, ta reda på vad som händer i olika delar av växten, och därifrån till hur cellerna fungerar. Om man istället vill veta hur den här växten påverkar eller betyder något för andra utanför sig själv så hoppar man uppåt.</a:t>
            </a:r>
          </a:p>
          <a:p>
            <a:r>
              <a:rPr lang="sv-SE" dirty="0"/>
              <a:t>De här hoppen som vi gör ibland omedvetet i biologiundervisningen kan vara förvirrande. En rekommendation är att stötta eleverna i hoppen – påminna ofta om ”var är vi nu”. Enkla </a:t>
            </a:r>
            <a:r>
              <a:rPr lang="sv-SE" dirty="0" err="1"/>
              <a:t>bildstöd</a:t>
            </a:r>
            <a:r>
              <a:rPr lang="sv-SE" dirty="0"/>
              <a:t> kan fungera som påminnelse om att nu zoomar vi in, eller nu måste vi få lite överblick. Vilka organisationsnivåer som är relevant att ta sig till, eller hoppa mellan beror på sammanhanget – exempelvis vilka elever man arbetar med. En del av progressionen i biologi handlar om att utvidga hoppen både nedåt och uppåt och åt sidan.</a:t>
            </a:r>
          </a:p>
          <a:p>
            <a:r>
              <a:rPr lang="sv-SE" dirty="0"/>
              <a:t>ÖVERGÅNG TILL NÄSTA BILD: Vi ska kika lite på hur det kan se ut för dagens tema som handlar om….</a:t>
            </a:r>
          </a:p>
        </p:txBody>
      </p:sp>
      <p:sp>
        <p:nvSpPr>
          <p:cNvPr id="4" name="Platshållare för bildnummer 3"/>
          <p:cNvSpPr>
            <a:spLocks noGrp="1"/>
          </p:cNvSpPr>
          <p:nvPr>
            <p:ph type="sldNum" sz="quarter" idx="5"/>
          </p:nvPr>
        </p:nvSpPr>
        <p:spPr/>
        <p:txBody>
          <a:bodyPr/>
          <a:lstStyle/>
          <a:p>
            <a:fld id="{C785A806-8348-49FA-ABA8-EAC9C03C39D7}" type="slidenum">
              <a:rPr lang="sv-SE" smtClean="0"/>
              <a:t>4</a:t>
            </a:fld>
            <a:endParaRPr lang="sv-SE"/>
          </a:p>
        </p:txBody>
      </p:sp>
    </p:spTree>
    <p:extLst>
      <p:ext uri="{BB962C8B-B14F-4D97-AF65-F5344CB8AC3E}">
        <p14:creationId xmlns:p14="http://schemas.microsoft.com/office/powerpoint/2010/main" val="1010474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https://www.mdpi.com/2227-7102/8/3/129</a:t>
            </a:r>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3554970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SE" dirty="0"/>
          </a:p>
        </p:txBody>
      </p:sp>
      <p:sp>
        <p:nvSpPr>
          <p:cNvPr id="4" name="Platshållare för bildnummer 3"/>
          <p:cNvSpPr>
            <a:spLocks noGrp="1"/>
          </p:cNvSpPr>
          <p:nvPr>
            <p:ph type="sldNum" sz="quarter" idx="5"/>
          </p:nvPr>
        </p:nvSpPr>
        <p:spPr/>
        <p:txBody>
          <a:bodyPr/>
          <a:lstStyle/>
          <a:p>
            <a:fld id="{FAD31592-3C66-914C-8F2B-350F777116DA}" type="slidenum">
              <a:rPr lang="en-SE" smtClean="0"/>
              <a:t>12</a:t>
            </a:fld>
            <a:endParaRPr lang="en-SE"/>
          </a:p>
        </p:txBody>
      </p:sp>
    </p:spTree>
    <p:extLst>
      <p:ext uri="{BB962C8B-B14F-4D97-AF65-F5344CB8AC3E}">
        <p14:creationId xmlns:p14="http://schemas.microsoft.com/office/powerpoint/2010/main" val="11569112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dirty="0"/>
              <a:t>Klicka på ikonen </a:t>
            </a:r>
            <a:r>
              <a:rPr lang="sv-SE"/>
              <a:t>för att lägga till </a:t>
            </a:r>
            <a:r>
              <a:rPr lang="sv-SE" dirty="0"/>
              <a:t>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dirty="0"/>
              <a:t>Klicka på ikonen </a:t>
            </a:r>
            <a:r>
              <a:rPr lang="sv-SE"/>
              <a:t>för att lägga till </a:t>
            </a:r>
            <a:r>
              <a:rPr lang="sv-SE" dirty="0"/>
              <a:t>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dirty="0"/>
              <a:t>Klicka på ikonen </a:t>
            </a:r>
            <a:r>
              <a:rPr lang="sv-SE"/>
              <a:t>för att lägga till </a:t>
            </a:r>
            <a:r>
              <a:rPr lang="sv-SE" dirty="0"/>
              <a:t>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är du gör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5B0D64B-2452-F207-A336-0815C2DF0741}"/>
              </a:ext>
            </a:extLst>
          </p:cNvPr>
          <p:cNvSpPr txBox="1"/>
          <p:nvPr userDrawn="1"/>
        </p:nvSpPr>
        <p:spPr>
          <a:xfrm>
            <a:off x="947738" y="2544623"/>
            <a:ext cx="4559299"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Presentationen </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ska </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vara ett stöd </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och </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blir bättre </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om den </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skrivna informationen är kort </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och kärnfull.</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Låt presentationen illustrera ditt </a:t>
            </a:r>
            <a:r>
              <a:rPr lang="en-GB" sz="1600" kern="100" dirty="0" err="1">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budskap</a:t>
            </a:r>
            <a:r>
              <a:rPr lang="en-GB"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 </a:t>
            </a:r>
            <a:r>
              <a:rPr lang="en-GB" sz="1600" kern="100" dirty="0" err="1">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genom</a:t>
            </a:r>
            <a:r>
              <a:rPr lang="en-GB"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diagram</a:t>
            </a: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citat.</a:t>
            </a:r>
            <a:endPar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a:p>
            <a:pPr marL="230400" lvl="0" indent="-230400">
              <a:lnSpc>
                <a:spcPts val="2120"/>
              </a:lnSpc>
              <a:spcBef>
                <a:spcPts val="300"/>
              </a:spcBef>
              <a:buFont typeface="Arial" panose="020B0604020202020204" pitchFamily="34" charset="0"/>
              <a:buChar char="•"/>
            </a:pPr>
            <a:r>
              <a:rPr lang="en-GB" sz="1600" kern="100" dirty="0" err="1">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Använd</a:t>
            </a:r>
            <a:r>
              <a:rPr lang="en-GB"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a:t>
            </a:r>
            <a:r>
              <a:rPr lang="en-GB" sz="1600" kern="100" err="1">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gärna</a:t>
            </a: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stödord och punktlista</a:t>
            </a:r>
            <a:r>
              <a:rPr lang="en-GB"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a:t>
            </a:r>
            <a:endPar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7" name="textruta 6">
            <a:extLst>
              <a:ext uri="{FF2B5EF4-FFF2-40B4-BE49-F238E27FC236}">
                <a16:creationId xmlns:a16="http://schemas.microsoft.com/office/drawing/2014/main" id="{73F45F60-45E7-066A-33B4-0E8E6F121EC0}"/>
              </a:ext>
            </a:extLst>
          </p:cNvPr>
          <p:cNvSpPr txBox="1"/>
          <p:nvPr userDrawn="1"/>
        </p:nvSpPr>
        <p:spPr>
          <a:xfrm>
            <a:off x="6084515" y="2544623"/>
            <a:ext cx="4712794"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Välj bilder</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/fotografier </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med omsorg </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rätt foto förstärker</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fel förstör</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a:t>
            </a:r>
          </a:p>
          <a:p>
            <a:pPr marL="230400" lvl="0" indent="-230400">
              <a:lnSpc>
                <a:spcPts val="2120"/>
              </a:lnSpc>
              <a:spcBef>
                <a:spcPts val="300"/>
              </a:spcBef>
              <a:buFont typeface="Arial" panose="020B0604020202020204" pitchFamily="34" charset="0"/>
              <a:buChar char="•"/>
            </a:pP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Kan </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du inte </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göra </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en tydlig presentationsbild</a:t>
            </a:r>
            <a:r>
              <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gör ingen alls – förklara med egna </a:t>
            </a: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ord istället.</a:t>
            </a:r>
            <a:endPar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a:p>
            <a:pPr marL="230400" lvl="0" indent="-230400">
              <a:lnSpc>
                <a:spcPts val="2120"/>
              </a:lnSpc>
              <a:spcBef>
                <a:spcPts val="300"/>
              </a:spcBef>
              <a:buFont typeface="Arial" panose="020B0604020202020204" pitchFamily="34" charset="0"/>
              <a:buChar char="•"/>
            </a:pPr>
            <a:r>
              <a:rPr lang="en-GB" sz="1600" kern="100" err="1">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Håll</a:t>
            </a: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presentationen kort. Prata </a:t>
            </a:r>
            <a:r>
              <a:rPr lang="en-GB" sz="1600" kern="100" dirty="0" err="1">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hellre</a:t>
            </a:r>
            <a:r>
              <a:rPr lang="en-GB"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 </a:t>
            </a:r>
            <a:r>
              <a:rPr lang="en-GB" sz="1600" kern="100" dirty="0" err="1">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själv</a:t>
            </a:r>
            <a:r>
              <a:rPr lang="en-GB"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a:t>
            </a:r>
            <a:endParaRPr lang="sv-SE" sz="1600" kern="100" dirty="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67D7A5C2-C92A-600F-0BB8-1E9FDC99BAEF}"/>
              </a:ext>
            </a:extLst>
          </p:cNvPr>
          <p:cNvSpPr txBox="1"/>
          <p:nvPr userDrawn="1"/>
        </p:nvSpPr>
        <p:spPr>
          <a:xfrm>
            <a:off x="947738" y="1890199"/>
            <a:ext cx="4559299" cy="361637"/>
          </a:xfrm>
          <a:prstGeom prst="rect">
            <a:avLst/>
          </a:prstGeom>
          <a:noFill/>
        </p:spPr>
        <p:txBody>
          <a:bodyPr wrap="square" rtlCol="0">
            <a:spAutoFit/>
          </a:bodyPr>
          <a:lstStyle/>
          <a:p>
            <a:pPr lvl="0">
              <a:lnSpc>
                <a:spcPts val="2120"/>
              </a:lnSpc>
              <a:spcBef>
                <a:spcPts val="300"/>
              </a:spcBef>
            </a:pPr>
            <a:r>
              <a:rPr lang="sv-SE" kern="100">
                <a:effectLst/>
                <a:latin typeface="Work Sans" pitchFamily="2" charset="77"/>
                <a:ea typeface="Calibri" panose="020F0502020204030204" pitchFamily="34" charset="0"/>
                <a:cs typeface="Times New Roman" panose="02020603050405020304" pitchFamily="18" charset="0"/>
              </a:rPr>
              <a:t>Tänk på att:</a:t>
            </a:r>
            <a:endParaRPr lang="sv-SE" kern="100" dirty="0">
              <a:effectLst/>
              <a:latin typeface="Work Sans" pitchFamily="2" charset="77"/>
              <a:ea typeface="Calibri" panose="020F0502020204030204" pitchFamily="34" charset="0"/>
              <a:cs typeface="Times New Roman" panose="02020603050405020304" pitchFamily="18" charset="0"/>
            </a:endParaRPr>
          </a:p>
        </p:txBody>
      </p:sp>
      <p:sp>
        <p:nvSpPr>
          <p:cNvPr id="9" name="textruta 8">
            <a:extLst>
              <a:ext uri="{FF2B5EF4-FFF2-40B4-BE49-F238E27FC236}">
                <a16:creationId xmlns:a16="http://schemas.microsoft.com/office/drawing/2014/main" id="{2717BDED-5AD5-2E63-7694-5DF8A093795C}"/>
              </a:ext>
            </a:extLst>
          </p:cNvPr>
          <p:cNvSpPr txBox="1"/>
          <p:nvPr userDrawn="1"/>
        </p:nvSpPr>
        <p:spPr>
          <a:xfrm>
            <a:off x="947738" y="899447"/>
            <a:ext cx="7774921" cy="579646"/>
          </a:xfrm>
          <a:prstGeom prst="rect">
            <a:avLst/>
          </a:prstGeom>
          <a:noFill/>
        </p:spPr>
        <p:txBody>
          <a:bodyPr wrap="square" rtlCol="0">
            <a:spAutoFit/>
          </a:bodyPr>
          <a:lstStyle/>
          <a:p>
            <a:pPr lvl="0">
              <a:lnSpc>
                <a:spcPts val="3840"/>
              </a:lnSpc>
            </a:pPr>
            <a:r>
              <a:rPr lang="sv-SE" sz="3200" kern="100" dirty="0">
                <a:effectLst/>
                <a:latin typeface="Work Sans" pitchFamily="2" charset="77"/>
                <a:ea typeface="Calibri" panose="020F0502020204030204" pitchFamily="34" charset="0"/>
                <a:cs typeface="Times New Roman" panose="02020603050405020304" pitchFamily="18" charset="0"/>
              </a:rPr>
              <a:t>När du gör </a:t>
            </a:r>
            <a:r>
              <a:rPr lang="sv-SE" sz="3200" kern="100">
                <a:effectLst/>
                <a:latin typeface="Work Sans" pitchFamily="2" charset="77"/>
                <a:ea typeface="Calibri" panose="020F0502020204030204" pitchFamily="34" charset="0"/>
                <a:cs typeface="Times New Roman" panose="02020603050405020304" pitchFamily="18" charset="0"/>
              </a:rPr>
              <a:t>din presentation</a:t>
            </a:r>
            <a:endParaRPr lang="sv-SE" sz="3200" kern="100" dirty="0">
              <a:effectLst/>
              <a:latin typeface="Work Sans"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6973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llgänglighetsanpassa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8EB50238-E622-CC4D-E865-CA7D7EF35C9E}"/>
              </a:ext>
            </a:extLst>
          </p:cNvPr>
          <p:cNvSpPr txBox="1"/>
          <p:nvPr userDrawn="1"/>
        </p:nvSpPr>
        <p:spPr>
          <a:xfrm>
            <a:off x="957358" y="821623"/>
            <a:ext cx="9054859" cy="584775"/>
          </a:xfrm>
          <a:prstGeom prst="rect">
            <a:avLst/>
          </a:prstGeom>
          <a:noFill/>
        </p:spPr>
        <p:txBody>
          <a:bodyPr wrap="square" rtlCol="0">
            <a:spAutoFit/>
          </a:bodyPr>
          <a:lstStyle/>
          <a:p>
            <a:r>
              <a:rPr lang="en-GB" sz="3200">
                <a:latin typeface="Work Sans" pitchFamily="2" charset="77"/>
              </a:rPr>
              <a:t>Tillgänglighetsanpassa din presentation</a:t>
            </a:r>
            <a:endParaRPr lang="en-GB" sz="3200" dirty="0">
              <a:latin typeface="Work Sans" pitchFamily="2" charset="77"/>
            </a:endParaRPr>
          </a:p>
        </p:txBody>
      </p:sp>
      <p:sp>
        <p:nvSpPr>
          <p:cNvPr id="7" name="textruta 6">
            <a:extLst>
              <a:ext uri="{FF2B5EF4-FFF2-40B4-BE49-F238E27FC236}">
                <a16:creationId xmlns:a16="http://schemas.microsoft.com/office/drawing/2014/main" id="{46DB352F-69A9-1E92-AAD7-901A1A1F9054}"/>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a:t>
            </a:r>
            <a:r>
              <a:rPr lang="sv-SE" sz="1400"/>
              <a:t>är inställd för att </a:t>
            </a:r>
            <a:r>
              <a:rPr lang="sv-SE" sz="1400" dirty="0"/>
              <a:t>vara </a:t>
            </a:r>
            <a:r>
              <a:rPr lang="sv-SE" sz="1400"/>
              <a:t>så tillgänglighetsanpassad som möjligt men det är två </a:t>
            </a:r>
            <a:r>
              <a:rPr lang="sv-SE" sz="1400" dirty="0"/>
              <a:t>saker du behöver göra </a:t>
            </a:r>
            <a:r>
              <a:rPr lang="sv-SE" sz="1400"/>
              <a:t>själv allt eftersom </a:t>
            </a:r>
            <a:r>
              <a:rPr lang="sv-SE" sz="1400" dirty="0"/>
              <a:t>du adderar innehåll</a:t>
            </a:r>
            <a:r>
              <a:rPr lang="sv-SE" sz="1400"/>
              <a:t>. </a:t>
            </a:r>
            <a:r>
              <a:rPr lang="en-US" sz="1400" b="1" noProof="0">
                <a:latin typeface="Work Sans SemiBold" pitchFamily="2" charset="77"/>
              </a:rPr>
              <a:t>Instruktionerna </a:t>
            </a:r>
            <a:r>
              <a:rPr lang="en-US" sz="1400" b="1" noProof="0" dirty="0">
                <a:latin typeface="Work Sans SemiBold" pitchFamily="2" charset="77"/>
              </a:rPr>
              <a:t>nedan är för Office 2013/2016.</a:t>
            </a:r>
          </a:p>
        </p:txBody>
      </p:sp>
      <p:sp>
        <p:nvSpPr>
          <p:cNvPr id="8" name="textruta 7">
            <a:extLst>
              <a:ext uri="{FF2B5EF4-FFF2-40B4-BE49-F238E27FC236}">
                <a16:creationId xmlns:a16="http://schemas.microsoft.com/office/drawing/2014/main" id="{DA13882F-AF79-0DD9-0229-90F3341A13E5}"/>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a:t>
            </a:r>
            <a:r>
              <a:rPr lang="en-US" sz="1000" err="1">
                <a:latin typeface="Work Sans" pitchFamily="2" charset="77"/>
              </a:rPr>
              <a:t>välj</a:t>
            </a:r>
            <a:r>
              <a:rPr lang="en-US" sz="1000">
                <a:latin typeface="Work Sans" pitchFamily="2" charset="77"/>
              </a:rPr>
              <a:t> alternativet </a:t>
            </a:r>
            <a:r>
              <a:rPr lang="en-US" sz="1000" i="1">
                <a:latin typeface="Work Sans" pitchFamily="2" charset="77"/>
              </a:rPr>
              <a:t>Formatera </a:t>
            </a:r>
            <a:r>
              <a:rPr lang="en-US" sz="1000" i="1" dirty="0">
                <a:latin typeface="Work Sans" pitchFamily="2" charset="77"/>
              </a:rPr>
              <a:t>bild. </a:t>
            </a:r>
            <a:r>
              <a:rPr lang="en-US" sz="1000" dirty="0">
                <a:latin typeface="Work Sans" pitchFamily="2" charset="77"/>
              </a:rPr>
              <a:t>Då öppnas en </a:t>
            </a:r>
            <a:r>
              <a:rPr lang="en-US" sz="1000" err="1">
                <a:latin typeface="Work Sans" pitchFamily="2" charset="77"/>
              </a:rPr>
              <a:t>flik</a:t>
            </a:r>
            <a:r>
              <a:rPr lang="en-US" sz="1000">
                <a:latin typeface="Work Sans" pitchFamily="2" charset="77"/>
              </a:rPr>
              <a:t> till </a:t>
            </a:r>
            <a:r>
              <a:rPr lang="en-US" sz="1000" dirty="0">
                <a:latin typeface="Work Sans" pitchFamily="2" charset="77"/>
              </a:rPr>
              <a:t>höger </a:t>
            </a:r>
            <a:r>
              <a:rPr lang="en-US" sz="1000">
                <a:latin typeface="Work Sans" pitchFamily="2" charset="77"/>
              </a:rPr>
              <a:t>i fönstret. </a:t>
            </a:r>
            <a:r>
              <a:rPr lang="en-US" sz="1000" dirty="0">
                <a:latin typeface="Work Sans" pitchFamily="2" charset="77"/>
              </a:rPr>
              <a:t>Välj </a:t>
            </a:r>
            <a:r>
              <a:rPr lang="en-US" sz="1000" err="1">
                <a:latin typeface="Work Sans" pitchFamily="2" charset="77"/>
              </a:rPr>
              <a:t>figuren</a:t>
            </a:r>
            <a:r>
              <a:rPr lang="en-US" sz="1000">
                <a:latin typeface="Work Sans" pitchFamily="2" charset="77"/>
              </a:rPr>
              <a:t> </a:t>
            </a:r>
            <a:r>
              <a:rPr lang="en-US" sz="1000" i="1">
                <a:latin typeface="Work Sans" pitchFamily="2" charset="77"/>
              </a:rPr>
              <a:t>Storlek </a:t>
            </a:r>
            <a:r>
              <a:rPr lang="en-US" sz="1000" i="1" dirty="0">
                <a:latin typeface="Work Sans" pitchFamily="2" charset="77"/>
              </a:rPr>
              <a:t>och egenskaper… </a:t>
            </a:r>
            <a:r>
              <a:rPr lang="en-US" sz="1000" dirty="0">
                <a:latin typeface="Work Sans" pitchFamily="2" charset="77"/>
              </a:rPr>
              <a:t>välj </a:t>
            </a:r>
            <a:r>
              <a:rPr lang="en-US" sz="1000">
                <a:latin typeface="Work Sans" pitchFamily="2" charset="77"/>
              </a:rPr>
              <a:t>sedan </a:t>
            </a:r>
            <a:r>
              <a:rPr lang="en-US" sz="1000" i="1">
                <a:latin typeface="Work Sans" pitchFamily="2" charset="77"/>
              </a:rPr>
              <a:t>alternativ text. </a:t>
            </a:r>
            <a:r>
              <a:rPr lang="en-US" sz="1000" dirty="0">
                <a:latin typeface="Work Sans" pitchFamily="2" charset="77"/>
              </a:rPr>
              <a:t>Beskriv din bild/figur med 1-2 meningar som läses upp av uppläsningsprogram för de som </a:t>
            </a:r>
            <a:r>
              <a:rPr lang="en-US" sz="1000" err="1">
                <a:latin typeface="Work Sans" pitchFamily="2" charset="77"/>
              </a:rPr>
              <a:t>har</a:t>
            </a:r>
            <a:r>
              <a:rPr lang="en-US" sz="1000">
                <a:latin typeface="Work Sans" pitchFamily="2" charset="77"/>
              </a:rPr>
              <a:t> nedsatt </a:t>
            </a:r>
            <a:r>
              <a:rPr lang="en-US" sz="1000" dirty="0">
                <a:latin typeface="Work Sans" pitchFamily="2" charset="77"/>
              </a:rPr>
              <a:t>syn.</a:t>
            </a:r>
          </a:p>
          <a:p>
            <a:pPr marL="0" indent="0">
              <a:spcAft>
                <a:spcPts val="1000"/>
              </a:spcAft>
              <a:buNone/>
            </a:pPr>
            <a:r>
              <a:rPr lang="en-US" sz="1000" dirty="0">
                <a:latin typeface="Work Sans" pitchFamily="2" charset="77"/>
              </a:rPr>
              <a:t>Har bilden/</a:t>
            </a:r>
            <a:r>
              <a:rPr lang="en-US" sz="1000" err="1">
                <a:latin typeface="Work Sans" pitchFamily="2" charset="77"/>
              </a:rPr>
              <a:t>figuren</a:t>
            </a:r>
            <a:r>
              <a:rPr lang="en-US" sz="1000">
                <a:latin typeface="Work Sans" pitchFamily="2" charset="77"/>
              </a:rPr>
              <a:t> inget informativt syfte </a:t>
            </a:r>
            <a:r>
              <a:rPr lang="en-US" sz="1000" dirty="0">
                <a:latin typeface="Work Sans" pitchFamily="2" charset="77"/>
              </a:rPr>
              <a:t>och du vill exkludera den kan du bara lämna rubrik och </a:t>
            </a:r>
            <a:r>
              <a:rPr lang="en-US" sz="1000" err="1">
                <a:latin typeface="Work Sans" pitchFamily="2" charset="77"/>
              </a:rPr>
              <a:t>beskrivning</a:t>
            </a:r>
            <a:r>
              <a:rPr lang="en-US" sz="1000">
                <a:latin typeface="Work Sans" pitchFamily="2" charset="77"/>
              </a:rPr>
              <a:t> tom</a:t>
            </a:r>
            <a:r>
              <a:rPr lang="en-US" sz="1000" dirty="0">
                <a:latin typeface="Work Sans" pitchFamily="2" charset="77"/>
              </a:rPr>
              <a:t>.</a:t>
            </a:r>
          </a:p>
          <a:p>
            <a:endParaRPr lang="en-GB" sz="1000" dirty="0">
              <a:latin typeface="Work Sans" pitchFamily="2" charset="77"/>
            </a:endParaRPr>
          </a:p>
        </p:txBody>
      </p:sp>
      <p:sp>
        <p:nvSpPr>
          <p:cNvPr id="9" name="textruta 8">
            <a:extLst>
              <a:ext uri="{FF2B5EF4-FFF2-40B4-BE49-F238E27FC236}">
                <a16:creationId xmlns:a16="http://schemas.microsoft.com/office/drawing/2014/main" id="{4DBAB48A-0207-EBBB-5144-24A47388C7DA}"/>
              </a:ext>
            </a:extLst>
          </p:cNvPr>
          <p:cNvSpPr txBox="1"/>
          <p:nvPr userDrawn="1"/>
        </p:nvSpPr>
        <p:spPr>
          <a:xfrm>
            <a:off x="5549719" y="2600794"/>
            <a:ext cx="4234721" cy="2554545"/>
          </a:xfrm>
          <a:prstGeom prst="rect">
            <a:avLst/>
          </a:prstGeom>
          <a:noFill/>
        </p:spPr>
        <p:txBody>
          <a:bodyPr wrap="square" rtlCol="0">
            <a:spAutoFit/>
          </a:bodyPr>
          <a:lstStyle/>
          <a:p>
            <a:pPr>
              <a:spcAft>
                <a:spcPts val="600"/>
              </a:spcAft>
            </a:pPr>
            <a:r>
              <a:rPr lang="en-US" sz="1000" dirty="0">
                <a:latin typeface="Work Sans" pitchFamily="2" charset="77"/>
              </a:rPr>
              <a:t>Mallarna </a:t>
            </a:r>
            <a:r>
              <a:rPr lang="en-US" sz="1000" err="1">
                <a:latin typeface="Work Sans" pitchFamily="2" charset="77"/>
              </a:rPr>
              <a:t>förinlagda</a:t>
            </a:r>
            <a:r>
              <a:rPr lang="en-US" sz="1000">
                <a:latin typeface="Work Sans" pitchFamily="2" charset="77"/>
              </a:rPr>
              <a:t> fält </a:t>
            </a:r>
            <a:r>
              <a:rPr lang="en-US" sz="1000" dirty="0">
                <a:latin typeface="Work Sans" pitchFamily="2" charset="77"/>
              </a:rPr>
              <a:t>har </a:t>
            </a:r>
            <a:r>
              <a:rPr lang="en-US" sz="1000" err="1">
                <a:latin typeface="Work Sans" pitchFamily="2" charset="77"/>
              </a:rPr>
              <a:t>en</a:t>
            </a:r>
            <a:r>
              <a:rPr lang="en-US" sz="1000">
                <a:latin typeface="Work Sans" pitchFamily="2" charset="77"/>
              </a:rPr>
              <a:t> uppsatt </a:t>
            </a:r>
            <a:r>
              <a:rPr lang="en-US" sz="1000" dirty="0">
                <a:latin typeface="Work Sans" pitchFamily="2" charset="77"/>
              </a:rPr>
              <a:t>läsordning men adderar </a:t>
            </a:r>
            <a:r>
              <a:rPr lang="en-US" sz="1000">
                <a:latin typeface="Work Sans" pitchFamily="2" charset="77"/>
              </a:rPr>
              <a:t>du ytterligare</a:t>
            </a:r>
            <a:r>
              <a:rPr lang="en-US" sz="1000" dirty="0">
                <a:latin typeface="Work Sans" pitchFamily="2" charset="77"/>
              </a:rPr>
              <a:t>/</a:t>
            </a:r>
            <a:r>
              <a:rPr lang="en-US" sz="1000" err="1">
                <a:latin typeface="Work Sans" pitchFamily="2" charset="77"/>
              </a:rPr>
              <a:t>egna</a:t>
            </a:r>
            <a:r>
              <a:rPr lang="en-US" sz="1000">
                <a:latin typeface="Work Sans" pitchFamily="2" charset="77"/>
              </a:rPr>
              <a:t> textrutor</a:t>
            </a:r>
            <a:r>
              <a:rPr lang="en-US" sz="1000" dirty="0">
                <a:latin typeface="Work Sans" pitchFamily="2" charset="77"/>
              </a:rPr>
              <a:t>, bilder</a:t>
            </a:r>
            <a:r>
              <a:rPr lang="en-US" sz="1000">
                <a:latin typeface="Work Sans" pitchFamily="2" charset="77"/>
              </a:rPr>
              <a:t>, smart art </a:t>
            </a:r>
            <a:r>
              <a:rPr lang="en-US" sz="1000" err="1">
                <a:latin typeface="Work Sans" pitchFamily="2" charset="77"/>
              </a:rPr>
              <a:t>eller</a:t>
            </a:r>
            <a:r>
              <a:rPr lang="en-US" sz="1000">
                <a:latin typeface="Work Sans" pitchFamily="2" charset="77"/>
              </a:rPr>
              <a:t> annat </a:t>
            </a:r>
            <a:r>
              <a:rPr lang="en-US" sz="1000" dirty="0">
                <a:latin typeface="Work Sans" pitchFamily="2" charset="77"/>
              </a:rPr>
              <a:t>innehåll </a:t>
            </a:r>
            <a:r>
              <a:rPr lang="en-US" sz="1000" err="1">
                <a:latin typeface="Work Sans" pitchFamily="2" charset="77"/>
              </a:rPr>
              <a:t>som</a:t>
            </a:r>
            <a:r>
              <a:rPr lang="en-US" sz="1000">
                <a:latin typeface="Work Sans" pitchFamily="2" charset="77"/>
              </a:rPr>
              <a:t> inte </a:t>
            </a:r>
            <a:r>
              <a:rPr lang="en-US" sz="1000" dirty="0">
                <a:latin typeface="Work Sans" pitchFamily="2" charset="77"/>
              </a:rPr>
              <a:t>finns i mallen bör </a:t>
            </a:r>
            <a:r>
              <a:rPr lang="en-US" sz="1000">
                <a:latin typeface="Work Sans" pitchFamily="2" charset="77"/>
              </a:rPr>
              <a:t>du kontrollera att </a:t>
            </a:r>
            <a:r>
              <a:rPr lang="en-US" sz="1000" dirty="0">
                <a:latin typeface="Work Sans" pitchFamily="2" charset="77"/>
              </a:rPr>
              <a:t>läsordningen blir logisk, annars </a:t>
            </a:r>
            <a:r>
              <a:rPr lang="en-US" sz="1000" err="1">
                <a:latin typeface="Work Sans" pitchFamily="2" charset="77"/>
              </a:rPr>
              <a:t>läses</a:t>
            </a:r>
            <a:r>
              <a:rPr lang="en-US" sz="1000">
                <a:latin typeface="Work Sans" pitchFamily="2" charset="77"/>
              </a:rPr>
              <a:t> objekten </a:t>
            </a:r>
            <a:r>
              <a:rPr lang="en-US" sz="1000" dirty="0">
                <a:latin typeface="Work Sans" pitchFamily="2" charset="77"/>
              </a:rPr>
              <a:t>in i ordningen </a:t>
            </a:r>
            <a:r>
              <a:rPr lang="en-US" sz="1000">
                <a:latin typeface="Work Sans" pitchFamily="2" charset="77"/>
              </a:rPr>
              <a:t>de lagts till </a:t>
            </a:r>
            <a:r>
              <a:rPr lang="en-US" sz="1000" dirty="0">
                <a:latin typeface="Work Sans" pitchFamily="2" charset="77"/>
              </a:rPr>
              <a:t>på sidan.</a:t>
            </a:r>
          </a:p>
          <a:p>
            <a:pPr marL="0" indent="0">
              <a:spcAft>
                <a:spcPts val="600"/>
              </a:spcAft>
              <a:buNone/>
            </a:pPr>
            <a:r>
              <a:rPr lang="en-US" sz="1000" b="1" err="1">
                <a:latin typeface="Work Sans" pitchFamily="2" charset="77"/>
              </a:rPr>
              <a:t>Läsordningen</a:t>
            </a:r>
            <a:r>
              <a:rPr lang="en-US" sz="1000" b="1">
                <a:latin typeface="Work Sans" pitchFamily="2" charset="77"/>
              </a:rPr>
              <a:t> styr </a:t>
            </a:r>
            <a:r>
              <a:rPr lang="en-US" sz="1000" b="1" dirty="0">
                <a:latin typeface="Work Sans" pitchFamily="2" charset="77"/>
              </a:rPr>
              <a:t>du genom:</a:t>
            </a:r>
          </a:p>
          <a:p>
            <a:pPr marL="228600" indent="-228600">
              <a:spcAft>
                <a:spcPts val="600"/>
              </a:spcAft>
              <a:buClr>
                <a:schemeClr val="tx1">
                  <a:lumMod val="65000"/>
                  <a:lumOff val="35000"/>
                </a:schemeClr>
              </a:buClr>
              <a:buFont typeface="+mj-lt"/>
              <a:buAutoNum type="arabicPeriod"/>
            </a:pPr>
            <a:r>
              <a:rPr lang="en-US" sz="1000" err="1">
                <a:latin typeface="Work Sans" pitchFamily="2" charset="77"/>
              </a:rPr>
              <a:t>Markera</a:t>
            </a:r>
            <a:r>
              <a:rPr lang="en-US" sz="1000">
                <a:latin typeface="Work Sans" pitchFamily="2" charset="77"/>
              </a:rPr>
              <a:t> ett objekt </a:t>
            </a:r>
            <a:r>
              <a:rPr lang="en-US" sz="1000" dirty="0">
                <a:latin typeface="Work Sans" pitchFamily="2" charset="77"/>
              </a:rPr>
              <a:t>i filen. Välj </a:t>
            </a:r>
            <a:r>
              <a:rPr lang="en-US" sz="1000" err="1">
                <a:latin typeface="Work Sans" pitchFamily="2" charset="77"/>
              </a:rPr>
              <a:t>fliken</a:t>
            </a:r>
            <a:r>
              <a:rPr lang="en-US" sz="1000">
                <a:latin typeface="Work Sans" pitchFamily="2" charset="77"/>
              </a:rPr>
              <a:t> </a:t>
            </a:r>
            <a:r>
              <a:rPr lang="en-US" sz="1000" b="0" i="1" baseline="0">
                <a:latin typeface="Work Sans" pitchFamily="2" charset="77"/>
              </a:rPr>
              <a:t>format </a:t>
            </a:r>
            <a:r>
              <a:rPr lang="en-US" sz="1000" dirty="0">
                <a:latin typeface="Work Sans" pitchFamily="2" charset="77"/>
              </a:rPr>
              <a:t>som </a:t>
            </a:r>
            <a:r>
              <a:rPr lang="en-US" sz="1000">
                <a:latin typeface="Work Sans" pitchFamily="2" charset="77"/>
              </a:rPr>
              <a:t>visas till </a:t>
            </a:r>
            <a:r>
              <a:rPr lang="en-US" sz="1000" dirty="0">
                <a:latin typeface="Work Sans" pitchFamily="2" charset="77"/>
              </a:rPr>
              <a:t>höger </a:t>
            </a:r>
            <a:r>
              <a:rPr lang="en-US" sz="1000">
                <a:latin typeface="Work Sans" pitchFamily="2" charset="77"/>
              </a:rPr>
              <a:t>i menyfliksområdet </a:t>
            </a:r>
            <a:r>
              <a:rPr lang="en-US" sz="1000" dirty="0">
                <a:latin typeface="Work Sans" pitchFamily="2" charset="77"/>
              </a:rPr>
              <a:t>och välj </a:t>
            </a:r>
            <a:r>
              <a:rPr lang="en-US" sz="1000">
                <a:latin typeface="Work Sans" pitchFamily="2" charset="77"/>
              </a:rPr>
              <a:t>sedan </a:t>
            </a:r>
            <a:r>
              <a:rPr lang="en-US" sz="1000" b="0" i="1" baseline="0">
                <a:latin typeface="Work Sans" pitchFamily="2" charset="77"/>
              </a:rPr>
              <a:t>markeringsfönster </a:t>
            </a:r>
            <a:r>
              <a:rPr lang="en-US" sz="1000" dirty="0">
                <a:latin typeface="Work Sans" pitchFamily="2" charset="77"/>
              </a:rPr>
              <a:t>i gruppen</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err="1">
                <a:latin typeface="Work Sans" pitchFamily="2" charset="77"/>
              </a:rPr>
              <a:t>Markera</a:t>
            </a:r>
            <a:r>
              <a:rPr lang="en-US" sz="1000">
                <a:latin typeface="Work Sans" pitchFamily="2" charset="77"/>
              </a:rPr>
              <a:t> ett </a:t>
            </a:r>
            <a:r>
              <a:rPr lang="en-US" sz="1000" dirty="0">
                <a:latin typeface="Work Sans" pitchFamily="2" charset="77"/>
              </a:rPr>
              <a:t>eller </a:t>
            </a:r>
            <a:r>
              <a:rPr lang="en-US" sz="1000" err="1">
                <a:latin typeface="Work Sans" pitchFamily="2" charset="77"/>
              </a:rPr>
              <a:t>flera</a:t>
            </a:r>
            <a:r>
              <a:rPr lang="en-US" sz="1000">
                <a:latin typeface="Work Sans" pitchFamily="2" charset="77"/>
              </a:rPr>
              <a:t> objekt i listan</a:t>
            </a:r>
            <a:r>
              <a:rPr lang="en-US" sz="1000" dirty="0">
                <a:latin typeface="Work Sans" pitchFamily="2" charset="77"/>
              </a:rPr>
              <a:t>. Dra </a:t>
            </a:r>
            <a:r>
              <a:rPr lang="en-US" sz="1000" err="1">
                <a:latin typeface="Work Sans" pitchFamily="2" charset="77"/>
              </a:rPr>
              <a:t>markeringen</a:t>
            </a:r>
            <a:r>
              <a:rPr lang="en-US" sz="1000">
                <a:latin typeface="Work Sans" pitchFamily="2" charset="77"/>
              </a:rPr>
              <a:t> uppåt </a:t>
            </a:r>
            <a:r>
              <a:rPr lang="en-US" sz="1000" err="1">
                <a:latin typeface="Work Sans" pitchFamily="2" charset="77"/>
              </a:rPr>
              <a:t>eller</a:t>
            </a:r>
            <a:r>
              <a:rPr lang="en-US" sz="1000">
                <a:latin typeface="Work Sans" pitchFamily="2" charset="77"/>
              </a:rPr>
              <a:t> nedåt, </a:t>
            </a:r>
            <a:r>
              <a:rPr lang="en-US" sz="1000" dirty="0">
                <a:latin typeface="Work Sans" pitchFamily="2" charset="77"/>
              </a:rPr>
              <a:t>eller klicka på </a:t>
            </a:r>
            <a:r>
              <a:rPr lang="en-US" sz="1000" err="1">
                <a:latin typeface="Work Sans" pitchFamily="2" charset="77"/>
              </a:rPr>
              <a:t>knappen</a:t>
            </a:r>
            <a:r>
              <a:rPr lang="en-US" sz="1000">
                <a:latin typeface="Work Sans" pitchFamily="2" charset="77"/>
              </a:rPr>
              <a:t> uppåt.</a:t>
            </a:r>
            <a:endParaRPr lang="en-US" sz="1000" dirty="0">
              <a:latin typeface="Work Sans" pitchFamily="2" charset="77"/>
            </a:endParaRPr>
          </a:p>
          <a:p>
            <a:pPr marL="0" indent="0">
              <a:spcAft>
                <a:spcPts val="600"/>
              </a:spcAft>
              <a:buClr>
                <a:schemeClr val="tx1">
                  <a:lumMod val="65000"/>
                  <a:lumOff val="35000"/>
                </a:schemeClr>
              </a:buClr>
              <a:buFont typeface="+mj-lt"/>
              <a:buNone/>
            </a:pPr>
            <a:r>
              <a:rPr lang="en-US" sz="1000">
                <a:latin typeface="Work Sans" pitchFamily="2" charset="77"/>
              </a:rPr>
              <a:t>Dra objekten till </a:t>
            </a:r>
            <a:r>
              <a:rPr lang="en-US" sz="1000" dirty="0">
                <a:latin typeface="Work Sans" pitchFamily="2" charset="77"/>
              </a:rPr>
              <a:t>de har den ordning du vill</a:t>
            </a:r>
            <a:r>
              <a:rPr lang="en-US" sz="1000">
                <a:latin typeface="Work Sans" pitchFamily="2" charset="77"/>
              </a:rPr>
              <a:t>. Detta </a:t>
            </a:r>
            <a:r>
              <a:rPr lang="en-US" sz="1000" err="1">
                <a:latin typeface="Work Sans" pitchFamily="2" charset="77"/>
              </a:rPr>
              <a:t>påverkar</a:t>
            </a:r>
            <a:r>
              <a:rPr lang="en-US" sz="1000">
                <a:latin typeface="Work Sans" pitchFamily="2" charset="77"/>
              </a:rPr>
              <a:t> inte layouten </a:t>
            </a:r>
            <a:r>
              <a:rPr lang="en-US" sz="1000" dirty="0">
                <a:latin typeface="Work Sans" pitchFamily="2" charset="77"/>
              </a:rPr>
              <a:t>på </a:t>
            </a:r>
            <a:r>
              <a:rPr lang="en-US" sz="1000" err="1">
                <a:latin typeface="Work Sans" pitchFamily="2" charset="77"/>
              </a:rPr>
              <a:t>sidan</a:t>
            </a:r>
            <a:r>
              <a:rPr lang="en-US" sz="1000">
                <a:latin typeface="Work Sans" pitchFamily="2" charset="77"/>
              </a:rPr>
              <a:t> utan </a:t>
            </a:r>
            <a:r>
              <a:rPr lang="en-US" sz="1000" dirty="0">
                <a:latin typeface="Work Sans" pitchFamily="2" charset="77"/>
              </a:rPr>
              <a:t>bara vilken ordning de läses </a:t>
            </a:r>
            <a:r>
              <a:rPr lang="en-US" sz="1000">
                <a:latin typeface="Work Sans" pitchFamily="2" charset="77"/>
              </a:rPr>
              <a:t>in maskinellt. </a:t>
            </a:r>
            <a:endParaRPr lang="en-GB" sz="1000" dirty="0">
              <a:latin typeface="Work Sans" pitchFamily="2" charset="77"/>
            </a:endParaRPr>
          </a:p>
        </p:txBody>
      </p:sp>
      <p:sp>
        <p:nvSpPr>
          <p:cNvPr id="10" name="textruta 9">
            <a:extLst>
              <a:ext uri="{FF2B5EF4-FFF2-40B4-BE49-F238E27FC236}">
                <a16:creationId xmlns:a16="http://schemas.microsoft.com/office/drawing/2014/main" id="{32D64C20-E0EC-50ED-8276-1342580DEAE9}"/>
              </a:ext>
            </a:extLst>
          </p:cNvPr>
          <p:cNvSpPr txBox="1"/>
          <p:nvPr userDrawn="1"/>
        </p:nvSpPr>
        <p:spPr>
          <a:xfrm>
            <a:off x="934309" y="2231036"/>
            <a:ext cx="4248150" cy="307777"/>
          </a:xfrm>
          <a:prstGeom prst="rect">
            <a:avLst/>
          </a:prstGeom>
          <a:noFill/>
        </p:spPr>
        <p:txBody>
          <a:bodyPr wrap="square" rtlCol="0">
            <a:spAutoFit/>
          </a:bodyPr>
          <a:lstStyle/>
          <a:p>
            <a:r>
              <a:rPr lang="en-GB" sz="1400" err="1">
                <a:latin typeface="Work Sans Medium" pitchFamily="2" charset="77"/>
              </a:rPr>
              <a:t>Lägg</a:t>
            </a:r>
            <a:r>
              <a:rPr lang="en-GB" sz="1400">
                <a:latin typeface="Work Sans Medium" pitchFamily="2" charset="77"/>
              </a:rPr>
              <a:t> till alternativ text </a:t>
            </a:r>
            <a:r>
              <a:rPr lang="en-GB" sz="1400" dirty="0">
                <a:latin typeface="Work Sans Medium" pitchFamily="2" charset="77"/>
              </a:rPr>
              <a:t>för </a:t>
            </a:r>
            <a:r>
              <a:rPr lang="en-GB" sz="1400" dirty="0" err="1">
                <a:latin typeface="Work Sans Medium" pitchFamily="2" charset="77"/>
              </a:rPr>
              <a:t>bilder</a:t>
            </a:r>
            <a:r>
              <a:rPr lang="en-GB" sz="1400" dirty="0">
                <a:latin typeface="Work Sans Medium" pitchFamily="2" charset="77"/>
              </a:rPr>
              <a:t>/figurer</a:t>
            </a:r>
          </a:p>
        </p:txBody>
      </p:sp>
      <p:sp>
        <p:nvSpPr>
          <p:cNvPr id="11" name="textruta 10">
            <a:extLst>
              <a:ext uri="{FF2B5EF4-FFF2-40B4-BE49-F238E27FC236}">
                <a16:creationId xmlns:a16="http://schemas.microsoft.com/office/drawing/2014/main" id="{E6A6CDBB-9355-D585-CAEB-E68FDC04C402}"/>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3503481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a:latin typeface="Work Sans" pitchFamily="2" charset="77"/>
              </a:rPr>
              <a:t>Tillgänglighetsanpassa din presentation</a:t>
            </a:r>
            <a:endParaRPr lang="en-GB" sz="3200" dirty="0">
              <a:latin typeface="Work Sans" pitchFamily="2" charset="77"/>
            </a:endParaRP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a:t>
            </a:r>
            <a:r>
              <a:rPr lang="sv-SE" sz="1400"/>
              <a:t>är inställd för att </a:t>
            </a:r>
            <a:r>
              <a:rPr lang="sv-SE" sz="1400" dirty="0"/>
              <a:t>vara </a:t>
            </a:r>
            <a:r>
              <a:rPr lang="sv-SE" sz="1400"/>
              <a:t>så tillgänglighetsanpassad som möjligt men det är två </a:t>
            </a:r>
            <a:r>
              <a:rPr lang="sv-SE" sz="1400" dirty="0"/>
              <a:t>saker du behöver göra </a:t>
            </a:r>
            <a:r>
              <a:rPr lang="sv-SE" sz="1400"/>
              <a:t>själv allt eftersom </a:t>
            </a:r>
            <a:r>
              <a:rPr lang="sv-SE" sz="1400" dirty="0"/>
              <a:t>du adderar innehåll</a:t>
            </a:r>
            <a:r>
              <a:rPr lang="sv-SE" sz="1400"/>
              <a:t>. </a:t>
            </a:r>
            <a:r>
              <a:rPr lang="en-US" sz="1400" b="1" noProof="0">
                <a:latin typeface="Work Sans SemiBold" pitchFamily="2" charset="77"/>
              </a:rPr>
              <a:t>Instruktionerna </a:t>
            </a:r>
            <a:r>
              <a:rPr lang="en-US" sz="1400" b="1" noProof="0" dirty="0">
                <a:latin typeface="Work Sans SemiBold" pitchFamily="2" charset="77"/>
              </a:rPr>
              <a:t>nedan är för Office 365 eller Office 2019.</a:t>
            </a: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a:t>
            </a:r>
            <a:r>
              <a:rPr lang="en-US" sz="1000" err="1">
                <a:latin typeface="Work Sans" pitchFamily="2" charset="77"/>
              </a:rPr>
              <a:t>välj</a:t>
            </a:r>
            <a:r>
              <a:rPr lang="en-US" sz="1000">
                <a:latin typeface="Work Sans" pitchFamily="2" charset="77"/>
              </a:rPr>
              <a:t> alternativet </a:t>
            </a:r>
            <a:r>
              <a:rPr lang="en-US" sz="1000" i="1" err="1">
                <a:latin typeface="Work Sans" pitchFamily="2" charset="77"/>
              </a:rPr>
              <a:t>Redigera</a:t>
            </a:r>
            <a:r>
              <a:rPr lang="en-US" sz="1000" i="1">
                <a:latin typeface="Work Sans" pitchFamily="2" charset="77"/>
              </a:rPr>
              <a:t> alternativtext. </a:t>
            </a:r>
            <a:r>
              <a:rPr lang="en-US" sz="1000" dirty="0">
                <a:latin typeface="Work Sans" pitchFamily="2" charset="77"/>
              </a:rPr>
              <a:t>Då öppnas en </a:t>
            </a:r>
            <a:r>
              <a:rPr lang="en-US" sz="1000" err="1">
                <a:latin typeface="Work Sans" pitchFamily="2" charset="77"/>
              </a:rPr>
              <a:t>flik</a:t>
            </a:r>
            <a:r>
              <a:rPr lang="en-US" sz="1000">
                <a:latin typeface="Work Sans" pitchFamily="2" charset="77"/>
              </a:rPr>
              <a:t> till </a:t>
            </a:r>
            <a:r>
              <a:rPr lang="en-US" sz="1000" dirty="0">
                <a:latin typeface="Work Sans" pitchFamily="2" charset="77"/>
              </a:rPr>
              <a:t>höger </a:t>
            </a:r>
            <a:r>
              <a:rPr lang="en-US" sz="1000">
                <a:latin typeface="Work Sans" pitchFamily="2" charset="77"/>
              </a:rPr>
              <a:t>i fönstret. </a:t>
            </a:r>
            <a:r>
              <a:rPr lang="en-US" sz="1000" dirty="0">
                <a:latin typeface="Work Sans" pitchFamily="2" charset="77"/>
              </a:rPr>
              <a:t>Beskriv din bild/figur med 1-2 meningar som läses upp av uppläsningsprogram för de som </a:t>
            </a:r>
            <a:r>
              <a:rPr lang="en-US" sz="1000" err="1">
                <a:latin typeface="Work Sans" pitchFamily="2" charset="77"/>
              </a:rPr>
              <a:t>har</a:t>
            </a:r>
            <a:r>
              <a:rPr lang="en-US" sz="1000">
                <a:latin typeface="Work Sans" pitchFamily="2" charset="77"/>
              </a:rPr>
              <a:t> nedsatt </a:t>
            </a:r>
            <a:r>
              <a:rPr lang="en-US" sz="1000" dirty="0">
                <a:latin typeface="Work Sans" pitchFamily="2" charset="77"/>
              </a:rPr>
              <a:t>syn.</a:t>
            </a:r>
          </a:p>
          <a:p>
            <a:pPr marL="0" indent="0">
              <a:spcAft>
                <a:spcPts val="1000"/>
              </a:spcAft>
              <a:buNone/>
            </a:pPr>
            <a:r>
              <a:rPr lang="en-US" sz="1000" dirty="0">
                <a:latin typeface="Work Sans" pitchFamily="2" charset="77"/>
              </a:rPr>
              <a:t>Har bilden/</a:t>
            </a:r>
            <a:r>
              <a:rPr lang="en-US" sz="1000" err="1">
                <a:latin typeface="Work Sans" pitchFamily="2" charset="77"/>
              </a:rPr>
              <a:t>figuren</a:t>
            </a:r>
            <a:r>
              <a:rPr lang="en-US" sz="1000">
                <a:latin typeface="Work Sans" pitchFamily="2" charset="77"/>
              </a:rPr>
              <a:t> inget informativt syfte </a:t>
            </a:r>
            <a:r>
              <a:rPr lang="en-US" sz="1000" dirty="0">
                <a:latin typeface="Work Sans" pitchFamily="2" charset="77"/>
              </a:rPr>
              <a:t>och du vill exkludera den kan </a:t>
            </a:r>
            <a:r>
              <a:rPr lang="en-US" sz="1000">
                <a:latin typeface="Work Sans" pitchFamily="2" charset="77"/>
              </a:rPr>
              <a:t>du istället </a:t>
            </a:r>
            <a:r>
              <a:rPr lang="en-US" sz="1000" dirty="0">
                <a:latin typeface="Work Sans" pitchFamily="2" charset="77"/>
              </a:rPr>
              <a:t>klicka </a:t>
            </a:r>
            <a:r>
              <a:rPr lang="en-US" sz="1000">
                <a:latin typeface="Work Sans" pitchFamily="2" charset="77"/>
              </a:rPr>
              <a:t>I checkrutan </a:t>
            </a:r>
            <a:r>
              <a:rPr lang="en-US" sz="1000" i="1" dirty="0">
                <a:latin typeface="Work Sans" pitchFamily="2" charset="77"/>
              </a:rPr>
              <a:t>Markera </a:t>
            </a:r>
            <a:r>
              <a:rPr lang="en-US" sz="1000" i="1" err="1">
                <a:latin typeface="Work Sans" pitchFamily="2" charset="77"/>
              </a:rPr>
              <a:t>som</a:t>
            </a:r>
            <a:r>
              <a:rPr lang="en-US" sz="1000" i="1">
                <a:latin typeface="Work Sans" pitchFamily="2" charset="77"/>
              </a:rPr>
              <a:t> dekorativt</a:t>
            </a:r>
            <a:r>
              <a:rPr lang="en-US" sz="1000">
                <a:latin typeface="Work Sans" pitchFamily="2" charset="77"/>
              </a:rPr>
              <a:t> under textrutan för alternativ text.</a:t>
            </a:r>
            <a:endParaRPr lang="en-US" sz="1000" dirty="0">
              <a:latin typeface="Work Sans" pitchFamily="2" charset="77"/>
            </a:endParaRPr>
          </a:p>
          <a:p>
            <a:endParaRPr lang="en-GB" sz="1000" dirty="0">
              <a:latin typeface="Work Sans" pitchFamily="2" charset="77"/>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2092881"/>
          </a:xfrm>
          <a:prstGeom prst="rect">
            <a:avLst/>
          </a:prstGeom>
          <a:noFill/>
        </p:spPr>
        <p:txBody>
          <a:bodyPr wrap="square" rtlCol="0">
            <a:spAutoFit/>
          </a:bodyPr>
          <a:lstStyle/>
          <a:p>
            <a:pPr>
              <a:spcAft>
                <a:spcPts val="600"/>
              </a:spcAft>
            </a:pPr>
            <a:r>
              <a:rPr lang="en-US" sz="1000" dirty="0">
                <a:latin typeface="Work Sans" pitchFamily="2" charset="77"/>
              </a:rPr>
              <a:t>Mallarna </a:t>
            </a:r>
            <a:r>
              <a:rPr lang="en-US" sz="1000" err="1">
                <a:latin typeface="Work Sans" pitchFamily="2" charset="77"/>
              </a:rPr>
              <a:t>förinlagda</a:t>
            </a:r>
            <a:r>
              <a:rPr lang="en-US" sz="1000">
                <a:latin typeface="Work Sans" pitchFamily="2" charset="77"/>
              </a:rPr>
              <a:t> fält </a:t>
            </a:r>
            <a:r>
              <a:rPr lang="en-US" sz="1000" dirty="0">
                <a:latin typeface="Work Sans" pitchFamily="2" charset="77"/>
              </a:rPr>
              <a:t>har </a:t>
            </a:r>
            <a:r>
              <a:rPr lang="en-US" sz="1000" err="1">
                <a:latin typeface="Work Sans" pitchFamily="2" charset="77"/>
              </a:rPr>
              <a:t>en</a:t>
            </a:r>
            <a:r>
              <a:rPr lang="en-US" sz="1000">
                <a:latin typeface="Work Sans" pitchFamily="2" charset="77"/>
              </a:rPr>
              <a:t> uppsatt </a:t>
            </a:r>
            <a:r>
              <a:rPr lang="en-US" sz="1000" dirty="0">
                <a:latin typeface="Work Sans" pitchFamily="2" charset="77"/>
              </a:rPr>
              <a:t>läsordning men adderar </a:t>
            </a:r>
            <a:r>
              <a:rPr lang="en-US" sz="1000">
                <a:latin typeface="Work Sans" pitchFamily="2" charset="77"/>
              </a:rPr>
              <a:t>du ytterligare</a:t>
            </a:r>
            <a:r>
              <a:rPr lang="en-US" sz="1000" dirty="0">
                <a:latin typeface="Work Sans" pitchFamily="2" charset="77"/>
              </a:rPr>
              <a:t>/</a:t>
            </a:r>
            <a:r>
              <a:rPr lang="en-US" sz="1000" err="1">
                <a:latin typeface="Work Sans" pitchFamily="2" charset="77"/>
              </a:rPr>
              <a:t>egna</a:t>
            </a:r>
            <a:r>
              <a:rPr lang="en-US" sz="1000">
                <a:latin typeface="Work Sans" pitchFamily="2" charset="77"/>
              </a:rPr>
              <a:t> textrutor</a:t>
            </a:r>
            <a:r>
              <a:rPr lang="en-US" sz="1000" dirty="0">
                <a:latin typeface="Work Sans" pitchFamily="2" charset="77"/>
              </a:rPr>
              <a:t>, bilder</a:t>
            </a:r>
            <a:r>
              <a:rPr lang="en-US" sz="1000">
                <a:latin typeface="Work Sans" pitchFamily="2" charset="77"/>
              </a:rPr>
              <a:t>, smart art </a:t>
            </a:r>
            <a:r>
              <a:rPr lang="en-US" sz="1000" err="1">
                <a:latin typeface="Work Sans" pitchFamily="2" charset="77"/>
              </a:rPr>
              <a:t>eller</a:t>
            </a:r>
            <a:r>
              <a:rPr lang="en-US" sz="1000">
                <a:latin typeface="Work Sans" pitchFamily="2" charset="77"/>
              </a:rPr>
              <a:t> annat </a:t>
            </a:r>
            <a:r>
              <a:rPr lang="en-US" sz="1000" dirty="0">
                <a:latin typeface="Work Sans" pitchFamily="2" charset="77"/>
              </a:rPr>
              <a:t>innehåll </a:t>
            </a:r>
            <a:r>
              <a:rPr lang="en-US" sz="1000" err="1">
                <a:latin typeface="Work Sans" pitchFamily="2" charset="77"/>
              </a:rPr>
              <a:t>som</a:t>
            </a:r>
            <a:r>
              <a:rPr lang="en-US" sz="1000">
                <a:latin typeface="Work Sans" pitchFamily="2" charset="77"/>
              </a:rPr>
              <a:t> inte </a:t>
            </a:r>
            <a:r>
              <a:rPr lang="en-US" sz="1000" dirty="0">
                <a:latin typeface="Work Sans" pitchFamily="2" charset="77"/>
              </a:rPr>
              <a:t>finns i mallen bör </a:t>
            </a:r>
            <a:r>
              <a:rPr lang="en-US" sz="1000">
                <a:latin typeface="Work Sans" pitchFamily="2" charset="77"/>
              </a:rPr>
              <a:t>du kontrollera att </a:t>
            </a:r>
            <a:r>
              <a:rPr lang="en-US" sz="1000" dirty="0">
                <a:latin typeface="Work Sans" pitchFamily="2" charset="77"/>
              </a:rPr>
              <a:t>läsordningen blir logisk, annars </a:t>
            </a:r>
            <a:r>
              <a:rPr lang="en-US" sz="1000" err="1">
                <a:latin typeface="Work Sans" pitchFamily="2" charset="77"/>
              </a:rPr>
              <a:t>läses</a:t>
            </a:r>
            <a:r>
              <a:rPr lang="en-US" sz="1000">
                <a:latin typeface="Work Sans" pitchFamily="2" charset="77"/>
              </a:rPr>
              <a:t> objekten </a:t>
            </a:r>
            <a:r>
              <a:rPr lang="en-US" sz="1000" dirty="0">
                <a:latin typeface="Work Sans" pitchFamily="2" charset="77"/>
              </a:rPr>
              <a:t>in i ordningen </a:t>
            </a:r>
            <a:r>
              <a:rPr lang="en-US" sz="1000">
                <a:latin typeface="Work Sans" pitchFamily="2" charset="77"/>
              </a:rPr>
              <a:t>de lagts till </a:t>
            </a:r>
            <a:r>
              <a:rPr lang="en-US" sz="1000" dirty="0">
                <a:latin typeface="Work Sans" pitchFamily="2" charset="77"/>
              </a:rPr>
              <a:t>på sidan.</a:t>
            </a:r>
          </a:p>
          <a:p>
            <a:pPr marL="0" indent="0">
              <a:spcAft>
                <a:spcPts val="600"/>
              </a:spcAft>
              <a:buNone/>
            </a:pPr>
            <a:r>
              <a:rPr lang="en-US" sz="1000" b="1" err="1">
                <a:latin typeface="Work Sans" pitchFamily="2" charset="77"/>
              </a:rPr>
              <a:t>Läsordningen</a:t>
            </a:r>
            <a:r>
              <a:rPr lang="en-US" sz="1000" b="1">
                <a:latin typeface="Work Sans" pitchFamily="2" charset="77"/>
              </a:rPr>
              <a:t> styr </a:t>
            </a:r>
            <a:r>
              <a:rPr lang="en-US" sz="1000" b="1" dirty="0">
                <a:latin typeface="Work Sans" pitchFamily="2" charset="77"/>
              </a:rPr>
              <a:t>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a:t>
            </a:r>
            <a:r>
              <a:rPr lang="en-US" sz="1000" err="1">
                <a:latin typeface="Work Sans" pitchFamily="2" charset="77"/>
              </a:rPr>
              <a:t>fliken</a:t>
            </a:r>
            <a:r>
              <a:rPr lang="en-US" sz="1000">
                <a:latin typeface="Work Sans" pitchFamily="2" charset="77"/>
              </a:rPr>
              <a:t> </a:t>
            </a:r>
            <a:r>
              <a:rPr lang="en-US" sz="1000" b="0" i="1" baseline="0">
                <a:latin typeface="Work Sans" pitchFamily="2" charset="77"/>
              </a:rPr>
              <a:t>Start </a:t>
            </a:r>
            <a:r>
              <a:rPr lang="en-US" sz="1000" dirty="0">
                <a:latin typeface="Work Sans" pitchFamily="2" charset="77"/>
              </a:rPr>
              <a:t>väljer du</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menyn </a:t>
            </a:r>
            <a:r>
              <a:rPr lang="en-US" sz="1000" b="0" i="1" baseline="0" dirty="0">
                <a:latin typeface="Work Sans" pitchFamily="2" charset="77"/>
              </a:rPr>
              <a:t>Ordna </a:t>
            </a:r>
            <a:r>
              <a:rPr lang="en-US" sz="1000" dirty="0">
                <a:latin typeface="Work Sans" pitchFamily="2" charset="77"/>
              </a:rPr>
              <a:t>väljer </a:t>
            </a:r>
            <a:r>
              <a:rPr lang="en-US" sz="1000">
                <a:latin typeface="Work Sans" pitchFamily="2" charset="77"/>
              </a:rPr>
              <a:t>du</a:t>
            </a:r>
            <a:r>
              <a:rPr lang="en-US" sz="1000" b="0" i="1" baseline="0">
                <a:latin typeface="Work Sans" pitchFamily="2" charset="77"/>
              </a:rPr>
              <a:t> Markeringsfönster</a:t>
            </a:r>
            <a:r>
              <a:rPr lang="en-US" sz="1000" b="0" i="1" baseline="0" dirty="0">
                <a:latin typeface="Work Sans" pitchFamily="2" charset="77"/>
              </a:rPr>
              <a:t>.</a:t>
            </a:r>
            <a:endParaRPr lang="en-US" sz="1000" dirty="0">
              <a:latin typeface="Work Sans" pitchFamily="2" charset="77"/>
            </a:endParaRPr>
          </a:p>
          <a:p>
            <a:pPr marL="0" indent="0">
              <a:spcAft>
                <a:spcPts val="600"/>
              </a:spcAft>
              <a:buClr>
                <a:schemeClr val="tx1">
                  <a:lumMod val="65000"/>
                  <a:lumOff val="35000"/>
                </a:schemeClr>
              </a:buClr>
              <a:buFont typeface="+mj-lt"/>
              <a:buNone/>
            </a:pPr>
            <a:r>
              <a:rPr lang="en-US" sz="1000" dirty="0">
                <a:latin typeface="Work Sans" pitchFamily="2" charset="77"/>
              </a:rPr>
              <a:t>Då öppnas en </a:t>
            </a:r>
            <a:r>
              <a:rPr lang="en-US" sz="1000" err="1">
                <a:latin typeface="Work Sans" pitchFamily="2" charset="77"/>
              </a:rPr>
              <a:t>flik</a:t>
            </a:r>
            <a:r>
              <a:rPr lang="en-US" sz="1000">
                <a:latin typeface="Work Sans" pitchFamily="2" charset="77"/>
              </a:rPr>
              <a:t> till </a:t>
            </a:r>
            <a:r>
              <a:rPr lang="en-US" sz="1000" dirty="0">
                <a:latin typeface="Work Sans" pitchFamily="2" charset="77"/>
              </a:rPr>
              <a:t>höger </a:t>
            </a:r>
            <a:r>
              <a:rPr lang="en-US" sz="1000">
                <a:latin typeface="Work Sans" pitchFamily="2" charset="77"/>
              </a:rPr>
              <a:t>I fönstret. Dra objekten tills </a:t>
            </a:r>
            <a:r>
              <a:rPr lang="en-US" sz="1000" dirty="0">
                <a:latin typeface="Work Sans" pitchFamily="2" charset="77"/>
              </a:rPr>
              <a:t>de har den ordning du vill</a:t>
            </a:r>
            <a:r>
              <a:rPr lang="en-US" sz="1000">
                <a:latin typeface="Work Sans" pitchFamily="2" charset="77"/>
              </a:rPr>
              <a:t>. Detta </a:t>
            </a:r>
            <a:r>
              <a:rPr lang="en-US" sz="1000" err="1">
                <a:latin typeface="Work Sans" pitchFamily="2" charset="77"/>
              </a:rPr>
              <a:t>påverkar</a:t>
            </a:r>
            <a:r>
              <a:rPr lang="en-US" sz="1000">
                <a:latin typeface="Work Sans" pitchFamily="2" charset="77"/>
              </a:rPr>
              <a:t> inte layouten </a:t>
            </a:r>
            <a:r>
              <a:rPr lang="en-US" sz="1000" dirty="0">
                <a:latin typeface="Work Sans" pitchFamily="2" charset="77"/>
              </a:rPr>
              <a:t>på </a:t>
            </a:r>
            <a:r>
              <a:rPr lang="en-US" sz="1000" err="1">
                <a:latin typeface="Work Sans" pitchFamily="2" charset="77"/>
              </a:rPr>
              <a:t>sidan</a:t>
            </a:r>
            <a:r>
              <a:rPr lang="en-US" sz="1000">
                <a:latin typeface="Work Sans" pitchFamily="2" charset="77"/>
              </a:rPr>
              <a:t> utan </a:t>
            </a:r>
            <a:r>
              <a:rPr lang="en-US" sz="1000" dirty="0">
                <a:latin typeface="Work Sans" pitchFamily="2" charset="77"/>
              </a:rPr>
              <a:t>bara vilken ordning de läses </a:t>
            </a:r>
            <a:r>
              <a:rPr lang="en-US" sz="1000">
                <a:latin typeface="Work Sans" pitchFamily="2" charset="77"/>
              </a:rPr>
              <a:t>in maskinellt. </a:t>
            </a:r>
            <a:endParaRPr lang="en-GB" sz="1000" dirty="0">
              <a:latin typeface="Work Sans" pitchFamily="2" charset="77"/>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err="1">
                <a:latin typeface="Work Sans Medium" pitchFamily="2" charset="77"/>
              </a:rPr>
              <a:t>Lägg</a:t>
            </a:r>
            <a:r>
              <a:rPr lang="en-GB" sz="1400">
                <a:latin typeface="Work Sans Medium" pitchFamily="2" charset="77"/>
              </a:rPr>
              <a:t> till alternativ text </a:t>
            </a:r>
            <a:r>
              <a:rPr lang="en-GB" sz="1400" dirty="0">
                <a:latin typeface="Work Sans Medium" pitchFamily="2" charset="77"/>
              </a:rPr>
              <a:t>för </a:t>
            </a:r>
            <a:r>
              <a:rPr lang="en-GB" sz="1400" dirty="0" err="1">
                <a:latin typeface="Work Sans Medium" pitchFamily="2" charset="77"/>
              </a:rPr>
              <a:t>bilder</a:t>
            </a:r>
            <a:r>
              <a:rPr lang="en-GB" sz="1400" dirty="0">
                <a:latin typeface="Work Sans Medium" pitchFamily="2" charset="77"/>
              </a:rPr>
              <a:t>/figurer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1528221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A96750-657C-4837-AC66-53C5592333E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DF35D66-D7BA-44D9-9EB0-332AE1088FCD}"/>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137D427-C91F-4ACD-9F14-93B3E6C8F19A}"/>
              </a:ext>
            </a:extLst>
          </p:cNvPr>
          <p:cNvSpPr>
            <a:spLocks noGrp="1"/>
          </p:cNvSpPr>
          <p:nvPr>
            <p:ph type="dt" sz="half" idx="10"/>
          </p:nvPr>
        </p:nvSpPr>
        <p:spPr/>
        <p:txBody>
          <a:bodyPr/>
          <a:lstStyle/>
          <a:p>
            <a:fld id="{BBBD0F86-163D-4D0D-911A-1B60CFE40461}" type="datetimeFigureOut">
              <a:rPr lang="sv-SE" smtClean="0"/>
              <a:t>2026-08-05</a:t>
            </a:fld>
            <a:endParaRPr lang="sv-SE"/>
          </a:p>
        </p:txBody>
      </p:sp>
      <p:sp>
        <p:nvSpPr>
          <p:cNvPr id="5" name="Platshållare för sidfot 4">
            <a:extLst>
              <a:ext uri="{FF2B5EF4-FFF2-40B4-BE49-F238E27FC236}">
                <a16:creationId xmlns:a16="http://schemas.microsoft.com/office/drawing/2014/main" id="{D9849FC9-71F0-4A37-B914-9DF0656704D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9CDB182-EB85-4552-B2C5-C20E0DE87D07}"/>
              </a:ext>
            </a:extLst>
          </p:cNvPr>
          <p:cNvSpPr>
            <a:spLocks noGrp="1"/>
          </p:cNvSpPr>
          <p:nvPr>
            <p:ph type="sldNum" sz="quarter" idx="12"/>
          </p:nvPr>
        </p:nvSpPr>
        <p:spPr/>
        <p:txBody>
          <a:bodyPr/>
          <a:lstStyle/>
          <a:p>
            <a:fld id="{07877061-D65E-4377-A42C-443CDFB163B6}" type="slidenum">
              <a:rPr lang="sv-SE" smtClean="0"/>
              <a:t>‹#›</a:t>
            </a:fld>
            <a:endParaRPr lang="sv-SE"/>
          </a:p>
        </p:txBody>
      </p:sp>
    </p:spTree>
    <p:extLst>
      <p:ext uri="{BB962C8B-B14F-4D97-AF65-F5344CB8AC3E}">
        <p14:creationId xmlns:p14="http://schemas.microsoft.com/office/powerpoint/2010/main" val="1799479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a:t>
            </a:r>
            <a:r>
              <a:rPr lang="sv-SE"/>
              <a:t>on the </a:t>
            </a:r>
            <a:r>
              <a:rPr lang="sv-SE" dirty="0" err="1"/>
              <a:t>icon</a:t>
            </a:r>
            <a:r>
              <a:rPr lang="sv-SE" dirty="0"/>
              <a:t> or </a:t>
            </a:r>
            <a:br>
              <a:rPr lang="sv-SE" dirty="0"/>
            </a:br>
            <a:r>
              <a:rPr lang="sv-SE" dirty="0"/>
              <a:t>drag and </a:t>
            </a:r>
            <a:r>
              <a:rPr lang="sv-SE" err="1"/>
              <a:t>drop</a:t>
            </a:r>
            <a:r>
              <a:rPr lang="sv-SE"/>
              <a:t> to insert </a:t>
            </a:r>
            <a:r>
              <a:rPr lang="sv-SE" dirty="0"/>
              <a:t>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a:t>
            </a:r>
            <a:r>
              <a:rPr lang="sv-SE"/>
              <a:t>on the </a:t>
            </a:r>
            <a:r>
              <a:rPr lang="sv-SE" dirty="0" err="1"/>
              <a:t>icon</a:t>
            </a:r>
            <a:r>
              <a:rPr lang="sv-SE" dirty="0"/>
              <a:t> or </a:t>
            </a:r>
            <a:br>
              <a:rPr lang="sv-SE" dirty="0"/>
            </a:br>
            <a:r>
              <a:rPr lang="sv-SE" dirty="0"/>
              <a:t>drag and </a:t>
            </a:r>
            <a:r>
              <a:rPr lang="sv-SE" err="1"/>
              <a:t>drop</a:t>
            </a:r>
            <a:r>
              <a:rPr lang="sv-SE"/>
              <a:t> to insert </a:t>
            </a:r>
            <a:r>
              <a:rPr lang="sv-SE" dirty="0"/>
              <a:t>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dirty="0"/>
              <a:t>Klicka på ikonen </a:t>
            </a:r>
            <a:r>
              <a:rPr lang="sv-SE"/>
              <a:t>för att lägga till </a:t>
            </a:r>
            <a:r>
              <a:rPr lang="sv-SE" dirty="0"/>
              <a:t>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dirty="0"/>
              <a:t>Klicka på ikonen </a:t>
            </a:r>
            <a:r>
              <a:rPr lang="sv-SE"/>
              <a:t>för att lägga till </a:t>
            </a:r>
            <a:r>
              <a:rPr lang="sv-SE" dirty="0"/>
              <a:t>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dirty="0"/>
              <a:t>Klicka på ikonen </a:t>
            </a:r>
            <a:r>
              <a:rPr lang="sv-SE"/>
              <a:t>för att lägga till </a:t>
            </a:r>
            <a:r>
              <a:rPr lang="sv-SE" dirty="0"/>
              <a:t>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dirty="0"/>
              <a:t>Klicka på ikonen </a:t>
            </a:r>
            <a:r>
              <a:rPr lang="sv-SE"/>
              <a:t>för att lägga till </a:t>
            </a:r>
            <a:r>
              <a:rPr lang="sv-SE" dirty="0"/>
              <a:t>en bild</a:t>
            </a:r>
            <a:endParaRPr lang="en-GB" dirty="0"/>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dirty="0"/>
              <a:t>Klicka på ikonen </a:t>
            </a:r>
            <a:r>
              <a:rPr lang="sv-SE"/>
              <a:t>för att lägga till </a:t>
            </a:r>
            <a:r>
              <a:rPr lang="sv-SE" dirty="0"/>
              <a:t>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dirty="0"/>
              <a:t>Klicka på ikonen </a:t>
            </a:r>
            <a:r>
              <a:rPr lang="sv-SE"/>
              <a:t>för att lägga till </a:t>
            </a:r>
            <a:r>
              <a:rPr lang="sv-SE" dirty="0"/>
              <a:t>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dirty="0"/>
              <a:t>Klicka på ikonen </a:t>
            </a:r>
            <a:r>
              <a:rPr lang="sv-SE"/>
              <a:t>för att lägga till </a:t>
            </a:r>
            <a:r>
              <a:rPr lang="sv-SE" dirty="0"/>
              <a:t>en bild</a:t>
            </a:r>
            <a:endParaRPr lang="en-GB" dirty="0"/>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dirty="0"/>
              <a:t>Klicka på ikonen </a:t>
            </a:r>
            <a:r>
              <a:rPr lang="sv-SE"/>
              <a:t>för att lägga till </a:t>
            </a:r>
            <a:r>
              <a:rPr lang="sv-SE" dirty="0"/>
              <a:t>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dirty="0"/>
              <a:t>Klicka på ikonen </a:t>
            </a:r>
            <a:r>
              <a:rPr lang="sv-SE"/>
              <a:t>för att lägga till </a:t>
            </a:r>
            <a:r>
              <a:rPr lang="sv-SE" dirty="0"/>
              <a:t>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dirty="0"/>
              <a:t>Klicka på ikonen </a:t>
            </a:r>
            <a:r>
              <a:rPr lang="sv-SE"/>
              <a:t>för att lägga till </a:t>
            </a:r>
            <a:r>
              <a:rPr lang="sv-SE" dirty="0"/>
              <a:t>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BFBFBF"/>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13952553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76562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a:t>
            </a:r>
            <a:r>
              <a:rPr lang="sv-SE"/>
              <a:t>on the </a:t>
            </a:r>
            <a:r>
              <a:rPr lang="sv-SE" dirty="0" err="1"/>
              <a:t>icon</a:t>
            </a:r>
            <a:r>
              <a:rPr lang="sv-SE" dirty="0"/>
              <a:t> or </a:t>
            </a:r>
            <a:br>
              <a:rPr lang="sv-SE" dirty="0"/>
            </a:br>
            <a:r>
              <a:rPr lang="sv-SE" dirty="0"/>
              <a:t>drag and </a:t>
            </a:r>
            <a:r>
              <a:rPr lang="sv-SE" err="1"/>
              <a:t>drop</a:t>
            </a:r>
            <a:r>
              <a:rPr lang="sv-SE"/>
              <a:t> to insert </a:t>
            </a:r>
            <a:r>
              <a:rPr lang="sv-SE" dirty="0"/>
              <a:t>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505612729"/>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a:t>
            </a:r>
            <a:r>
              <a:rPr lang="sv-SE"/>
              <a:t>on the </a:t>
            </a:r>
            <a:r>
              <a:rPr lang="sv-SE" dirty="0" err="1"/>
              <a:t>icon</a:t>
            </a:r>
            <a:r>
              <a:rPr lang="sv-SE" dirty="0"/>
              <a:t> or </a:t>
            </a:r>
            <a:br>
              <a:rPr lang="sv-SE" dirty="0"/>
            </a:br>
            <a:r>
              <a:rPr lang="sv-SE" dirty="0"/>
              <a:t>drag and </a:t>
            </a:r>
            <a:r>
              <a:rPr lang="sv-SE" err="1"/>
              <a:t>drop</a:t>
            </a:r>
            <a:r>
              <a:rPr lang="sv-SE"/>
              <a:t> to insert </a:t>
            </a:r>
            <a:r>
              <a:rPr lang="sv-SE" dirty="0"/>
              <a:t>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a:t>
            </a:r>
            <a:r>
              <a:rPr lang="sv-SE"/>
              <a:t>on the </a:t>
            </a:r>
            <a:r>
              <a:rPr lang="sv-SE" dirty="0" err="1"/>
              <a:t>icon</a:t>
            </a:r>
            <a:r>
              <a:rPr lang="sv-SE" dirty="0"/>
              <a:t> or </a:t>
            </a:r>
            <a:br>
              <a:rPr lang="sv-SE" dirty="0"/>
            </a:br>
            <a:r>
              <a:rPr lang="sv-SE" dirty="0"/>
              <a:t>drag and </a:t>
            </a:r>
            <a:r>
              <a:rPr lang="sv-SE" err="1"/>
              <a:t>drop</a:t>
            </a:r>
            <a:r>
              <a:rPr lang="sv-SE"/>
              <a:t> to insert </a:t>
            </a:r>
            <a:r>
              <a:rPr lang="sv-SE" dirty="0"/>
              <a:t>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54447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776967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3394301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dirty="0"/>
              <a:t>Klicka på ikonen </a:t>
            </a:r>
            <a:r>
              <a:rPr lang="sv-SE"/>
              <a:t>för att lägga till </a:t>
            </a:r>
            <a:r>
              <a:rPr lang="sv-SE" dirty="0"/>
              <a:t>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dirty="0"/>
              <a:t>Klicka på ikonen </a:t>
            </a:r>
            <a:r>
              <a:rPr lang="sv-SE"/>
              <a:t>för att lägga till </a:t>
            </a:r>
            <a:r>
              <a:rPr lang="sv-SE" dirty="0"/>
              <a:t>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494918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dirty="0"/>
              <a:t>Klicka på ikonen </a:t>
            </a:r>
            <a:r>
              <a:rPr lang="sv-SE"/>
              <a:t>för att lägga till </a:t>
            </a:r>
            <a:r>
              <a:rPr lang="sv-SE" dirty="0"/>
              <a:t>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dirty="0"/>
              <a:t>Klicka på ikonen </a:t>
            </a:r>
            <a:r>
              <a:rPr lang="sv-SE"/>
              <a:t>för att lägga till </a:t>
            </a:r>
            <a:r>
              <a:rPr lang="sv-SE" dirty="0"/>
              <a:t>en bild</a:t>
            </a:r>
            <a:endParaRPr lang="en-GB" dirty="0"/>
          </a:p>
        </p:txBody>
      </p:sp>
    </p:spTree>
    <p:extLst>
      <p:ext uri="{BB962C8B-B14F-4D97-AF65-F5344CB8AC3E}">
        <p14:creationId xmlns:p14="http://schemas.microsoft.com/office/powerpoint/2010/main" val="3402772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dirty="0"/>
              <a:t>Klicka på ikonen </a:t>
            </a:r>
            <a:r>
              <a:rPr lang="sv-SE"/>
              <a:t>för att lägga till </a:t>
            </a:r>
            <a:r>
              <a:rPr lang="sv-SE" dirty="0"/>
              <a:t>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dirty="0"/>
              <a:t>Klicka på ikonen </a:t>
            </a:r>
            <a:r>
              <a:rPr lang="sv-SE"/>
              <a:t>för att lägga till </a:t>
            </a:r>
            <a:r>
              <a:rPr lang="sv-SE" dirty="0"/>
              <a:t>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dirty="0"/>
              <a:t>Klicka på ikonen </a:t>
            </a:r>
            <a:r>
              <a:rPr lang="sv-SE"/>
              <a:t>för att lägga till </a:t>
            </a:r>
            <a:r>
              <a:rPr lang="sv-SE" dirty="0"/>
              <a:t>en bild</a:t>
            </a:r>
            <a:endParaRPr lang="en-GB" dirty="0"/>
          </a:p>
        </p:txBody>
      </p:sp>
    </p:spTree>
    <p:extLst>
      <p:ext uri="{BB962C8B-B14F-4D97-AF65-F5344CB8AC3E}">
        <p14:creationId xmlns:p14="http://schemas.microsoft.com/office/powerpoint/2010/main" val="2004351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dirty="0"/>
              <a:t>Klicka på ikonen </a:t>
            </a:r>
            <a:r>
              <a:rPr lang="sv-SE"/>
              <a:t>för att lägga till </a:t>
            </a:r>
            <a:r>
              <a:rPr lang="sv-SE" dirty="0"/>
              <a:t>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dirty="0"/>
              <a:t>Klicka på ikonen </a:t>
            </a:r>
            <a:r>
              <a:rPr lang="sv-SE"/>
              <a:t>för att lägga till </a:t>
            </a:r>
            <a:r>
              <a:rPr lang="sv-SE" dirty="0"/>
              <a:t>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dirty="0"/>
              <a:t>Klicka på ikonen </a:t>
            </a:r>
            <a:r>
              <a:rPr lang="sv-SE"/>
              <a:t>för att lägga till </a:t>
            </a:r>
            <a:r>
              <a:rPr lang="sv-SE" dirty="0"/>
              <a:t>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5652361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3984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a:t>
            </a:r>
            <a:r>
              <a:rPr lang="sv-SE"/>
              <a:t>on the </a:t>
            </a:r>
            <a:r>
              <a:rPr lang="sv-SE" dirty="0" err="1"/>
              <a:t>icon</a:t>
            </a:r>
            <a:r>
              <a:rPr lang="sv-SE" dirty="0"/>
              <a:t> or </a:t>
            </a:r>
            <a:br>
              <a:rPr lang="sv-SE" dirty="0"/>
            </a:br>
            <a:r>
              <a:rPr lang="sv-SE" dirty="0"/>
              <a:t>drag and </a:t>
            </a:r>
            <a:r>
              <a:rPr lang="sv-SE" err="1"/>
              <a:t>drop</a:t>
            </a:r>
            <a:r>
              <a:rPr lang="sv-SE"/>
              <a:t> to insert </a:t>
            </a:r>
            <a:r>
              <a:rPr lang="sv-SE" dirty="0"/>
              <a:t>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dirty="0"/>
              <a:t>Klicka på ikonen </a:t>
            </a:r>
            <a:r>
              <a:rPr lang="sv-SE"/>
              <a:t>för att lägga till </a:t>
            </a:r>
            <a:r>
              <a:rPr lang="sv-SE" dirty="0"/>
              <a:t>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dirty="0"/>
              <a:t>Klicka på ikonen </a:t>
            </a:r>
            <a:r>
              <a:rPr lang="sv-SE"/>
              <a:t>för att lägga till </a:t>
            </a:r>
            <a:r>
              <a:rPr lang="sv-SE" dirty="0"/>
              <a:t>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dirty="0"/>
              <a:t>Klicka på ikonen </a:t>
            </a:r>
            <a:r>
              <a:rPr lang="sv-SE"/>
              <a:t>för att lägga till </a:t>
            </a:r>
            <a:r>
              <a:rPr lang="sv-SE" dirty="0"/>
              <a:t>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dirty="0"/>
              <a:t>Klicka på ikonen </a:t>
            </a:r>
            <a:r>
              <a:rPr lang="sv-SE"/>
              <a:t>för att lägga till </a:t>
            </a:r>
            <a:r>
              <a:rPr lang="sv-SE" dirty="0"/>
              <a:t>en bild</a:t>
            </a:r>
            <a:endParaRPr lang="en-GB" dirty="0"/>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2026-08-05</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dirty="0"/>
              <a:t>Klicka på ikonen </a:t>
            </a:r>
            <a:r>
              <a:rPr lang="sv-SE"/>
              <a:t>för att lägga till </a:t>
            </a:r>
            <a:r>
              <a:rPr lang="sv-SE" dirty="0"/>
              <a:t>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dirty="0"/>
              <a:t>Klicka på ikonen </a:t>
            </a:r>
            <a:r>
              <a:rPr lang="sv-SE"/>
              <a:t>för att lägga till </a:t>
            </a:r>
            <a:r>
              <a:rPr lang="sv-SE" dirty="0"/>
              <a:t>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dirty="0"/>
              <a:t>Klicka på ikonen </a:t>
            </a:r>
            <a:r>
              <a:rPr lang="sv-SE"/>
              <a:t>för att lägga till </a:t>
            </a:r>
            <a:r>
              <a:rPr lang="sv-SE" dirty="0"/>
              <a:t>en bild</a:t>
            </a:r>
            <a:endParaRPr lang="en-GB" dirty="0"/>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2026-08-05</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5" r:id="rId12"/>
    <p:sldLayoutId id="2147483663" r:id="rId13"/>
    <p:sldLayoutId id="2147483664" r:id="rId14"/>
    <p:sldLayoutId id="2147483691" r:id="rId15"/>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2026-08-05</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FBFBF"/>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2026-08-05</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336769899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hyperlink" Target="https://www.skolfi.se/forskningssammanstallningar/systematiska-forskningssammanstallningar/laborationer-i-naturvetenskapsundervisningen/#:~:text=De%20huvudsakliga%20resultaten.%20%C3%96versiktens%20resultat%20beskriver"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www.skolverket.se/bedomningsstod-och-kartlaggningsmaterial#/77/gr-bi-77-ak79-24-82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1C03AA-BF93-3716-AA23-329C339FFCF6}"/>
              </a:ext>
            </a:extLst>
          </p:cNvPr>
          <p:cNvSpPr>
            <a:spLocks noGrp="1"/>
          </p:cNvSpPr>
          <p:nvPr>
            <p:ph type="ctrTitle"/>
          </p:nvPr>
        </p:nvSpPr>
        <p:spPr>
          <a:xfrm>
            <a:off x="1695849" y="3074273"/>
            <a:ext cx="8798701" cy="1057275"/>
          </a:xfrm>
        </p:spPr>
        <p:txBody>
          <a:bodyPr/>
          <a:lstStyle/>
          <a:p>
            <a:r>
              <a:rPr lang="sv-SE" dirty="0"/>
              <a:t>Biologi &amp; Kemi</a:t>
            </a:r>
          </a:p>
        </p:txBody>
      </p:sp>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2132009" y="4113252"/>
            <a:ext cx="7926387" cy="461962"/>
          </a:xfrm>
        </p:spPr>
        <p:txBody>
          <a:bodyPr>
            <a:normAutofit/>
          </a:bodyPr>
          <a:lstStyle/>
          <a:p>
            <a:r>
              <a:rPr lang="sv-SE" sz="2800" dirty="0"/>
              <a:t>Några </a:t>
            </a:r>
            <a:r>
              <a:rPr lang="sv-SE" sz="2800"/>
              <a:t>perspektiv på laborationer </a:t>
            </a:r>
            <a:r>
              <a:rPr lang="sv-SE" sz="2800" dirty="0"/>
              <a:t>i NO</a:t>
            </a:r>
          </a:p>
        </p:txBody>
      </p:sp>
      <p:sp>
        <p:nvSpPr>
          <p:cNvPr id="4" name="Underrubrik 2">
            <a:extLst>
              <a:ext uri="{FF2B5EF4-FFF2-40B4-BE49-F238E27FC236}">
                <a16:creationId xmlns:a16="http://schemas.microsoft.com/office/drawing/2014/main" id="{E08DC425-FCEB-4A16-845F-15738AFEFDBB}"/>
              </a:ext>
            </a:extLst>
          </p:cNvPr>
          <p:cNvSpPr txBox="1">
            <a:spLocks/>
          </p:cNvSpPr>
          <p:nvPr/>
        </p:nvSpPr>
        <p:spPr>
          <a:xfrm>
            <a:off x="2132009" y="5226050"/>
            <a:ext cx="5545141" cy="1132276"/>
          </a:xfrm>
          <a:prstGeom prst="rect">
            <a:avLst/>
          </a:prstGeom>
        </p:spPr>
        <p:txBody>
          <a:bodyPr vert="horz" lIns="91440" tIns="45720" rIns="91440" bIns="45720" rtlCol="0">
            <a:normAutofit/>
          </a:bodyPr>
          <a:lstStyle>
            <a:lvl1pPr marL="0" indent="0" algn="ctr" defTabSz="914400" rtl="0" eaLnBrk="1" latinLnBrk="0" hangingPunct="1">
              <a:lnSpc>
                <a:spcPts val="2120"/>
              </a:lnSpc>
              <a:spcBef>
                <a:spcPts val="300"/>
              </a:spcBef>
              <a:buFont typeface="Arial" panose="020B0604020202020204" pitchFamily="34" charset="0"/>
              <a:buNone/>
              <a:defRPr sz="2000" kern="1200" baseline="0">
                <a:solidFill>
                  <a:schemeClr val="bg1"/>
                </a:solidFill>
                <a:latin typeface="Work Sans"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lumMod val="65000"/>
                    <a:lumOff val="35000"/>
                  </a:schemeClr>
                </a:solidFill>
                <a:latin typeface="Work Sans"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baseline="0">
                <a:solidFill>
                  <a:schemeClr val="tx1">
                    <a:lumMod val="65000"/>
                    <a:lumOff val="35000"/>
                  </a:schemeClr>
                </a:solidFill>
                <a:latin typeface="Work Sans"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lumMod val="65000"/>
                    <a:lumOff val="35000"/>
                  </a:schemeClr>
                </a:solidFill>
                <a:latin typeface="Work Sans"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lumMod val="65000"/>
                    <a:lumOff val="35000"/>
                  </a:schemeClr>
                </a:solidFill>
                <a:latin typeface="Work Sans"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sv-SE" sz="1600" dirty="0"/>
              <a:t>Ammie Berglund (ammie.berglund@bioresurs.uu.se)</a:t>
            </a:r>
          </a:p>
        </p:txBody>
      </p:sp>
      <p:pic>
        <p:nvPicPr>
          <p:cNvPr id="8" name="Bildobjekt 7">
            <a:extLst>
              <a:ext uri="{FF2B5EF4-FFF2-40B4-BE49-F238E27FC236}">
                <a16:creationId xmlns:a16="http://schemas.microsoft.com/office/drawing/2014/main" id="{4A0543A0-F1DA-4D8F-A7C8-6115091D9C6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72775" y="5018881"/>
            <a:ext cx="3119607" cy="1132276"/>
          </a:xfrm>
          <a:prstGeom prst="rect">
            <a:avLst/>
          </a:prstGeom>
        </p:spPr>
      </p:pic>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F7506D-FD56-43A2-8BBA-B62A3B5F33F8}"/>
              </a:ext>
            </a:extLst>
          </p:cNvPr>
          <p:cNvSpPr>
            <a:spLocks noGrp="1"/>
          </p:cNvSpPr>
          <p:nvPr>
            <p:ph type="title"/>
          </p:nvPr>
        </p:nvSpPr>
        <p:spPr>
          <a:xfrm>
            <a:off x="947738" y="836613"/>
            <a:ext cx="10614342" cy="716142"/>
          </a:xfrm>
        </p:spPr>
        <p:txBody>
          <a:bodyPr/>
          <a:lstStyle/>
          <a:p>
            <a:r>
              <a:rPr lang="sv-SE" dirty="0"/>
              <a:t>Svenska lärare om ”</a:t>
            </a:r>
            <a:r>
              <a:rPr lang="sv-SE"/>
              <a:t>undersökande arbete</a:t>
            </a:r>
            <a:r>
              <a:rPr lang="sv-SE" dirty="0"/>
              <a:t>”?</a:t>
            </a:r>
            <a:endParaRPr lang="en-SE" dirty="0"/>
          </a:p>
        </p:txBody>
      </p:sp>
      <p:sp>
        <p:nvSpPr>
          <p:cNvPr id="3" name="Platshållare för innehåll 2">
            <a:extLst>
              <a:ext uri="{FF2B5EF4-FFF2-40B4-BE49-F238E27FC236}">
                <a16:creationId xmlns:a16="http://schemas.microsoft.com/office/drawing/2014/main" id="{913320CE-02CD-471F-91D0-F1E463E1F5FD}"/>
              </a:ext>
            </a:extLst>
          </p:cNvPr>
          <p:cNvSpPr>
            <a:spLocks noGrp="1"/>
          </p:cNvSpPr>
          <p:nvPr>
            <p:ph sz="quarter" idx="13"/>
          </p:nvPr>
        </p:nvSpPr>
        <p:spPr/>
        <p:txBody>
          <a:bodyPr/>
          <a:lstStyle/>
          <a:p>
            <a:pPr>
              <a:lnSpc>
                <a:spcPct val="150000"/>
              </a:lnSpc>
            </a:pPr>
            <a:r>
              <a:rPr lang="sv-SE" sz="2000" dirty="0"/>
              <a:t>”Lära ämneskunskap” dominerar</a:t>
            </a:r>
          </a:p>
          <a:p>
            <a:pPr>
              <a:lnSpc>
                <a:spcPct val="150000"/>
              </a:lnSpc>
            </a:pPr>
            <a:r>
              <a:rPr lang="sv-SE" sz="2000" dirty="0"/>
              <a:t>”Laborationer är roliga”</a:t>
            </a:r>
          </a:p>
          <a:p>
            <a:pPr>
              <a:lnSpc>
                <a:spcPct val="150000"/>
              </a:lnSpc>
            </a:pPr>
            <a:r>
              <a:rPr lang="sv-SE" sz="2000" dirty="0"/>
              <a:t>”Undersökande arbetssätt” har ibland oklar betydelse:</a:t>
            </a:r>
            <a:br>
              <a:rPr lang="sv-SE" sz="2000" dirty="0"/>
            </a:br>
            <a:r>
              <a:rPr lang="sv-SE" sz="2000" dirty="0"/>
              <a:t>pedagogisk strategi?</a:t>
            </a:r>
            <a:br>
              <a:rPr lang="sv-SE" sz="2000" dirty="0"/>
            </a:br>
            <a:r>
              <a:rPr lang="sv-SE" sz="2000" dirty="0"/>
              <a:t>vetenskaplig undersökningsmetod?</a:t>
            </a:r>
          </a:p>
          <a:p>
            <a:pPr>
              <a:lnSpc>
                <a:spcPct val="150000"/>
              </a:lnSpc>
            </a:pPr>
            <a:r>
              <a:rPr lang="sv-SE" sz="2000" b="1" dirty="0"/>
              <a:t>Vad</a:t>
            </a:r>
            <a:r>
              <a:rPr lang="sv-SE" sz="2000" dirty="0"/>
              <a:t> ska eleverna lära sig? </a:t>
            </a:r>
            <a:r>
              <a:rPr lang="sv-SE" sz="2000" b="1" dirty="0"/>
              <a:t>Hur</a:t>
            </a:r>
            <a:r>
              <a:rPr lang="sv-SE" sz="2000" dirty="0"/>
              <a:t> ska de lära sig det?</a:t>
            </a:r>
          </a:p>
          <a:p>
            <a:pPr>
              <a:lnSpc>
                <a:spcPct val="150000"/>
              </a:lnSpc>
            </a:pPr>
            <a:r>
              <a:rPr lang="sv-SE" sz="2000" b="1" dirty="0"/>
              <a:t>Didaktiska modeller </a:t>
            </a:r>
            <a:r>
              <a:rPr lang="sv-SE" sz="2000" dirty="0"/>
              <a:t>kan ge stöd för reflektion </a:t>
            </a:r>
            <a:br>
              <a:rPr lang="sv-SE" sz="2000" dirty="0"/>
            </a:br>
            <a:r>
              <a:rPr lang="sv-SE" sz="2000" dirty="0"/>
              <a:t>(utmana vanor och traditioner</a:t>
            </a:r>
            <a:br>
              <a:rPr lang="sv-SE" sz="2000" dirty="0"/>
            </a:br>
            <a:r>
              <a:rPr lang="sv-SE" sz="2000" dirty="0"/>
              <a:t>Hur gör jag – och varför?)</a:t>
            </a:r>
          </a:p>
        </p:txBody>
      </p:sp>
      <p:sp>
        <p:nvSpPr>
          <p:cNvPr id="4" name="Rektangel 3">
            <a:extLst>
              <a:ext uri="{FF2B5EF4-FFF2-40B4-BE49-F238E27FC236}">
                <a16:creationId xmlns:a16="http://schemas.microsoft.com/office/drawing/2014/main" id="{A1AE95BB-9068-4274-ABCD-34B07AA9A135}"/>
              </a:ext>
            </a:extLst>
          </p:cNvPr>
          <p:cNvSpPr/>
          <p:nvPr/>
        </p:nvSpPr>
        <p:spPr>
          <a:xfrm>
            <a:off x="830318" y="6157395"/>
            <a:ext cx="6007029" cy="276999"/>
          </a:xfrm>
          <a:prstGeom prst="rect">
            <a:avLst/>
          </a:prstGeom>
        </p:spPr>
        <p:txBody>
          <a:bodyPr wrap="none">
            <a:spAutoFit/>
          </a:bodyPr>
          <a:lstStyle/>
          <a:p>
            <a:r>
              <a:rPr lang="sv-SE" sz="1200" dirty="0"/>
              <a:t>Gyllenpalm m.fl. (2010) </a:t>
            </a:r>
            <a:r>
              <a:rPr lang="sv-SE" sz="1200" dirty="0" err="1"/>
              <a:t>Nordina</a:t>
            </a:r>
            <a:r>
              <a:rPr lang="sv-SE" sz="1200" dirty="0"/>
              <a:t> 6(1</a:t>
            </a:r>
            <a:r>
              <a:rPr lang="sv-SE" sz="1200"/>
              <a:t>) </a:t>
            </a:r>
            <a:r>
              <a:rPr lang="en-SE" sz="1200"/>
              <a:t>https</a:t>
            </a:r>
            <a:r>
              <a:rPr lang="en-SE" sz="1200" dirty="0"/>
              <a:t>://journals.uio.no/nordina</a:t>
            </a:r>
            <a:r>
              <a:rPr lang="en-SE" sz="1200"/>
              <a:t>/article</a:t>
            </a:r>
            <a:r>
              <a:rPr lang="en-SE" sz="1200" dirty="0"/>
              <a:t>/view/7280/7273</a:t>
            </a:r>
          </a:p>
        </p:txBody>
      </p:sp>
      <p:sp>
        <p:nvSpPr>
          <p:cNvPr id="5" name="Rektangel 4">
            <a:extLst>
              <a:ext uri="{FF2B5EF4-FFF2-40B4-BE49-F238E27FC236}">
                <a16:creationId xmlns:a16="http://schemas.microsoft.com/office/drawing/2014/main" id="{A4BF6FF7-9A7B-4C34-9052-6EBDD38C98DD}"/>
              </a:ext>
            </a:extLst>
          </p:cNvPr>
          <p:cNvSpPr/>
          <p:nvPr/>
        </p:nvSpPr>
        <p:spPr>
          <a:xfrm>
            <a:off x="830318" y="6423267"/>
            <a:ext cx="11118584" cy="276999"/>
          </a:xfrm>
          <a:prstGeom prst="rect">
            <a:avLst/>
          </a:prstGeom>
        </p:spPr>
        <p:txBody>
          <a:bodyPr wrap="square">
            <a:spAutoFit/>
          </a:bodyPr>
          <a:lstStyle/>
          <a:p>
            <a:r>
              <a:rPr lang="sv-SE" sz="1200" dirty="0"/>
              <a:t>Lunde m.fl. (2020) </a:t>
            </a:r>
            <a:r>
              <a:rPr lang="sv-SE" sz="1200" dirty="0" err="1"/>
              <a:t>Nordina</a:t>
            </a:r>
            <a:r>
              <a:rPr lang="sv-SE" sz="1200" dirty="0"/>
              <a:t> 16(2</a:t>
            </a:r>
            <a:r>
              <a:rPr lang="sv-SE" sz="1200"/>
              <a:t>) </a:t>
            </a:r>
            <a:r>
              <a:rPr lang="en-SE" sz="1200"/>
              <a:t>https</a:t>
            </a:r>
            <a:r>
              <a:rPr lang="en-SE" sz="1200" dirty="0"/>
              <a:t>://journals.uio.no/nordina</a:t>
            </a:r>
            <a:r>
              <a:rPr lang="en-SE" sz="1200"/>
              <a:t>/article</a:t>
            </a:r>
            <a:r>
              <a:rPr lang="en-SE" sz="1200" dirty="0"/>
              <a:t>/view/269/320</a:t>
            </a:r>
          </a:p>
        </p:txBody>
      </p:sp>
      <p:sp>
        <p:nvSpPr>
          <p:cNvPr id="6" name="Likbent triangel 5">
            <a:extLst>
              <a:ext uri="{FF2B5EF4-FFF2-40B4-BE49-F238E27FC236}">
                <a16:creationId xmlns:a16="http://schemas.microsoft.com/office/drawing/2014/main" id="{4ECDC240-335C-4C01-B820-E06C121E0320}"/>
              </a:ext>
            </a:extLst>
          </p:cNvPr>
          <p:cNvSpPr/>
          <p:nvPr/>
        </p:nvSpPr>
        <p:spPr>
          <a:xfrm>
            <a:off x="8370903" y="2206567"/>
            <a:ext cx="3191177" cy="2672080"/>
          </a:xfrm>
          <a:prstGeom prst="triangl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7" name="textruta 6">
            <a:extLst>
              <a:ext uri="{FF2B5EF4-FFF2-40B4-BE49-F238E27FC236}">
                <a16:creationId xmlns:a16="http://schemas.microsoft.com/office/drawing/2014/main" id="{25FCFA74-0DC4-4996-872E-1A841F8DF0B9}"/>
              </a:ext>
            </a:extLst>
          </p:cNvPr>
          <p:cNvSpPr txBox="1"/>
          <p:nvPr/>
        </p:nvSpPr>
        <p:spPr>
          <a:xfrm>
            <a:off x="9629508" y="1830622"/>
            <a:ext cx="1422400" cy="369332"/>
          </a:xfrm>
          <a:prstGeom prst="rect">
            <a:avLst/>
          </a:prstGeom>
          <a:noFill/>
        </p:spPr>
        <p:txBody>
          <a:bodyPr wrap="square" rtlCol="0">
            <a:spAutoFit/>
          </a:bodyPr>
          <a:lstStyle/>
          <a:p>
            <a:r>
              <a:rPr lang="sv-SE" dirty="0"/>
              <a:t>Eleven</a:t>
            </a:r>
            <a:endParaRPr lang="en-SE" dirty="0"/>
          </a:p>
        </p:txBody>
      </p:sp>
      <p:sp>
        <p:nvSpPr>
          <p:cNvPr id="8" name="textruta 7">
            <a:extLst>
              <a:ext uri="{FF2B5EF4-FFF2-40B4-BE49-F238E27FC236}">
                <a16:creationId xmlns:a16="http://schemas.microsoft.com/office/drawing/2014/main" id="{B2B9B2EC-3DE2-4AD3-89AC-042ABAB0344C}"/>
              </a:ext>
            </a:extLst>
          </p:cNvPr>
          <p:cNvSpPr txBox="1"/>
          <p:nvPr/>
        </p:nvSpPr>
        <p:spPr>
          <a:xfrm>
            <a:off x="7955280" y="4952383"/>
            <a:ext cx="1422400" cy="369332"/>
          </a:xfrm>
          <a:prstGeom prst="rect">
            <a:avLst/>
          </a:prstGeom>
          <a:noFill/>
        </p:spPr>
        <p:txBody>
          <a:bodyPr wrap="square" rtlCol="0">
            <a:spAutoFit/>
          </a:bodyPr>
          <a:lstStyle/>
          <a:p>
            <a:r>
              <a:rPr lang="sv-SE" dirty="0"/>
              <a:t>Läraren</a:t>
            </a:r>
            <a:endParaRPr lang="en-SE" dirty="0"/>
          </a:p>
        </p:txBody>
      </p:sp>
      <p:sp>
        <p:nvSpPr>
          <p:cNvPr id="9" name="textruta 8">
            <a:extLst>
              <a:ext uri="{FF2B5EF4-FFF2-40B4-BE49-F238E27FC236}">
                <a16:creationId xmlns:a16="http://schemas.microsoft.com/office/drawing/2014/main" id="{2B33775E-927C-4DF0-AFB5-50573373EF56}"/>
              </a:ext>
            </a:extLst>
          </p:cNvPr>
          <p:cNvSpPr txBox="1"/>
          <p:nvPr/>
        </p:nvSpPr>
        <p:spPr>
          <a:xfrm>
            <a:off x="11146457" y="4952383"/>
            <a:ext cx="1422400" cy="369332"/>
          </a:xfrm>
          <a:prstGeom prst="rect">
            <a:avLst/>
          </a:prstGeom>
          <a:noFill/>
        </p:spPr>
        <p:txBody>
          <a:bodyPr wrap="square" rtlCol="0">
            <a:spAutoFit/>
          </a:bodyPr>
          <a:lstStyle/>
          <a:p>
            <a:r>
              <a:rPr lang="sv-SE" dirty="0"/>
              <a:t>Innehåll</a:t>
            </a:r>
            <a:endParaRPr lang="en-SE" dirty="0"/>
          </a:p>
        </p:txBody>
      </p:sp>
      <p:sp>
        <p:nvSpPr>
          <p:cNvPr id="10" name="textruta 9">
            <a:extLst>
              <a:ext uri="{FF2B5EF4-FFF2-40B4-BE49-F238E27FC236}">
                <a16:creationId xmlns:a16="http://schemas.microsoft.com/office/drawing/2014/main" id="{E015602C-4EEA-4647-9B3E-56FA06D2003C}"/>
              </a:ext>
            </a:extLst>
          </p:cNvPr>
          <p:cNvSpPr txBox="1"/>
          <p:nvPr/>
        </p:nvSpPr>
        <p:spPr>
          <a:xfrm>
            <a:off x="9931573" y="3731490"/>
            <a:ext cx="1202977" cy="369332"/>
          </a:xfrm>
          <a:prstGeom prst="rect">
            <a:avLst/>
          </a:prstGeom>
          <a:noFill/>
        </p:spPr>
        <p:txBody>
          <a:bodyPr wrap="square" rtlCol="0">
            <a:spAutoFit/>
          </a:bodyPr>
          <a:lstStyle/>
          <a:p>
            <a:r>
              <a:rPr lang="sv-SE" dirty="0"/>
              <a:t>VARFÖR?</a:t>
            </a:r>
            <a:endParaRPr lang="en-SE" dirty="0"/>
          </a:p>
        </p:txBody>
      </p:sp>
      <p:sp>
        <p:nvSpPr>
          <p:cNvPr id="11" name="textruta 10">
            <a:extLst>
              <a:ext uri="{FF2B5EF4-FFF2-40B4-BE49-F238E27FC236}">
                <a16:creationId xmlns:a16="http://schemas.microsoft.com/office/drawing/2014/main" id="{B6A81110-1D2C-4994-A484-0CFD479C5BE9}"/>
              </a:ext>
            </a:extLst>
          </p:cNvPr>
          <p:cNvSpPr txBox="1"/>
          <p:nvPr/>
        </p:nvSpPr>
        <p:spPr>
          <a:xfrm>
            <a:off x="9629508" y="4502702"/>
            <a:ext cx="1202977" cy="369332"/>
          </a:xfrm>
          <a:prstGeom prst="rect">
            <a:avLst/>
          </a:prstGeom>
          <a:noFill/>
        </p:spPr>
        <p:txBody>
          <a:bodyPr wrap="square" rtlCol="0">
            <a:spAutoFit/>
          </a:bodyPr>
          <a:lstStyle/>
          <a:p>
            <a:r>
              <a:rPr lang="sv-SE" dirty="0"/>
              <a:t>VAD?</a:t>
            </a:r>
            <a:endParaRPr lang="en-SE" dirty="0"/>
          </a:p>
        </p:txBody>
      </p:sp>
      <p:sp>
        <p:nvSpPr>
          <p:cNvPr id="12" name="textruta 11">
            <a:extLst>
              <a:ext uri="{FF2B5EF4-FFF2-40B4-BE49-F238E27FC236}">
                <a16:creationId xmlns:a16="http://schemas.microsoft.com/office/drawing/2014/main" id="{20ED8423-D27D-457D-9692-47FB3B2B403E}"/>
              </a:ext>
            </a:extLst>
          </p:cNvPr>
          <p:cNvSpPr txBox="1"/>
          <p:nvPr/>
        </p:nvSpPr>
        <p:spPr>
          <a:xfrm>
            <a:off x="9099069" y="3520161"/>
            <a:ext cx="1202977" cy="369332"/>
          </a:xfrm>
          <a:prstGeom prst="rect">
            <a:avLst/>
          </a:prstGeom>
          <a:noFill/>
        </p:spPr>
        <p:txBody>
          <a:bodyPr wrap="square" rtlCol="0">
            <a:spAutoFit/>
          </a:bodyPr>
          <a:lstStyle/>
          <a:p>
            <a:r>
              <a:rPr lang="sv-SE" dirty="0"/>
              <a:t>HUR?</a:t>
            </a:r>
            <a:endParaRPr lang="en-SE" dirty="0"/>
          </a:p>
        </p:txBody>
      </p:sp>
    </p:spTree>
    <p:extLst>
      <p:ext uri="{BB962C8B-B14F-4D97-AF65-F5344CB8AC3E}">
        <p14:creationId xmlns:p14="http://schemas.microsoft.com/office/powerpoint/2010/main" val="172031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6263D5C-6F7B-485D-86AA-C7BA96192A46}"/>
              </a:ext>
            </a:extLst>
          </p:cNvPr>
          <p:cNvPicPr>
            <a:picLocks noChangeAspect="1"/>
          </p:cNvPicPr>
          <p:nvPr/>
        </p:nvPicPr>
        <p:blipFill>
          <a:blip r:embed="rId2"/>
          <a:stretch>
            <a:fillRect/>
          </a:stretch>
        </p:blipFill>
        <p:spPr>
          <a:xfrm>
            <a:off x="386081" y="558800"/>
            <a:ext cx="11805919" cy="6122391"/>
          </a:xfrm>
          <a:prstGeom prst="rect">
            <a:avLst/>
          </a:prstGeom>
        </p:spPr>
      </p:pic>
      <p:sp>
        <p:nvSpPr>
          <p:cNvPr id="6" name="Ellips 5">
            <a:extLst>
              <a:ext uri="{FF2B5EF4-FFF2-40B4-BE49-F238E27FC236}">
                <a16:creationId xmlns:a16="http://schemas.microsoft.com/office/drawing/2014/main" id="{944133EC-49DC-4A2E-B5F8-17436C88CEEA}"/>
              </a:ext>
            </a:extLst>
          </p:cNvPr>
          <p:cNvSpPr/>
          <p:nvPr/>
        </p:nvSpPr>
        <p:spPr>
          <a:xfrm>
            <a:off x="5708469" y="1245474"/>
            <a:ext cx="7306395" cy="4506311"/>
          </a:xfrm>
          <a:prstGeom prst="ellipse">
            <a:avLst/>
          </a:prstGeom>
          <a:noFill/>
          <a:ln w="793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7" name="textruta 6">
            <a:extLst>
              <a:ext uri="{FF2B5EF4-FFF2-40B4-BE49-F238E27FC236}">
                <a16:creationId xmlns:a16="http://schemas.microsoft.com/office/drawing/2014/main" id="{58F5D774-7CDE-4B0E-BABA-F114A6EFD03D}"/>
              </a:ext>
            </a:extLst>
          </p:cNvPr>
          <p:cNvSpPr txBox="1"/>
          <p:nvPr/>
        </p:nvSpPr>
        <p:spPr>
          <a:xfrm>
            <a:off x="386081" y="262759"/>
            <a:ext cx="3668110" cy="923330"/>
          </a:xfrm>
          <a:prstGeom prst="rect">
            <a:avLst/>
          </a:prstGeom>
          <a:noFill/>
        </p:spPr>
        <p:txBody>
          <a:bodyPr wrap="square" rtlCol="0">
            <a:spAutoFit/>
          </a:bodyPr>
          <a:lstStyle/>
          <a:p>
            <a:r>
              <a:rPr lang="sv-SE"/>
              <a:t>Didaktisk </a:t>
            </a:r>
            <a:r>
              <a:rPr lang="sv-SE" dirty="0"/>
              <a:t>modell </a:t>
            </a:r>
            <a:r>
              <a:rPr lang="sv-SE"/>
              <a:t>för reflektion </a:t>
            </a:r>
            <a:r>
              <a:rPr lang="sv-SE" dirty="0"/>
              <a:t>kring ”</a:t>
            </a:r>
            <a:r>
              <a:rPr lang="sv-SE"/>
              <a:t>undersökande arbetssätt” </a:t>
            </a:r>
            <a:r>
              <a:rPr lang="sv-SE" dirty="0"/>
              <a:t>i NO-undervisningen</a:t>
            </a:r>
            <a:endParaRPr lang="en-SE" dirty="0"/>
          </a:p>
        </p:txBody>
      </p:sp>
      <p:sp>
        <p:nvSpPr>
          <p:cNvPr id="8" name="Ellips 7">
            <a:extLst>
              <a:ext uri="{FF2B5EF4-FFF2-40B4-BE49-F238E27FC236}">
                <a16:creationId xmlns:a16="http://schemas.microsoft.com/office/drawing/2014/main" id="{2D8EA5A3-0888-45BB-8548-57C8FE5A5429}"/>
              </a:ext>
            </a:extLst>
          </p:cNvPr>
          <p:cNvSpPr/>
          <p:nvPr/>
        </p:nvSpPr>
        <p:spPr>
          <a:xfrm>
            <a:off x="5602015" y="4645572"/>
            <a:ext cx="2207171" cy="966954"/>
          </a:xfrm>
          <a:prstGeom prst="ellipse">
            <a:avLst/>
          </a:prstGeom>
          <a:noFill/>
          <a:ln w="793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9" name="textruta 8">
            <a:extLst>
              <a:ext uri="{FF2B5EF4-FFF2-40B4-BE49-F238E27FC236}">
                <a16:creationId xmlns:a16="http://schemas.microsoft.com/office/drawing/2014/main" id="{E8E68C2F-02CF-4630-8E9C-4B5BABDB3C37}"/>
              </a:ext>
            </a:extLst>
          </p:cNvPr>
          <p:cNvSpPr txBox="1"/>
          <p:nvPr/>
        </p:nvSpPr>
        <p:spPr>
          <a:xfrm>
            <a:off x="7673307" y="783809"/>
            <a:ext cx="4196180" cy="461665"/>
          </a:xfrm>
          <a:prstGeom prst="rect">
            <a:avLst/>
          </a:prstGeom>
          <a:noFill/>
        </p:spPr>
        <p:txBody>
          <a:bodyPr wrap="square" rtlCol="0">
            <a:spAutoFit/>
          </a:bodyPr>
          <a:lstStyle/>
          <a:p>
            <a:r>
              <a:rPr lang="sv-SE" sz="2400" b="1">
                <a:solidFill>
                  <a:srgbClr val="0070C0"/>
                </a:solidFill>
              </a:rPr>
              <a:t>Bedömningsstödens </a:t>
            </a:r>
            <a:r>
              <a:rPr lang="sv-SE" sz="2400" b="1" dirty="0">
                <a:solidFill>
                  <a:srgbClr val="0070C0"/>
                </a:solidFill>
              </a:rPr>
              <a:t>fokus</a:t>
            </a:r>
          </a:p>
        </p:txBody>
      </p:sp>
    </p:spTree>
    <p:extLst>
      <p:ext uri="{BB962C8B-B14F-4D97-AF65-F5344CB8AC3E}">
        <p14:creationId xmlns:p14="http://schemas.microsoft.com/office/powerpoint/2010/main" val="292004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4BB8B2-AC7C-468F-9D8C-669D86536676}"/>
              </a:ext>
            </a:extLst>
          </p:cNvPr>
          <p:cNvSpPr>
            <a:spLocks noGrp="1"/>
          </p:cNvSpPr>
          <p:nvPr>
            <p:ph type="title"/>
          </p:nvPr>
        </p:nvSpPr>
        <p:spPr>
          <a:xfrm>
            <a:off x="817110" y="1433788"/>
            <a:ext cx="4872038" cy="716142"/>
          </a:xfrm>
        </p:spPr>
        <p:txBody>
          <a:bodyPr/>
          <a:lstStyle/>
          <a:p>
            <a:r>
              <a:rPr lang="sv-SE"/>
              <a:t>Många kompetenser</a:t>
            </a:r>
            <a:endParaRPr lang="en-SE" dirty="0"/>
          </a:p>
        </p:txBody>
      </p:sp>
      <p:sp>
        <p:nvSpPr>
          <p:cNvPr id="3" name="Platshållare för innehåll 2">
            <a:extLst>
              <a:ext uri="{FF2B5EF4-FFF2-40B4-BE49-F238E27FC236}">
                <a16:creationId xmlns:a16="http://schemas.microsoft.com/office/drawing/2014/main" id="{E7036F80-B0B5-4F76-BAF3-F73A395C05EC}"/>
              </a:ext>
            </a:extLst>
          </p:cNvPr>
          <p:cNvSpPr>
            <a:spLocks noGrp="1"/>
          </p:cNvSpPr>
          <p:nvPr>
            <p:ph sz="quarter" idx="13"/>
          </p:nvPr>
        </p:nvSpPr>
        <p:spPr>
          <a:xfrm>
            <a:off x="947737" y="2253874"/>
            <a:ext cx="5939796" cy="4154488"/>
          </a:xfrm>
        </p:spPr>
        <p:txBody>
          <a:bodyPr>
            <a:normAutofit/>
          </a:bodyPr>
          <a:lstStyle/>
          <a:p>
            <a:pPr>
              <a:lnSpc>
                <a:spcPct val="150000"/>
              </a:lnSpc>
            </a:pPr>
            <a:r>
              <a:rPr lang="sv-SE" sz="2400" dirty="0"/>
              <a:t>Observera</a:t>
            </a:r>
            <a:r>
              <a:rPr lang="sv-SE" sz="2400"/>
              <a:t>, sortera</a:t>
            </a:r>
            <a:r>
              <a:rPr lang="sv-SE" sz="2400" dirty="0"/>
              <a:t>, beskriva</a:t>
            </a:r>
          </a:p>
          <a:p>
            <a:pPr>
              <a:lnSpc>
                <a:spcPct val="150000"/>
              </a:lnSpc>
            </a:pPr>
            <a:r>
              <a:rPr lang="sv-SE" sz="2400" dirty="0"/>
              <a:t>Formulera undersökningsbara frågor</a:t>
            </a:r>
          </a:p>
          <a:p>
            <a:pPr>
              <a:lnSpc>
                <a:spcPct val="150000"/>
              </a:lnSpc>
            </a:pPr>
            <a:r>
              <a:rPr lang="sv-SE" sz="2400"/>
              <a:t>Formulera hypoteser &amp; förutsägelser</a:t>
            </a:r>
            <a:endParaRPr lang="sv-SE" sz="2400" dirty="0"/>
          </a:p>
          <a:p>
            <a:pPr>
              <a:lnSpc>
                <a:spcPct val="150000"/>
              </a:lnSpc>
            </a:pPr>
            <a:r>
              <a:rPr lang="sv-SE" sz="2400" dirty="0"/>
              <a:t>Planera &amp; Genomföra</a:t>
            </a:r>
          </a:p>
          <a:p>
            <a:pPr>
              <a:lnSpc>
                <a:spcPct val="150000"/>
              </a:lnSpc>
            </a:pPr>
            <a:r>
              <a:rPr lang="sv-SE" sz="2400"/>
              <a:t>Tolka resultat </a:t>
            </a:r>
            <a:r>
              <a:rPr lang="sv-SE" sz="2400" dirty="0"/>
              <a:t>&amp; </a:t>
            </a:r>
            <a:r>
              <a:rPr lang="sv-SE" sz="2400"/>
              <a:t>Dra slutsatser</a:t>
            </a:r>
            <a:endParaRPr lang="sv-SE" sz="2400" dirty="0"/>
          </a:p>
          <a:p>
            <a:pPr>
              <a:lnSpc>
                <a:spcPct val="150000"/>
              </a:lnSpc>
            </a:pPr>
            <a:r>
              <a:rPr lang="sv-SE" sz="2400"/>
              <a:t>Dokumentera</a:t>
            </a:r>
            <a:endParaRPr lang="sv-SE" sz="2400" dirty="0"/>
          </a:p>
          <a:p>
            <a:pPr>
              <a:lnSpc>
                <a:spcPct val="150000"/>
              </a:lnSpc>
            </a:pPr>
            <a:r>
              <a:rPr lang="sv-SE" sz="2400"/>
              <a:t>Utvärdera och förbättra</a:t>
            </a:r>
            <a:endParaRPr lang="en-SE" sz="2400" dirty="0"/>
          </a:p>
        </p:txBody>
      </p:sp>
      <p:pic>
        <p:nvPicPr>
          <p:cNvPr id="4" name="Bildobjekt 3">
            <a:extLst>
              <a:ext uri="{FF2B5EF4-FFF2-40B4-BE49-F238E27FC236}">
                <a16:creationId xmlns:a16="http://schemas.microsoft.com/office/drawing/2014/main" id="{DFB77A25-C9DB-4E46-ABF1-DED4760ADA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534"/>
          <a:stretch/>
        </p:blipFill>
        <p:spPr>
          <a:xfrm>
            <a:off x="7091898" y="1866899"/>
            <a:ext cx="5100102" cy="4580719"/>
          </a:xfrm>
          <a:prstGeom prst="rect">
            <a:avLst/>
          </a:prstGeom>
        </p:spPr>
      </p:pic>
      <p:sp>
        <p:nvSpPr>
          <p:cNvPr id="5" name="Rektangel 4">
            <a:extLst>
              <a:ext uri="{FF2B5EF4-FFF2-40B4-BE49-F238E27FC236}">
                <a16:creationId xmlns:a16="http://schemas.microsoft.com/office/drawing/2014/main" id="{970BB787-A4BA-4DF7-9A51-AB0F3684FEB4}"/>
              </a:ext>
            </a:extLst>
          </p:cNvPr>
          <p:cNvSpPr/>
          <p:nvPr/>
        </p:nvSpPr>
        <p:spPr>
          <a:xfrm>
            <a:off x="5689148" y="455393"/>
            <a:ext cx="6502852" cy="830997"/>
          </a:xfrm>
          <a:prstGeom prst="rect">
            <a:avLst/>
          </a:prstGeom>
        </p:spPr>
        <p:txBody>
          <a:bodyPr wrap="square">
            <a:spAutoFit/>
          </a:bodyPr>
          <a:lstStyle/>
          <a:p>
            <a:r>
              <a:rPr lang="sv-SE" sz="2400" i="1" dirty="0">
                <a:latin typeface="Work Sans" pitchFamily="2" charset="0"/>
              </a:rPr>
              <a:t>… </a:t>
            </a:r>
            <a:r>
              <a:rPr lang="sv-SE" sz="2400" b="1" i="1" dirty="0">
                <a:latin typeface="Work Sans" pitchFamily="2" charset="0"/>
              </a:rPr>
              <a:t>synliggöra</a:t>
            </a:r>
            <a:r>
              <a:rPr lang="sv-SE" sz="2400" i="1" dirty="0">
                <a:latin typeface="Work Sans" pitchFamily="2" charset="0"/>
              </a:rPr>
              <a:t> hur </a:t>
            </a:r>
            <a:r>
              <a:rPr lang="sv-SE" sz="2400" i="1">
                <a:latin typeface="Work Sans" pitchFamily="2" charset="0"/>
              </a:rPr>
              <a:t>elever hanterar olika aspekter av ett systematiskt arbetssätt</a:t>
            </a:r>
            <a:endParaRPr lang="en-SE" sz="2400" i="1" dirty="0">
              <a:latin typeface="Work Sans" pitchFamily="2" charset="0"/>
            </a:endParaRPr>
          </a:p>
        </p:txBody>
      </p:sp>
      <p:sp>
        <p:nvSpPr>
          <p:cNvPr id="6" name="Rektangel 5">
            <a:extLst>
              <a:ext uri="{FF2B5EF4-FFF2-40B4-BE49-F238E27FC236}">
                <a16:creationId xmlns:a16="http://schemas.microsoft.com/office/drawing/2014/main" id="{5956C105-8495-49A4-9D10-89780E9825CF}"/>
              </a:ext>
            </a:extLst>
          </p:cNvPr>
          <p:cNvSpPr/>
          <p:nvPr/>
        </p:nvSpPr>
        <p:spPr>
          <a:xfrm>
            <a:off x="817110" y="416090"/>
            <a:ext cx="4872038" cy="83099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a:latin typeface="Work Sans" pitchFamily="2" charset="0"/>
              </a:rPr>
              <a:t>Naturvetenskapligt arbetssätt</a:t>
            </a:r>
            <a:endParaRPr lang="sv-SE" sz="2800" dirty="0">
              <a:latin typeface="Work Sans" pitchFamily="2" charset="0"/>
            </a:endParaRPr>
          </a:p>
        </p:txBody>
      </p:sp>
      <p:sp>
        <p:nvSpPr>
          <p:cNvPr id="7" name="Rektangel 6">
            <a:extLst>
              <a:ext uri="{FF2B5EF4-FFF2-40B4-BE49-F238E27FC236}">
                <a16:creationId xmlns:a16="http://schemas.microsoft.com/office/drawing/2014/main" id="{40478BE8-704A-450F-9D0A-A748CE5CD223}"/>
              </a:ext>
            </a:extLst>
          </p:cNvPr>
          <p:cNvSpPr/>
          <p:nvPr/>
        </p:nvSpPr>
        <p:spPr>
          <a:xfrm>
            <a:off x="8490856" y="2710543"/>
            <a:ext cx="623207" cy="3176462"/>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8" name="Rektangel 7">
            <a:extLst>
              <a:ext uri="{FF2B5EF4-FFF2-40B4-BE49-F238E27FC236}">
                <a16:creationId xmlns:a16="http://schemas.microsoft.com/office/drawing/2014/main" id="{C486F0E0-3184-4063-8C9A-6E2E4F13A363}"/>
              </a:ext>
            </a:extLst>
          </p:cNvPr>
          <p:cNvSpPr/>
          <p:nvPr/>
        </p:nvSpPr>
        <p:spPr>
          <a:xfrm>
            <a:off x="9114062" y="4140200"/>
            <a:ext cx="601437" cy="2268162"/>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nvGrpSpPr>
          <p:cNvPr id="12" name="Grupp 11">
            <a:extLst>
              <a:ext uri="{FF2B5EF4-FFF2-40B4-BE49-F238E27FC236}">
                <a16:creationId xmlns:a16="http://schemas.microsoft.com/office/drawing/2014/main" id="{EC48C645-7823-4B50-B613-EEC6DA9FD672}"/>
              </a:ext>
            </a:extLst>
          </p:cNvPr>
          <p:cNvGrpSpPr/>
          <p:nvPr/>
        </p:nvGrpSpPr>
        <p:grpSpPr>
          <a:xfrm>
            <a:off x="9711363" y="1404914"/>
            <a:ext cx="1854237" cy="2611258"/>
            <a:chOff x="7691986" y="4140200"/>
            <a:chExt cx="1854237" cy="2611258"/>
          </a:xfrm>
        </p:grpSpPr>
        <p:pic>
          <p:nvPicPr>
            <p:cNvPr id="10" name="Bildobjekt 9">
              <a:extLst>
                <a:ext uri="{FF2B5EF4-FFF2-40B4-BE49-F238E27FC236}">
                  <a16:creationId xmlns:a16="http://schemas.microsoft.com/office/drawing/2014/main" id="{F4F8FAEB-FC6B-425A-9138-C9CDDB33833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1986" y="4140200"/>
              <a:ext cx="1854237" cy="2611258"/>
            </a:xfrm>
            <a:prstGeom prst="rect">
              <a:avLst/>
            </a:prstGeom>
          </p:spPr>
        </p:pic>
        <p:sp>
          <p:nvSpPr>
            <p:cNvPr id="11" name="textruta 10">
              <a:extLst>
                <a:ext uri="{FF2B5EF4-FFF2-40B4-BE49-F238E27FC236}">
                  <a16:creationId xmlns:a16="http://schemas.microsoft.com/office/drawing/2014/main" id="{8492CF39-F30B-46D4-B72D-81C6019CBEF5}"/>
                </a:ext>
              </a:extLst>
            </p:cNvPr>
            <p:cNvSpPr txBox="1"/>
            <p:nvPr/>
          </p:nvSpPr>
          <p:spPr>
            <a:xfrm>
              <a:off x="7798341" y="5181851"/>
              <a:ext cx="1691230" cy="338554"/>
            </a:xfrm>
            <a:prstGeom prst="rect">
              <a:avLst/>
            </a:prstGeom>
            <a:noFill/>
          </p:spPr>
          <p:txBody>
            <a:bodyPr wrap="square" rtlCol="0">
              <a:spAutoFit/>
            </a:bodyPr>
            <a:lstStyle/>
            <a:p>
              <a:r>
                <a:rPr lang="sv-SE" sz="1600" dirty="0">
                  <a:latin typeface="Work Sans" pitchFamily="2" charset="0"/>
                </a:rPr>
                <a:t>Jord </a:t>
              </a:r>
              <a:r>
                <a:rPr lang="sv-SE" sz="1600">
                  <a:latin typeface="Work Sans" pitchFamily="2" charset="0"/>
                </a:rPr>
                <a:t>&amp; vatten</a:t>
              </a:r>
              <a:endParaRPr lang="en-SE" sz="1600" dirty="0">
                <a:latin typeface="Work Sans" pitchFamily="2" charset="0"/>
              </a:endParaRPr>
            </a:p>
          </p:txBody>
        </p:sp>
      </p:grpSp>
      <p:grpSp>
        <p:nvGrpSpPr>
          <p:cNvPr id="15" name="Grupp 14">
            <a:extLst>
              <a:ext uri="{FF2B5EF4-FFF2-40B4-BE49-F238E27FC236}">
                <a16:creationId xmlns:a16="http://schemas.microsoft.com/office/drawing/2014/main" id="{AAE2AB37-45CA-47B4-895B-800C3DB9A6A2}"/>
              </a:ext>
            </a:extLst>
          </p:cNvPr>
          <p:cNvGrpSpPr/>
          <p:nvPr/>
        </p:nvGrpSpPr>
        <p:grpSpPr>
          <a:xfrm>
            <a:off x="9725507" y="4134696"/>
            <a:ext cx="1875652" cy="2616762"/>
            <a:chOff x="10088965" y="4134696"/>
            <a:chExt cx="1875652" cy="2616762"/>
          </a:xfrm>
        </p:grpSpPr>
        <p:pic>
          <p:nvPicPr>
            <p:cNvPr id="13" name="Bildobjekt 12">
              <a:extLst>
                <a:ext uri="{FF2B5EF4-FFF2-40B4-BE49-F238E27FC236}">
                  <a16:creationId xmlns:a16="http://schemas.microsoft.com/office/drawing/2014/main" id="{397A1374-803A-424A-B905-579B940940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88965" y="4134696"/>
              <a:ext cx="1875652" cy="2616762"/>
            </a:xfrm>
            <a:prstGeom prst="rect">
              <a:avLst/>
            </a:prstGeom>
          </p:spPr>
        </p:pic>
        <p:sp>
          <p:nvSpPr>
            <p:cNvPr id="14" name="textruta 13">
              <a:extLst>
                <a:ext uri="{FF2B5EF4-FFF2-40B4-BE49-F238E27FC236}">
                  <a16:creationId xmlns:a16="http://schemas.microsoft.com/office/drawing/2014/main" id="{96B5362F-5FEB-476F-AC22-F0D89E6A3121}"/>
                </a:ext>
              </a:extLst>
            </p:cNvPr>
            <p:cNvSpPr txBox="1"/>
            <p:nvPr/>
          </p:nvSpPr>
          <p:spPr>
            <a:xfrm>
              <a:off x="10208611" y="4957454"/>
              <a:ext cx="1756006" cy="369332"/>
            </a:xfrm>
            <a:prstGeom prst="rect">
              <a:avLst/>
            </a:prstGeom>
            <a:noFill/>
          </p:spPr>
          <p:txBody>
            <a:bodyPr wrap="square" rtlCol="0">
              <a:spAutoFit/>
            </a:bodyPr>
            <a:lstStyle/>
            <a:p>
              <a:pPr algn="ctr"/>
              <a:r>
                <a:rPr lang="sv-SE" dirty="0">
                  <a:latin typeface="Work Sans" pitchFamily="2" charset="0"/>
                </a:rPr>
                <a:t>Enzymer</a:t>
              </a:r>
              <a:endParaRPr lang="en-SE" dirty="0">
                <a:latin typeface="Work Sans" pitchFamily="2" charset="0"/>
              </a:endParaRPr>
            </a:p>
          </p:txBody>
        </p:sp>
      </p:grpSp>
    </p:spTree>
    <p:extLst>
      <p:ext uri="{BB962C8B-B14F-4D97-AF65-F5344CB8AC3E}">
        <p14:creationId xmlns:p14="http://schemas.microsoft.com/office/powerpoint/2010/main" val="1695648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480B36-3FC6-410C-AE80-4F086D266C69}"/>
              </a:ext>
            </a:extLst>
          </p:cNvPr>
          <p:cNvSpPr>
            <a:spLocks noGrp="1"/>
          </p:cNvSpPr>
          <p:nvPr>
            <p:ph type="title"/>
          </p:nvPr>
        </p:nvSpPr>
        <p:spPr>
          <a:xfrm>
            <a:off x="947738" y="317500"/>
            <a:ext cx="9472971" cy="1172458"/>
          </a:xfrm>
        </p:spPr>
        <p:txBody>
          <a:bodyPr/>
          <a:lstStyle/>
          <a:p>
            <a:r>
              <a:rPr lang="sv-SE"/>
              <a:t>Rekommendationer </a:t>
            </a:r>
            <a:r>
              <a:rPr lang="sv-SE" dirty="0"/>
              <a:t>från forskningen?</a:t>
            </a:r>
            <a:br>
              <a:rPr lang="sv-SE" dirty="0"/>
            </a:br>
            <a:r>
              <a:rPr lang="sv-SE" sz="2400" b="1" dirty="0"/>
              <a:t>Lära </a:t>
            </a:r>
            <a:r>
              <a:rPr lang="sv-SE" sz="2400" b="1"/>
              <a:t>sig naturvetenskapligt arbetssätt</a:t>
            </a:r>
            <a:endParaRPr lang="en-SE" b="1" dirty="0"/>
          </a:p>
        </p:txBody>
      </p:sp>
      <p:sp>
        <p:nvSpPr>
          <p:cNvPr id="3" name="Platshållare för innehåll 2">
            <a:extLst>
              <a:ext uri="{FF2B5EF4-FFF2-40B4-BE49-F238E27FC236}">
                <a16:creationId xmlns:a16="http://schemas.microsoft.com/office/drawing/2014/main" id="{B5E09029-AFC4-4009-A2C8-CEE72572D91D}"/>
              </a:ext>
            </a:extLst>
          </p:cNvPr>
          <p:cNvSpPr>
            <a:spLocks noGrp="1"/>
          </p:cNvSpPr>
          <p:nvPr>
            <p:ph sz="quarter" idx="13"/>
          </p:nvPr>
        </p:nvSpPr>
        <p:spPr>
          <a:xfrm>
            <a:off x="947738" y="1559694"/>
            <a:ext cx="9664115" cy="4980806"/>
          </a:xfrm>
          <a:solidFill>
            <a:schemeClr val="bg1"/>
          </a:solidFill>
        </p:spPr>
        <p:txBody>
          <a:bodyPr>
            <a:noAutofit/>
          </a:bodyPr>
          <a:lstStyle/>
          <a:p>
            <a:pPr>
              <a:lnSpc>
                <a:spcPct val="100000"/>
              </a:lnSpc>
            </a:pPr>
            <a:r>
              <a:rPr lang="sv-SE" sz="1800" b="1" dirty="0"/>
              <a:t>Välj ut delar </a:t>
            </a:r>
            <a:r>
              <a:rPr lang="sv-SE" sz="1800" dirty="0"/>
              <a:t>av det undersökande arbetet (elever tar ansvar för t ex genomförande &amp; analys, </a:t>
            </a:r>
            <a:r>
              <a:rPr lang="sv-SE" sz="1800" i="1" dirty="0"/>
              <a:t>eller</a:t>
            </a:r>
            <a:r>
              <a:rPr lang="sv-SE" sz="1800" dirty="0"/>
              <a:t> frågeställning &amp; planering)</a:t>
            </a:r>
            <a:br>
              <a:rPr lang="sv-SE" sz="1800" dirty="0"/>
            </a:br>
            <a:endParaRPr lang="sv-SE" sz="1800" dirty="0"/>
          </a:p>
          <a:p>
            <a:pPr>
              <a:lnSpc>
                <a:spcPct val="100000"/>
              </a:lnSpc>
            </a:pPr>
            <a:r>
              <a:rPr lang="sv-SE" sz="1800" b="1" dirty="0"/>
              <a:t>Förkunskaper</a:t>
            </a:r>
            <a:r>
              <a:rPr lang="sv-SE" sz="1800" dirty="0"/>
              <a:t> om det som ska undersökas (begrepp, modeller)</a:t>
            </a:r>
            <a:br>
              <a:rPr lang="sv-SE" sz="1800" dirty="0"/>
            </a:br>
            <a:endParaRPr lang="sv-SE" sz="1800" dirty="0"/>
          </a:p>
          <a:p>
            <a:pPr>
              <a:lnSpc>
                <a:spcPct val="100000"/>
              </a:lnSpc>
            </a:pPr>
            <a:r>
              <a:rPr lang="sv-SE" sz="1800" dirty="0"/>
              <a:t>Exemplifiera och </a:t>
            </a:r>
            <a:r>
              <a:rPr lang="sv-SE" sz="1800" b="1" dirty="0"/>
              <a:t>diskutera frågeställningar </a:t>
            </a:r>
            <a:r>
              <a:rPr lang="sv-SE" sz="1800" dirty="0"/>
              <a:t>aktivt (hur kan de förbättras, bli tydligare, mer undersökningsbara)</a:t>
            </a:r>
            <a:br>
              <a:rPr lang="sv-SE" sz="1800" dirty="0"/>
            </a:br>
            <a:endParaRPr lang="sv-SE" sz="1800" dirty="0"/>
          </a:p>
          <a:p>
            <a:pPr>
              <a:lnSpc>
                <a:spcPct val="100000"/>
              </a:lnSpc>
            </a:pPr>
            <a:r>
              <a:rPr lang="sv-SE" sz="1800" dirty="0"/>
              <a:t>Experiment: fokusera på </a:t>
            </a:r>
            <a:r>
              <a:rPr lang="sv-SE" sz="1800" b="1" dirty="0"/>
              <a:t>variabelförsök</a:t>
            </a:r>
            <a:r>
              <a:rPr lang="sv-SE" sz="1800" dirty="0"/>
              <a:t> (”fair test”), rättvisa jämförelser, vad varieras, vad ska hållas lika?</a:t>
            </a:r>
            <a:br>
              <a:rPr lang="sv-SE" sz="1800" dirty="0"/>
            </a:br>
            <a:endParaRPr lang="sv-SE" sz="1800" dirty="0"/>
          </a:p>
          <a:p>
            <a:pPr>
              <a:lnSpc>
                <a:spcPct val="100000"/>
              </a:lnSpc>
            </a:pPr>
            <a:r>
              <a:rPr lang="sv-SE" sz="1800" dirty="0"/>
              <a:t>Elever behöver lära sig </a:t>
            </a:r>
            <a:r>
              <a:rPr lang="sv-SE" sz="1800" b="1" dirty="0"/>
              <a:t>hantera och förstå utrustning och metoder </a:t>
            </a:r>
            <a:r>
              <a:rPr lang="sv-SE" sz="1800" dirty="0"/>
              <a:t>för att veta hur den kan användas för att planera undersökningar.</a:t>
            </a:r>
            <a:br>
              <a:rPr lang="sv-SE" sz="1800" dirty="0"/>
            </a:br>
            <a:endParaRPr lang="sv-SE" sz="1800" dirty="0"/>
          </a:p>
          <a:p>
            <a:pPr>
              <a:lnSpc>
                <a:spcPct val="100000"/>
              </a:lnSpc>
            </a:pPr>
            <a:r>
              <a:rPr lang="sv-SE" sz="1800" dirty="0"/>
              <a:t>Stöttning behövs ofta för att förstå hur </a:t>
            </a:r>
            <a:r>
              <a:rPr lang="sv-SE" sz="1800" b="1" dirty="0"/>
              <a:t>de egna resultaten </a:t>
            </a:r>
            <a:r>
              <a:rPr lang="sv-SE" sz="1800" dirty="0"/>
              <a:t>ska tolkas och värderas (ex. rädsla för att få ”fel” resultat, justerar i efterhand resultat (eller hypoteser) för att ”få rätt”)</a:t>
            </a:r>
          </a:p>
        </p:txBody>
      </p:sp>
    </p:spTree>
    <p:extLst>
      <p:ext uri="{BB962C8B-B14F-4D97-AF65-F5344CB8AC3E}">
        <p14:creationId xmlns:p14="http://schemas.microsoft.com/office/powerpoint/2010/main" val="4204397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C78CDC-DFC6-4F07-A4D7-3F085657A511}"/>
              </a:ext>
            </a:extLst>
          </p:cNvPr>
          <p:cNvSpPr>
            <a:spLocks noGrp="1"/>
          </p:cNvSpPr>
          <p:nvPr>
            <p:ph type="title"/>
          </p:nvPr>
        </p:nvSpPr>
        <p:spPr>
          <a:xfrm>
            <a:off x="600868" y="427311"/>
            <a:ext cx="10990263" cy="568412"/>
          </a:xfrm>
        </p:spPr>
        <p:txBody>
          <a:bodyPr/>
          <a:lstStyle/>
          <a:p>
            <a:r>
              <a:rPr lang="sv-SE" b="1" dirty="0"/>
              <a:t>NO - biologi &amp; kemi (och fysik…) </a:t>
            </a:r>
            <a:r>
              <a:rPr lang="sv-SE" dirty="0"/>
              <a:t>– </a:t>
            </a:r>
            <a:br>
              <a:rPr lang="sv-SE" dirty="0"/>
            </a:br>
            <a:r>
              <a:rPr lang="sv-SE" dirty="0"/>
              <a:t>från atomer och molekyler till hela jorden</a:t>
            </a:r>
            <a:endParaRPr lang="en-SE" dirty="0"/>
          </a:p>
        </p:txBody>
      </p:sp>
      <p:pic>
        <p:nvPicPr>
          <p:cNvPr id="5" name="Platshållare för innehåll 4">
            <a:extLst>
              <a:ext uri="{FF2B5EF4-FFF2-40B4-BE49-F238E27FC236}">
                <a16:creationId xmlns:a16="http://schemas.microsoft.com/office/drawing/2014/main" id="{A7958627-6764-41BE-99BF-C7F2102854A7}"/>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7631190" y="1795145"/>
            <a:ext cx="4244820" cy="4351338"/>
          </a:xfrm>
        </p:spPr>
      </p:pic>
      <p:pic>
        <p:nvPicPr>
          <p:cNvPr id="7" name="Bildobjekt 6">
            <a:extLst>
              <a:ext uri="{FF2B5EF4-FFF2-40B4-BE49-F238E27FC236}">
                <a16:creationId xmlns:a16="http://schemas.microsoft.com/office/drawing/2014/main" id="{E2491CC0-E394-4845-9B70-532B7A0D46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7080" y="1795144"/>
            <a:ext cx="6527006" cy="4351337"/>
          </a:xfrm>
          <a:prstGeom prst="rect">
            <a:avLst/>
          </a:prstGeom>
        </p:spPr>
      </p:pic>
      <p:pic>
        <p:nvPicPr>
          <p:cNvPr id="4" name="Bildobjekt 3">
            <a:extLst>
              <a:ext uri="{FF2B5EF4-FFF2-40B4-BE49-F238E27FC236}">
                <a16:creationId xmlns:a16="http://schemas.microsoft.com/office/drawing/2014/main" id="{39104C48-A7DA-4578-B7ED-6DB63E3068C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962165" y="1795144"/>
            <a:ext cx="3333860" cy="4351337"/>
          </a:xfrm>
          <a:prstGeom prst="rect">
            <a:avLst/>
          </a:prstGeom>
        </p:spPr>
      </p:pic>
      <p:pic>
        <p:nvPicPr>
          <p:cNvPr id="8" name="Bildobjekt 7">
            <a:extLst>
              <a:ext uri="{FF2B5EF4-FFF2-40B4-BE49-F238E27FC236}">
                <a16:creationId xmlns:a16="http://schemas.microsoft.com/office/drawing/2014/main" id="{1241B3C1-DBB6-485E-A245-B681D2BA39A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72899" y="1795143"/>
            <a:ext cx="3484137" cy="4351338"/>
          </a:xfrm>
          <a:prstGeom prst="rect">
            <a:avLst/>
          </a:prstGeom>
        </p:spPr>
      </p:pic>
    </p:spTree>
    <p:extLst>
      <p:ext uri="{BB962C8B-B14F-4D97-AF65-F5344CB8AC3E}">
        <p14:creationId xmlns:p14="http://schemas.microsoft.com/office/powerpoint/2010/main" val="342651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81A0543-538A-4238-B63F-346D0923CF1E}"/>
              </a:ext>
            </a:extLst>
          </p:cNvPr>
          <p:cNvPicPr>
            <a:picLocks noChangeAspect="1"/>
          </p:cNvPicPr>
          <p:nvPr/>
        </p:nvPicPr>
        <p:blipFill>
          <a:blip r:embed="rId2"/>
          <a:stretch>
            <a:fillRect/>
          </a:stretch>
        </p:blipFill>
        <p:spPr>
          <a:xfrm>
            <a:off x="5406190" y="436903"/>
            <a:ext cx="6541032" cy="6063479"/>
          </a:xfrm>
          <a:prstGeom prst="rect">
            <a:avLst/>
          </a:prstGeom>
        </p:spPr>
      </p:pic>
      <p:sp>
        <p:nvSpPr>
          <p:cNvPr id="2" name="Rubrik 1">
            <a:extLst>
              <a:ext uri="{FF2B5EF4-FFF2-40B4-BE49-F238E27FC236}">
                <a16:creationId xmlns:a16="http://schemas.microsoft.com/office/drawing/2014/main" id="{21CF9F36-7405-4D4D-9DBB-C7A83686B9CF}"/>
              </a:ext>
            </a:extLst>
          </p:cNvPr>
          <p:cNvSpPr>
            <a:spLocks noGrp="1"/>
          </p:cNvSpPr>
          <p:nvPr>
            <p:ph type="title"/>
          </p:nvPr>
        </p:nvSpPr>
        <p:spPr/>
        <p:txBody>
          <a:bodyPr/>
          <a:lstStyle/>
          <a:p>
            <a:r>
              <a:rPr lang="sv-SE" dirty="0"/>
              <a:t>Kemi – didaktisk modell</a:t>
            </a:r>
          </a:p>
        </p:txBody>
      </p:sp>
      <p:sp>
        <p:nvSpPr>
          <p:cNvPr id="3" name="Platshållare för innehåll 2">
            <a:extLst>
              <a:ext uri="{FF2B5EF4-FFF2-40B4-BE49-F238E27FC236}">
                <a16:creationId xmlns:a16="http://schemas.microsoft.com/office/drawing/2014/main" id="{8E06F1FC-FDC2-48F0-B34F-6D157EACC818}"/>
              </a:ext>
            </a:extLst>
          </p:cNvPr>
          <p:cNvSpPr>
            <a:spLocks noGrp="1"/>
          </p:cNvSpPr>
          <p:nvPr>
            <p:ph idx="1"/>
          </p:nvPr>
        </p:nvSpPr>
        <p:spPr>
          <a:xfrm>
            <a:off x="600075" y="2358188"/>
            <a:ext cx="10990263" cy="3967963"/>
          </a:xfrm>
        </p:spPr>
        <p:txBody>
          <a:bodyPr/>
          <a:lstStyle/>
          <a:p>
            <a:pPr>
              <a:lnSpc>
                <a:spcPct val="200000"/>
              </a:lnSpc>
            </a:pPr>
            <a:r>
              <a:rPr lang="sv-SE" sz="2800" dirty="0"/>
              <a:t>Johnstones triangel</a:t>
            </a:r>
          </a:p>
          <a:p>
            <a:pPr>
              <a:lnSpc>
                <a:spcPct val="200000"/>
              </a:lnSpc>
            </a:pPr>
            <a:r>
              <a:rPr lang="sv-SE" sz="2800" dirty="0"/>
              <a:t>Symboler &amp; Representationer</a:t>
            </a:r>
          </a:p>
          <a:p>
            <a:pPr>
              <a:lnSpc>
                <a:spcPct val="200000"/>
              </a:lnSpc>
            </a:pPr>
            <a:r>
              <a:rPr lang="sv-SE" sz="2800" dirty="0"/>
              <a:t>Skala</a:t>
            </a:r>
          </a:p>
        </p:txBody>
      </p:sp>
    </p:spTree>
    <p:extLst>
      <p:ext uri="{BB962C8B-B14F-4D97-AF65-F5344CB8AC3E}">
        <p14:creationId xmlns:p14="http://schemas.microsoft.com/office/powerpoint/2010/main" val="2860012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Kaktus i öken">
            <a:extLst>
              <a:ext uri="{FF2B5EF4-FFF2-40B4-BE49-F238E27FC236}">
                <a16:creationId xmlns:a16="http://schemas.microsoft.com/office/drawing/2014/main" id="{751CEE44-DFD5-476F-BCEC-607102B7FD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52160" y="1543270"/>
            <a:ext cx="2723356" cy="4547636"/>
          </a:xfrm>
          <a:prstGeom prst="rect">
            <a:avLst/>
          </a:prstGeom>
        </p:spPr>
      </p:pic>
      <p:grpSp>
        <p:nvGrpSpPr>
          <p:cNvPr id="5" name="Grupp 4">
            <a:extLst>
              <a:ext uri="{FF2B5EF4-FFF2-40B4-BE49-F238E27FC236}">
                <a16:creationId xmlns:a16="http://schemas.microsoft.com/office/drawing/2014/main" id="{8B7F1F9C-35EB-40CF-99E0-60B67DD1F3D8}"/>
              </a:ext>
            </a:extLst>
          </p:cNvPr>
          <p:cNvGrpSpPr/>
          <p:nvPr/>
        </p:nvGrpSpPr>
        <p:grpSpPr>
          <a:xfrm>
            <a:off x="1454388" y="269290"/>
            <a:ext cx="5345683" cy="6163779"/>
            <a:chOff x="179108" y="162848"/>
            <a:chExt cx="5345683" cy="6653193"/>
          </a:xfrm>
        </p:grpSpPr>
        <p:pic>
          <p:nvPicPr>
            <p:cNvPr id="1026" name="Picture 2" descr="https://www.mdpi.com/education/education-09-00207/article_deploy/html/images/education-09-00207-g007.png">
              <a:extLst>
                <a:ext uri="{FF2B5EF4-FFF2-40B4-BE49-F238E27FC236}">
                  <a16:creationId xmlns:a16="http://schemas.microsoft.com/office/drawing/2014/main" id="{7A1B5697-86D6-43E6-8879-C544E264907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31979" y="162848"/>
              <a:ext cx="4080808" cy="6439203"/>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E8050C47-2945-476F-8254-02C2ECDE46EC}"/>
                </a:ext>
              </a:extLst>
            </p:cNvPr>
            <p:cNvSpPr txBox="1"/>
            <p:nvPr/>
          </p:nvSpPr>
          <p:spPr>
            <a:xfrm>
              <a:off x="2078393" y="5976908"/>
              <a:ext cx="1305825" cy="400110"/>
            </a:xfrm>
            <a:prstGeom prst="rect">
              <a:avLst/>
            </a:prstGeom>
            <a:ln w="63500">
              <a:solidFill>
                <a:srgbClr val="FFC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Molekyler</a:t>
              </a:r>
              <a:endParaRPr lang="en-SE" sz="2000" dirty="0"/>
            </a:p>
          </p:txBody>
        </p:sp>
        <p:sp>
          <p:nvSpPr>
            <p:cNvPr id="6" name="textruta 5">
              <a:extLst>
                <a:ext uri="{FF2B5EF4-FFF2-40B4-BE49-F238E27FC236}">
                  <a16:creationId xmlns:a16="http://schemas.microsoft.com/office/drawing/2014/main" id="{E6D2AA0C-5489-420A-8D09-6C2678053AFD}"/>
                </a:ext>
              </a:extLst>
            </p:cNvPr>
            <p:cNvSpPr txBox="1"/>
            <p:nvPr/>
          </p:nvSpPr>
          <p:spPr>
            <a:xfrm>
              <a:off x="2078393" y="5429303"/>
              <a:ext cx="1305825" cy="400110"/>
            </a:xfrm>
            <a:prstGeom prst="rect">
              <a:avLst/>
            </a:prstGeom>
            <a:ln w="63500">
              <a:solidFill>
                <a:srgbClr val="FFC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Organeller</a:t>
              </a:r>
              <a:endParaRPr lang="en-SE" sz="2000" dirty="0"/>
            </a:p>
          </p:txBody>
        </p:sp>
        <p:sp>
          <p:nvSpPr>
            <p:cNvPr id="7" name="textruta 6">
              <a:extLst>
                <a:ext uri="{FF2B5EF4-FFF2-40B4-BE49-F238E27FC236}">
                  <a16:creationId xmlns:a16="http://schemas.microsoft.com/office/drawing/2014/main" id="{631BD8DE-7C5B-4540-B611-50F0D402E154}"/>
                </a:ext>
              </a:extLst>
            </p:cNvPr>
            <p:cNvSpPr txBox="1"/>
            <p:nvPr/>
          </p:nvSpPr>
          <p:spPr>
            <a:xfrm>
              <a:off x="2078392" y="4900943"/>
              <a:ext cx="1305825" cy="400110"/>
            </a:xfrm>
            <a:prstGeom prst="rect">
              <a:avLst/>
            </a:prstGeom>
            <a:ln w="63500">
              <a:solidFill>
                <a:srgbClr val="FFC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Celler</a:t>
              </a:r>
              <a:endParaRPr lang="en-SE" sz="2000" dirty="0"/>
            </a:p>
          </p:txBody>
        </p:sp>
        <p:sp>
          <p:nvSpPr>
            <p:cNvPr id="8" name="textruta 7">
              <a:extLst>
                <a:ext uri="{FF2B5EF4-FFF2-40B4-BE49-F238E27FC236}">
                  <a16:creationId xmlns:a16="http://schemas.microsoft.com/office/drawing/2014/main" id="{52E6B894-1BCC-4D1A-948A-E19750182DD4}"/>
                </a:ext>
              </a:extLst>
            </p:cNvPr>
            <p:cNvSpPr txBox="1"/>
            <p:nvPr/>
          </p:nvSpPr>
          <p:spPr>
            <a:xfrm>
              <a:off x="2078391" y="4352113"/>
              <a:ext cx="1305825" cy="400110"/>
            </a:xfrm>
            <a:prstGeom prst="rect">
              <a:avLst/>
            </a:prstGeom>
            <a:ln w="63500">
              <a:solidFill>
                <a:srgbClr val="FFC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Vävnader</a:t>
              </a:r>
              <a:endParaRPr lang="en-SE" sz="2000" dirty="0"/>
            </a:p>
          </p:txBody>
        </p:sp>
        <p:sp>
          <p:nvSpPr>
            <p:cNvPr id="10" name="textruta 9">
              <a:extLst>
                <a:ext uri="{FF2B5EF4-FFF2-40B4-BE49-F238E27FC236}">
                  <a16:creationId xmlns:a16="http://schemas.microsoft.com/office/drawing/2014/main" id="{FFA923B6-1B6C-4ABE-8195-BBEDED7863B1}"/>
                </a:ext>
              </a:extLst>
            </p:cNvPr>
            <p:cNvSpPr txBox="1"/>
            <p:nvPr/>
          </p:nvSpPr>
          <p:spPr>
            <a:xfrm>
              <a:off x="2078390" y="3807766"/>
              <a:ext cx="1305825" cy="400110"/>
            </a:xfrm>
            <a:prstGeom prst="rect">
              <a:avLst/>
            </a:prstGeom>
            <a:ln w="63500">
              <a:solidFill>
                <a:srgbClr val="FFC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Organ</a:t>
              </a:r>
              <a:endParaRPr lang="en-SE" sz="2000" dirty="0"/>
            </a:p>
          </p:txBody>
        </p:sp>
        <p:sp>
          <p:nvSpPr>
            <p:cNvPr id="11" name="textruta 10">
              <a:extLst>
                <a:ext uri="{FF2B5EF4-FFF2-40B4-BE49-F238E27FC236}">
                  <a16:creationId xmlns:a16="http://schemas.microsoft.com/office/drawing/2014/main" id="{DF57653F-CAF6-42D7-9FBB-F5A00BCCBDC0}"/>
                </a:ext>
              </a:extLst>
            </p:cNvPr>
            <p:cNvSpPr txBox="1"/>
            <p:nvPr/>
          </p:nvSpPr>
          <p:spPr>
            <a:xfrm>
              <a:off x="2078390" y="3279406"/>
              <a:ext cx="1305825" cy="400110"/>
            </a:xfrm>
            <a:prstGeom prst="rect">
              <a:avLst/>
            </a:prstGeom>
            <a:ln w="63500">
              <a:solidFill>
                <a:srgbClr val="FFC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Organism</a:t>
              </a:r>
              <a:endParaRPr lang="en-SE" sz="2000" dirty="0"/>
            </a:p>
          </p:txBody>
        </p:sp>
        <p:sp>
          <p:nvSpPr>
            <p:cNvPr id="12" name="textruta 11">
              <a:extLst>
                <a:ext uri="{FF2B5EF4-FFF2-40B4-BE49-F238E27FC236}">
                  <a16:creationId xmlns:a16="http://schemas.microsoft.com/office/drawing/2014/main" id="{79206F43-D7CE-4C96-BFF4-CC962F52E52D}"/>
                </a:ext>
              </a:extLst>
            </p:cNvPr>
            <p:cNvSpPr txBox="1"/>
            <p:nvPr/>
          </p:nvSpPr>
          <p:spPr>
            <a:xfrm>
              <a:off x="3484555" y="2639955"/>
              <a:ext cx="1305825" cy="400110"/>
            </a:xfrm>
            <a:prstGeom prst="rect">
              <a:avLst/>
            </a:prstGeom>
            <a:ln w="63500">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Ekosystem</a:t>
              </a:r>
              <a:endParaRPr lang="en-SE" sz="2000" dirty="0"/>
            </a:p>
          </p:txBody>
        </p:sp>
        <p:sp>
          <p:nvSpPr>
            <p:cNvPr id="13" name="textruta 12">
              <a:extLst>
                <a:ext uri="{FF2B5EF4-FFF2-40B4-BE49-F238E27FC236}">
                  <a16:creationId xmlns:a16="http://schemas.microsoft.com/office/drawing/2014/main" id="{BFC42A4A-2E6F-4146-8AF2-885EBE532CC9}"/>
                </a:ext>
              </a:extLst>
            </p:cNvPr>
            <p:cNvSpPr txBox="1"/>
            <p:nvPr/>
          </p:nvSpPr>
          <p:spPr>
            <a:xfrm>
              <a:off x="3484554" y="2091838"/>
              <a:ext cx="1305825" cy="400110"/>
            </a:xfrm>
            <a:prstGeom prst="rect">
              <a:avLst/>
            </a:prstGeom>
            <a:ln w="63500">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Biosfär</a:t>
              </a:r>
              <a:endParaRPr lang="en-SE" sz="2000" dirty="0"/>
            </a:p>
          </p:txBody>
        </p:sp>
        <p:sp>
          <p:nvSpPr>
            <p:cNvPr id="14" name="textruta 13">
              <a:extLst>
                <a:ext uri="{FF2B5EF4-FFF2-40B4-BE49-F238E27FC236}">
                  <a16:creationId xmlns:a16="http://schemas.microsoft.com/office/drawing/2014/main" id="{EF44024B-5C0E-408E-8CB2-B8F06743A8C5}"/>
                </a:ext>
              </a:extLst>
            </p:cNvPr>
            <p:cNvSpPr txBox="1"/>
            <p:nvPr/>
          </p:nvSpPr>
          <p:spPr>
            <a:xfrm>
              <a:off x="3484553" y="1556791"/>
              <a:ext cx="1305825" cy="400110"/>
            </a:xfrm>
            <a:prstGeom prst="rect">
              <a:avLst/>
            </a:prstGeom>
            <a:ln w="63500">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Jorden</a:t>
              </a:r>
              <a:endParaRPr lang="en-SE" sz="2000" dirty="0"/>
            </a:p>
          </p:txBody>
        </p:sp>
        <p:sp>
          <p:nvSpPr>
            <p:cNvPr id="15" name="textruta 14">
              <a:extLst>
                <a:ext uri="{FF2B5EF4-FFF2-40B4-BE49-F238E27FC236}">
                  <a16:creationId xmlns:a16="http://schemas.microsoft.com/office/drawing/2014/main" id="{CBF412B3-84EF-4708-9B11-8A962840B25A}"/>
                </a:ext>
              </a:extLst>
            </p:cNvPr>
            <p:cNvSpPr txBox="1"/>
            <p:nvPr/>
          </p:nvSpPr>
          <p:spPr>
            <a:xfrm>
              <a:off x="2078390" y="2636922"/>
              <a:ext cx="1305825" cy="400110"/>
            </a:xfrm>
            <a:prstGeom prst="rect">
              <a:avLst/>
            </a:prstGeom>
            <a:ln w="63500">
              <a:solidFill>
                <a:srgbClr val="FF66CC"/>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Population</a:t>
              </a:r>
              <a:endParaRPr lang="en-SE" sz="2000" dirty="0"/>
            </a:p>
          </p:txBody>
        </p:sp>
        <p:sp>
          <p:nvSpPr>
            <p:cNvPr id="16" name="textruta 15">
              <a:extLst>
                <a:ext uri="{FF2B5EF4-FFF2-40B4-BE49-F238E27FC236}">
                  <a16:creationId xmlns:a16="http://schemas.microsoft.com/office/drawing/2014/main" id="{1DF16D9A-563B-4488-B33E-DBC9BEB473A5}"/>
                </a:ext>
              </a:extLst>
            </p:cNvPr>
            <p:cNvSpPr txBox="1"/>
            <p:nvPr/>
          </p:nvSpPr>
          <p:spPr>
            <a:xfrm>
              <a:off x="2066500" y="2113407"/>
              <a:ext cx="1305825" cy="400110"/>
            </a:xfrm>
            <a:prstGeom prst="rect">
              <a:avLst/>
            </a:prstGeom>
            <a:ln w="63500">
              <a:solidFill>
                <a:srgbClr val="FF66CC"/>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Art</a:t>
              </a:r>
              <a:endParaRPr lang="en-SE" sz="2000" dirty="0"/>
            </a:p>
          </p:txBody>
        </p:sp>
        <p:sp>
          <p:nvSpPr>
            <p:cNvPr id="17" name="textruta 16">
              <a:extLst>
                <a:ext uri="{FF2B5EF4-FFF2-40B4-BE49-F238E27FC236}">
                  <a16:creationId xmlns:a16="http://schemas.microsoft.com/office/drawing/2014/main" id="{8D6B6549-137A-4A6A-A721-A77F31E406C4}"/>
                </a:ext>
              </a:extLst>
            </p:cNvPr>
            <p:cNvSpPr txBox="1"/>
            <p:nvPr/>
          </p:nvSpPr>
          <p:spPr>
            <a:xfrm>
              <a:off x="2066498" y="1565802"/>
              <a:ext cx="1305825" cy="400110"/>
            </a:xfrm>
            <a:prstGeom prst="rect">
              <a:avLst/>
            </a:prstGeom>
            <a:ln w="63500">
              <a:solidFill>
                <a:srgbClr val="FF66CC"/>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Släkte</a:t>
              </a:r>
              <a:endParaRPr lang="en-SE" sz="2000" dirty="0"/>
            </a:p>
          </p:txBody>
        </p:sp>
        <p:sp>
          <p:nvSpPr>
            <p:cNvPr id="18" name="textruta 17">
              <a:extLst>
                <a:ext uri="{FF2B5EF4-FFF2-40B4-BE49-F238E27FC236}">
                  <a16:creationId xmlns:a16="http://schemas.microsoft.com/office/drawing/2014/main" id="{44904544-4586-4B4D-AC94-E53245252FFD}"/>
                </a:ext>
              </a:extLst>
            </p:cNvPr>
            <p:cNvSpPr txBox="1"/>
            <p:nvPr/>
          </p:nvSpPr>
          <p:spPr>
            <a:xfrm>
              <a:off x="2078390" y="981247"/>
              <a:ext cx="1305825" cy="400110"/>
            </a:xfrm>
            <a:prstGeom prst="rect">
              <a:avLst/>
            </a:prstGeom>
            <a:ln w="63500">
              <a:solidFill>
                <a:srgbClr val="FF66CC"/>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Rike</a:t>
              </a:r>
              <a:endParaRPr lang="en-SE" sz="2000" dirty="0"/>
            </a:p>
          </p:txBody>
        </p:sp>
        <p:sp>
          <p:nvSpPr>
            <p:cNvPr id="21" name="textruta 20">
              <a:extLst>
                <a:ext uri="{FF2B5EF4-FFF2-40B4-BE49-F238E27FC236}">
                  <a16:creationId xmlns:a16="http://schemas.microsoft.com/office/drawing/2014/main" id="{765A808D-D625-44FE-A909-38F55E21E083}"/>
                </a:ext>
              </a:extLst>
            </p:cNvPr>
            <p:cNvSpPr txBox="1"/>
            <p:nvPr/>
          </p:nvSpPr>
          <p:spPr>
            <a:xfrm>
              <a:off x="424207" y="2637094"/>
              <a:ext cx="1530064" cy="399938"/>
            </a:xfrm>
            <a:prstGeom prst="rect">
              <a:avLst/>
            </a:prstGeom>
            <a:ln w="63500">
              <a:solidFill>
                <a:srgbClr val="00B0F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Populationer</a:t>
              </a:r>
              <a:endParaRPr lang="en-SE" sz="2000" dirty="0"/>
            </a:p>
          </p:txBody>
        </p:sp>
        <p:sp>
          <p:nvSpPr>
            <p:cNvPr id="22" name="textruta 21">
              <a:extLst>
                <a:ext uri="{FF2B5EF4-FFF2-40B4-BE49-F238E27FC236}">
                  <a16:creationId xmlns:a16="http://schemas.microsoft.com/office/drawing/2014/main" id="{247B3E2B-A955-44AB-A995-AC0D4732F965}"/>
                </a:ext>
              </a:extLst>
            </p:cNvPr>
            <p:cNvSpPr txBox="1"/>
            <p:nvPr/>
          </p:nvSpPr>
          <p:spPr>
            <a:xfrm>
              <a:off x="424206" y="2102219"/>
              <a:ext cx="1530064" cy="399938"/>
            </a:xfrm>
            <a:prstGeom prst="rect">
              <a:avLst/>
            </a:prstGeom>
            <a:ln w="63500">
              <a:solidFill>
                <a:srgbClr val="00B0F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000" dirty="0"/>
                <a:t>Samhällen</a:t>
              </a:r>
              <a:endParaRPr lang="en-SE" sz="2000" dirty="0"/>
            </a:p>
          </p:txBody>
        </p:sp>
        <p:sp>
          <p:nvSpPr>
            <p:cNvPr id="20" name="textruta 19">
              <a:extLst>
                <a:ext uri="{FF2B5EF4-FFF2-40B4-BE49-F238E27FC236}">
                  <a16:creationId xmlns:a16="http://schemas.microsoft.com/office/drawing/2014/main" id="{C823F5DD-F687-4D87-8339-59C568B31C3B}"/>
                </a:ext>
              </a:extLst>
            </p:cNvPr>
            <p:cNvSpPr txBox="1"/>
            <p:nvPr/>
          </p:nvSpPr>
          <p:spPr>
            <a:xfrm>
              <a:off x="1954267" y="166793"/>
              <a:ext cx="1621410" cy="646331"/>
            </a:xfrm>
            <a:prstGeom prst="rect">
              <a:avLst/>
            </a:prstGeom>
            <a:solidFill>
              <a:srgbClr val="FF66CC"/>
            </a:solidFill>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sv-SE" dirty="0"/>
                <a:t>Fylogenetiska samband</a:t>
              </a:r>
              <a:endParaRPr lang="en-SE" dirty="0"/>
            </a:p>
          </p:txBody>
        </p:sp>
        <p:sp>
          <p:nvSpPr>
            <p:cNvPr id="24" name="textruta 23">
              <a:extLst>
                <a:ext uri="{FF2B5EF4-FFF2-40B4-BE49-F238E27FC236}">
                  <a16:creationId xmlns:a16="http://schemas.microsoft.com/office/drawing/2014/main" id="{98B965F9-4328-457D-9041-B1F37303CCD2}"/>
                </a:ext>
              </a:extLst>
            </p:cNvPr>
            <p:cNvSpPr txBox="1"/>
            <p:nvPr/>
          </p:nvSpPr>
          <p:spPr>
            <a:xfrm>
              <a:off x="3485237" y="782695"/>
              <a:ext cx="2039554" cy="646331"/>
            </a:xfrm>
            <a:prstGeom prst="rect">
              <a:avLst/>
            </a:prstGeom>
            <a:solidFill>
              <a:srgbClr val="00B050"/>
            </a:solidFill>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sv-SE" dirty="0"/>
                <a:t>Materia &amp; energi-samband</a:t>
              </a:r>
              <a:endParaRPr lang="en-SE" dirty="0"/>
            </a:p>
          </p:txBody>
        </p:sp>
        <p:sp>
          <p:nvSpPr>
            <p:cNvPr id="25" name="textruta 24">
              <a:extLst>
                <a:ext uri="{FF2B5EF4-FFF2-40B4-BE49-F238E27FC236}">
                  <a16:creationId xmlns:a16="http://schemas.microsoft.com/office/drawing/2014/main" id="{3A64CDB8-6071-485D-870E-4BB30E60C6BC}"/>
                </a:ext>
              </a:extLst>
            </p:cNvPr>
            <p:cNvSpPr txBox="1"/>
            <p:nvPr/>
          </p:nvSpPr>
          <p:spPr>
            <a:xfrm>
              <a:off x="179108" y="1381357"/>
              <a:ext cx="1775159" cy="646331"/>
            </a:xfrm>
            <a:prstGeom prst="rect">
              <a:avLst/>
            </a:prstGeom>
            <a:solidFill>
              <a:srgbClr val="00B0F0"/>
            </a:solidFill>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sv-SE" dirty="0"/>
                <a:t>Samevolutionära</a:t>
              </a:r>
            </a:p>
            <a:p>
              <a:pPr algn="ctr"/>
              <a:r>
                <a:rPr lang="sv-SE" dirty="0"/>
                <a:t>samband</a:t>
              </a:r>
              <a:endParaRPr lang="en-SE" dirty="0"/>
            </a:p>
          </p:txBody>
        </p:sp>
        <p:sp>
          <p:nvSpPr>
            <p:cNvPr id="26" name="textruta 25">
              <a:extLst>
                <a:ext uri="{FF2B5EF4-FFF2-40B4-BE49-F238E27FC236}">
                  <a16:creationId xmlns:a16="http://schemas.microsoft.com/office/drawing/2014/main" id="{0DE56881-17E8-43FA-94B1-4712512FE3E4}"/>
                </a:ext>
              </a:extLst>
            </p:cNvPr>
            <p:cNvSpPr txBox="1"/>
            <p:nvPr/>
          </p:nvSpPr>
          <p:spPr>
            <a:xfrm>
              <a:off x="1516937" y="6446709"/>
              <a:ext cx="2496076" cy="369332"/>
            </a:xfrm>
            <a:prstGeom prst="rect">
              <a:avLst/>
            </a:prstGeom>
            <a:solidFill>
              <a:srgbClr val="FFC000"/>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sv-SE" dirty="0"/>
                <a:t>Fysiologiska samband</a:t>
              </a:r>
              <a:endParaRPr lang="en-SE" dirty="0"/>
            </a:p>
          </p:txBody>
        </p:sp>
      </p:grpSp>
      <p:sp>
        <p:nvSpPr>
          <p:cNvPr id="23" name="textruta 22">
            <a:extLst>
              <a:ext uri="{FF2B5EF4-FFF2-40B4-BE49-F238E27FC236}">
                <a16:creationId xmlns:a16="http://schemas.microsoft.com/office/drawing/2014/main" id="{D76AFA36-EB11-4050-B510-A3F939CB58EF}"/>
              </a:ext>
            </a:extLst>
          </p:cNvPr>
          <p:cNvSpPr txBox="1"/>
          <p:nvPr/>
        </p:nvSpPr>
        <p:spPr>
          <a:xfrm>
            <a:off x="1857884" y="6459365"/>
            <a:ext cx="3570530" cy="338554"/>
          </a:xfrm>
          <a:prstGeom prst="rect">
            <a:avLst/>
          </a:prstGeom>
          <a:noFill/>
        </p:spPr>
        <p:txBody>
          <a:bodyPr wrap="square" rtlCol="0">
            <a:spAutoFit/>
          </a:bodyPr>
          <a:lstStyle/>
          <a:p>
            <a:r>
              <a:rPr lang="sv-SE" sz="800" dirty="0" err="1"/>
              <a:t>Schneeweiß</a:t>
            </a:r>
            <a:r>
              <a:rPr lang="sv-SE" sz="800" dirty="0"/>
              <a:t> N &amp; </a:t>
            </a:r>
            <a:r>
              <a:rPr lang="sv-SE" sz="800" dirty="0" err="1"/>
              <a:t>Gropengießer</a:t>
            </a:r>
            <a:r>
              <a:rPr lang="sv-SE" sz="800" dirty="0"/>
              <a:t> H (2019). </a:t>
            </a:r>
            <a:r>
              <a:rPr lang="sv-SE" sz="800" dirty="0" err="1"/>
              <a:t>Organising</a:t>
            </a:r>
            <a:r>
              <a:rPr lang="sv-SE" sz="800" dirty="0"/>
              <a:t> </a:t>
            </a:r>
            <a:r>
              <a:rPr lang="sv-SE" sz="800" dirty="0" err="1"/>
              <a:t>Levels</a:t>
            </a:r>
            <a:r>
              <a:rPr lang="sv-SE" sz="800" dirty="0"/>
              <a:t> </a:t>
            </a:r>
            <a:r>
              <a:rPr lang="sv-SE" sz="800" dirty="0" err="1"/>
              <a:t>of</a:t>
            </a:r>
            <a:r>
              <a:rPr lang="sv-SE" sz="800" dirty="0"/>
              <a:t> Organisation for Biology </a:t>
            </a:r>
            <a:r>
              <a:rPr lang="sv-SE" sz="800" dirty="0" err="1"/>
              <a:t>Education</a:t>
            </a:r>
            <a:r>
              <a:rPr lang="sv-SE" sz="800" dirty="0"/>
              <a:t>: A </a:t>
            </a:r>
            <a:r>
              <a:rPr lang="sv-SE" sz="800" dirty="0" err="1"/>
              <a:t>Systematic</a:t>
            </a:r>
            <a:r>
              <a:rPr lang="sv-SE" sz="800" dirty="0"/>
              <a:t> Review </a:t>
            </a:r>
            <a:r>
              <a:rPr lang="sv-SE" sz="800" dirty="0" err="1"/>
              <a:t>of</a:t>
            </a:r>
            <a:r>
              <a:rPr lang="sv-SE" sz="800" dirty="0"/>
              <a:t> </a:t>
            </a:r>
            <a:r>
              <a:rPr lang="sv-SE" sz="800" dirty="0" err="1"/>
              <a:t>Literature</a:t>
            </a:r>
            <a:r>
              <a:rPr lang="sv-SE" sz="800" dirty="0"/>
              <a:t>. </a:t>
            </a:r>
            <a:r>
              <a:rPr lang="sv-SE" sz="800" i="1" dirty="0" err="1"/>
              <a:t>Educ</a:t>
            </a:r>
            <a:r>
              <a:rPr lang="sv-SE" sz="800" i="1" dirty="0"/>
              <a:t>. </a:t>
            </a:r>
            <a:r>
              <a:rPr lang="sv-SE" sz="800" i="1" dirty="0" err="1"/>
              <a:t>Sci</a:t>
            </a:r>
            <a:r>
              <a:rPr lang="sv-SE" sz="800" i="1" dirty="0"/>
              <a:t>.</a:t>
            </a:r>
            <a:r>
              <a:rPr lang="sv-SE" sz="800" dirty="0"/>
              <a:t> 9(3), 207</a:t>
            </a:r>
            <a:endParaRPr lang="en-SE" sz="800" dirty="0"/>
          </a:p>
        </p:txBody>
      </p:sp>
      <p:sp>
        <p:nvSpPr>
          <p:cNvPr id="29" name="textruta 28">
            <a:extLst>
              <a:ext uri="{FF2B5EF4-FFF2-40B4-BE49-F238E27FC236}">
                <a16:creationId xmlns:a16="http://schemas.microsoft.com/office/drawing/2014/main" id="{DB980057-3650-4695-A6F9-FAEE143D51E7}"/>
              </a:ext>
            </a:extLst>
          </p:cNvPr>
          <p:cNvSpPr txBox="1"/>
          <p:nvPr/>
        </p:nvSpPr>
        <p:spPr>
          <a:xfrm>
            <a:off x="7031016" y="251145"/>
            <a:ext cx="4885491" cy="523220"/>
          </a:xfrm>
          <a:prstGeom prst="rect">
            <a:avLst/>
          </a:prstGeom>
          <a:solidFill>
            <a:srgbClr val="92D050"/>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sv-SE" sz="2800" dirty="0"/>
              <a:t>Biologi: ORGANISATIONSNIVÅER</a:t>
            </a:r>
            <a:endParaRPr lang="en-SE" sz="2800" dirty="0"/>
          </a:p>
        </p:txBody>
      </p:sp>
      <p:sp>
        <p:nvSpPr>
          <p:cNvPr id="28" name="Platshållare för text 3">
            <a:extLst>
              <a:ext uri="{FF2B5EF4-FFF2-40B4-BE49-F238E27FC236}">
                <a16:creationId xmlns:a16="http://schemas.microsoft.com/office/drawing/2014/main" id="{77E8AE01-7FC3-4CA4-8748-F44281649C60}"/>
              </a:ext>
            </a:extLst>
          </p:cNvPr>
          <p:cNvSpPr txBox="1">
            <a:spLocks/>
          </p:cNvSpPr>
          <p:nvPr/>
        </p:nvSpPr>
        <p:spPr>
          <a:xfrm>
            <a:off x="8653590" y="1513531"/>
            <a:ext cx="4863037" cy="42984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pPr>
            <a:r>
              <a:rPr lang="sv-SE" sz="2000" dirty="0"/>
              <a:t>Hur fungerar den? </a:t>
            </a:r>
            <a:br>
              <a:rPr lang="sv-SE" sz="2000" dirty="0"/>
            </a:br>
            <a:r>
              <a:rPr lang="sv-SE" sz="2000" b="1" dirty="0"/>
              <a:t>Hoppa neråt</a:t>
            </a:r>
          </a:p>
          <a:p>
            <a:pPr marL="342900" indent="-342900">
              <a:lnSpc>
                <a:spcPct val="100000"/>
              </a:lnSpc>
            </a:pPr>
            <a:r>
              <a:rPr lang="sv-SE" sz="2000" dirty="0"/>
              <a:t>Betydelse? Effekter? </a:t>
            </a:r>
            <a:br>
              <a:rPr lang="sv-SE" sz="2000" dirty="0"/>
            </a:br>
            <a:r>
              <a:rPr lang="sv-SE" sz="2000" b="1" dirty="0"/>
              <a:t>Hoppa uppåt</a:t>
            </a:r>
            <a:br>
              <a:rPr lang="sv-SE" sz="2000" b="1" dirty="0"/>
            </a:br>
            <a:br>
              <a:rPr lang="sv-SE" sz="2000" b="1" dirty="0"/>
            </a:br>
            <a:br>
              <a:rPr lang="sv-SE" sz="2000" b="1" dirty="0"/>
            </a:br>
            <a:endParaRPr lang="sv-SE" sz="2000" b="1" dirty="0"/>
          </a:p>
          <a:p>
            <a:pPr marL="342900" indent="-342900">
              <a:lnSpc>
                <a:spcPct val="100000"/>
              </a:lnSpc>
            </a:pPr>
            <a:r>
              <a:rPr lang="sv-SE" sz="2000" dirty="0"/>
              <a:t>Stöttning? </a:t>
            </a:r>
            <a:br>
              <a:rPr lang="sv-SE" sz="2000" dirty="0"/>
            </a:br>
            <a:r>
              <a:rPr lang="sv-SE" sz="2000" dirty="0"/>
              <a:t>Explicit ”var är vi nu?”, </a:t>
            </a:r>
            <a:br>
              <a:rPr lang="sv-SE" sz="2000" dirty="0"/>
            </a:br>
            <a:r>
              <a:rPr lang="sv-SE" sz="2000" dirty="0"/>
              <a:t>”hoppen”</a:t>
            </a:r>
          </a:p>
          <a:p>
            <a:pPr marL="342900" indent="-342900">
              <a:lnSpc>
                <a:spcPct val="100000"/>
              </a:lnSpc>
            </a:pPr>
            <a:r>
              <a:rPr lang="sv-SE" sz="2000" b="1" dirty="0">
                <a:solidFill>
                  <a:srgbClr val="00B050"/>
                </a:solidFill>
              </a:rPr>
              <a:t>Sammanhang styr vilka organisationsnivåer som</a:t>
            </a:r>
            <a:br>
              <a:rPr lang="sv-SE" sz="2000" b="1" dirty="0">
                <a:solidFill>
                  <a:srgbClr val="00B050"/>
                </a:solidFill>
              </a:rPr>
            </a:br>
            <a:r>
              <a:rPr lang="sv-SE" sz="2000" b="1" dirty="0">
                <a:solidFill>
                  <a:srgbClr val="00B050"/>
                </a:solidFill>
              </a:rPr>
              <a:t>är relevanta</a:t>
            </a:r>
          </a:p>
        </p:txBody>
      </p:sp>
      <p:sp>
        <p:nvSpPr>
          <p:cNvPr id="9" name="Pil: upp-ned 8">
            <a:extLst>
              <a:ext uri="{FF2B5EF4-FFF2-40B4-BE49-F238E27FC236}">
                <a16:creationId xmlns:a16="http://schemas.microsoft.com/office/drawing/2014/main" id="{5A7CF495-E56A-4F3B-9688-7EDAC0D46DA3}"/>
              </a:ext>
            </a:extLst>
          </p:cNvPr>
          <p:cNvSpPr/>
          <p:nvPr/>
        </p:nvSpPr>
        <p:spPr>
          <a:xfrm>
            <a:off x="93670" y="1398165"/>
            <a:ext cx="1185974" cy="4980333"/>
          </a:xfrm>
          <a:prstGeom prst="up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textruta 18">
            <a:extLst>
              <a:ext uri="{FF2B5EF4-FFF2-40B4-BE49-F238E27FC236}">
                <a16:creationId xmlns:a16="http://schemas.microsoft.com/office/drawing/2014/main" id="{07A46A74-0444-4534-A9F9-6C0EEB6D96D0}"/>
              </a:ext>
            </a:extLst>
          </p:cNvPr>
          <p:cNvSpPr txBox="1"/>
          <p:nvPr/>
        </p:nvSpPr>
        <p:spPr>
          <a:xfrm>
            <a:off x="402802" y="1560693"/>
            <a:ext cx="572886" cy="4446730"/>
          </a:xfrm>
          <a:prstGeom prst="rect">
            <a:avLst/>
          </a:prstGeom>
          <a:noFill/>
        </p:spPr>
        <p:txBody>
          <a:bodyPr wrap="square" rtlCol="0">
            <a:spAutoFit/>
          </a:bodyPr>
          <a:lstStyle/>
          <a:p>
            <a:pPr algn="ctr">
              <a:lnSpc>
                <a:spcPct val="200000"/>
              </a:lnSpc>
            </a:pPr>
            <a:r>
              <a:rPr lang="sv-SE" dirty="0"/>
              <a:t>mil</a:t>
            </a:r>
          </a:p>
          <a:p>
            <a:pPr algn="ctr">
              <a:lnSpc>
                <a:spcPct val="200000"/>
              </a:lnSpc>
            </a:pPr>
            <a:r>
              <a:rPr lang="sv-SE" dirty="0"/>
              <a:t>km</a:t>
            </a:r>
          </a:p>
          <a:p>
            <a:pPr algn="ctr">
              <a:lnSpc>
                <a:spcPct val="200000"/>
              </a:lnSpc>
            </a:pPr>
            <a:r>
              <a:rPr lang="sv-SE" dirty="0"/>
              <a:t>m</a:t>
            </a:r>
          </a:p>
          <a:p>
            <a:pPr algn="ctr">
              <a:lnSpc>
                <a:spcPct val="200000"/>
              </a:lnSpc>
            </a:pPr>
            <a:r>
              <a:rPr lang="sv-SE" dirty="0"/>
              <a:t>cm</a:t>
            </a:r>
          </a:p>
          <a:p>
            <a:pPr algn="ctr">
              <a:lnSpc>
                <a:spcPct val="200000"/>
              </a:lnSpc>
            </a:pPr>
            <a:r>
              <a:rPr lang="sv-SE" dirty="0"/>
              <a:t>mm</a:t>
            </a:r>
          </a:p>
          <a:p>
            <a:pPr algn="ctr">
              <a:lnSpc>
                <a:spcPct val="200000"/>
              </a:lnSpc>
            </a:pPr>
            <a:r>
              <a:rPr lang="sv-SE" dirty="0"/>
              <a:t>µm</a:t>
            </a:r>
          </a:p>
          <a:p>
            <a:pPr algn="ctr">
              <a:lnSpc>
                <a:spcPct val="200000"/>
              </a:lnSpc>
            </a:pPr>
            <a:r>
              <a:rPr lang="sv-SE" dirty="0" err="1"/>
              <a:t>nm</a:t>
            </a:r>
            <a:endParaRPr lang="sv-SE" dirty="0"/>
          </a:p>
          <a:p>
            <a:pPr algn="ctr">
              <a:lnSpc>
                <a:spcPct val="200000"/>
              </a:lnSpc>
            </a:pPr>
            <a:r>
              <a:rPr lang="sv-SE" dirty="0" err="1"/>
              <a:t>pm</a:t>
            </a:r>
            <a:endParaRPr lang="sv-SE" dirty="0"/>
          </a:p>
        </p:txBody>
      </p:sp>
      <p:pic>
        <p:nvPicPr>
          <p:cNvPr id="31" name="Bild 30" descr="Förstoringsglas med hel fyllning">
            <a:extLst>
              <a:ext uri="{FF2B5EF4-FFF2-40B4-BE49-F238E27FC236}">
                <a16:creationId xmlns:a16="http://schemas.microsoft.com/office/drawing/2014/main" id="{5D49C3F0-48C6-4A1E-B741-8084D1FEE8DD}"/>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002107" y="1398165"/>
            <a:ext cx="914400" cy="914400"/>
          </a:xfrm>
          <a:prstGeom prst="rect">
            <a:avLst/>
          </a:prstGeom>
        </p:spPr>
      </p:pic>
      <p:pic>
        <p:nvPicPr>
          <p:cNvPr id="33" name="Bildobjekt 32" descr="Kikare som avspeglar en solnedgång och ligger på bord vid havet">
            <a:extLst>
              <a:ext uri="{FF2B5EF4-FFF2-40B4-BE49-F238E27FC236}">
                <a16:creationId xmlns:a16="http://schemas.microsoft.com/office/drawing/2014/main" id="{DB9E384E-37EA-4315-BAFA-487E62D3A12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0261075" y="2932047"/>
            <a:ext cx="1874099" cy="1174773"/>
          </a:xfrm>
          <a:prstGeom prst="rect">
            <a:avLst/>
          </a:prstGeom>
        </p:spPr>
      </p:pic>
      <p:sp>
        <p:nvSpPr>
          <p:cNvPr id="2" name="textruta 1">
            <a:extLst>
              <a:ext uri="{FF2B5EF4-FFF2-40B4-BE49-F238E27FC236}">
                <a16:creationId xmlns:a16="http://schemas.microsoft.com/office/drawing/2014/main" id="{64FFC936-35CC-4F9A-977C-28E183BC3C1B}"/>
              </a:ext>
            </a:extLst>
          </p:cNvPr>
          <p:cNvSpPr txBox="1"/>
          <p:nvPr/>
        </p:nvSpPr>
        <p:spPr>
          <a:xfrm>
            <a:off x="8786808" y="5936809"/>
            <a:ext cx="3129699"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v-SE" sz="2400" dirty="0"/>
              <a:t>Skala – ett TRÖSKELBEGREPP</a:t>
            </a:r>
          </a:p>
        </p:txBody>
      </p:sp>
    </p:spTree>
    <p:extLst>
      <p:ext uri="{BB962C8B-B14F-4D97-AF65-F5344CB8AC3E}">
        <p14:creationId xmlns:p14="http://schemas.microsoft.com/office/powerpoint/2010/main" val="155356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fade">
                                      <p:cBhvr>
                                        <p:cTn id="12" dur="500"/>
                                        <p:tgtEl>
                                          <p:spTgt spid="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xEl>
                                              <p:pRg st="1" end="1"/>
                                            </p:txEl>
                                          </p:spTgt>
                                        </p:tgtEl>
                                        <p:attrNameLst>
                                          <p:attrName>style.visibility</p:attrName>
                                        </p:attrNameLst>
                                      </p:cBhvr>
                                      <p:to>
                                        <p:strVal val="visible"/>
                                      </p:to>
                                    </p:set>
                                    <p:animEffect transition="in" filter="fade">
                                      <p:cBhvr>
                                        <p:cTn id="17" dur="500"/>
                                        <p:tgtEl>
                                          <p:spTgt spid="2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xEl>
                                              <p:pRg st="2" end="2"/>
                                            </p:txEl>
                                          </p:spTgt>
                                        </p:tgtEl>
                                        <p:attrNameLst>
                                          <p:attrName>style.visibility</p:attrName>
                                        </p:attrNameLst>
                                      </p:cBhvr>
                                      <p:to>
                                        <p:strVal val="visible"/>
                                      </p:to>
                                    </p:set>
                                    <p:animEffect transition="in" filter="fade">
                                      <p:cBhvr>
                                        <p:cTn id="22" dur="500"/>
                                        <p:tgtEl>
                                          <p:spTgt spid="28">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8">
                                            <p:txEl>
                                              <p:pRg st="3" end="3"/>
                                            </p:txEl>
                                          </p:spTgt>
                                        </p:tgtEl>
                                        <p:attrNameLst>
                                          <p:attrName>style.visibility</p:attrName>
                                        </p:attrNameLst>
                                      </p:cBhvr>
                                      <p:to>
                                        <p:strVal val="visible"/>
                                      </p:to>
                                    </p:set>
                                    <p:animEffect transition="in" filter="fade">
                                      <p:cBhvr>
                                        <p:cTn id="33" dur="500"/>
                                        <p:tgtEl>
                                          <p:spTgt spid="28">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uiExpand="1" build="p"/>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0CBD45-DF8A-4744-87E1-CA495169D795}"/>
              </a:ext>
            </a:extLst>
          </p:cNvPr>
          <p:cNvSpPr>
            <a:spLocks noGrp="1"/>
          </p:cNvSpPr>
          <p:nvPr>
            <p:ph type="title"/>
          </p:nvPr>
        </p:nvSpPr>
        <p:spPr/>
        <p:txBody>
          <a:bodyPr/>
          <a:lstStyle/>
          <a:p>
            <a:r>
              <a:rPr lang="sv-SE" dirty="0" err="1"/>
              <a:t>Yo-yo</a:t>
            </a:r>
            <a:r>
              <a:rPr lang="sv-SE" dirty="0"/>
              <a:t> </a:t>
            </a:r>
            <a:r>
              <a:rPr lang="sv-SE" dirty="0" err="1"/>
              <a:t>learning</a:t>
            </a:r>
            <a:r>
              <a:rPr lang="sv-SE" dirty="0"/>
              <a:t> &amp; </a:t>
            </a:r>
            <a:r>
              <a:rPr lang="sv-SE" dirty="0" err="1"/>
              <a:t>teaching</a:t>
            </a:r>
            <a:endParaRPr lang="sv-SE" dirty="0"/>
          </a:p>
        </p:txBody>
      </p:sp>
      <p:sp>
        <p:nvSpPr>
          <p:cNvPr id="3" name="Platshållare för innehåll 2">
            <a:extLst>
              <a:ext uri="{FF2B5EF4-FFF2-40B4-BE49-F238E27FC236}">
                <a16:creationId xmlns:a16="http://schemas.microsoft.com/office/drawing/2014/main" id="{115EF0A9-B427-4A8A-BCE2-17258EE19DFD}"/>
              </a:ext>
            </a:extLst>
          </p:cNvPr>
          <p:cNvSpPr>
            <a:spLocks noGrp="1"/>
          </p:cNvSpPr>
          <p:nvPr>
            <p:ph idx="1"/>
          </p:nvPr>
        </p:nvSpPr>
        <p:spPr>
          <a:xfrm>
            <a:off x="600075" y="2197768"/>
            <a:ext cx="6089483" cy="4128384"/>
          </a:xfrm>
        </p:spPr>
        <p:txBody>
          <a:bodyPr/>
          <a:lstStyle/>
          <a:p>
            <a:pPr>
              <a:buFont typeface="Arial" panose="020B0604020202020204" pitchFamily="34" charset="0"/>
              <a:buChar char="•"/>
            </a:pPr>
            <a:r>
              <a:rPr lang="sv-SE" sz="2000" b="1" u="none" strike="noStrike" dirty="0">
                <a:effectLst/>
                <a:latin typeface="Google Sans"/>
              </a:rPr>
              <a:t>Minskar kognitiv belastning:</a:t>
            </a:r>
            <a:r>
              <a:rPr lang="sv-SE" sz="2000" b="0" u="none" strike="noStrike" dirty="0">
                <a:effectLst/>
                <a:latin typeface="Google Sans"/>
              </a:rPr>
              <a:t> Hjälper elever att hantera abstrakta och komplexa ämnen som genetik och immunologi.</a:t>
            </a:r>
            <a:br>
              <a:rPr lang="sv-SE" sz="2000" b="0" u="none" strike="noStrike" dirty="0">
                <a:effectLst/>
                <a:latin typeface="Google Sans"/>
              </a:rPr>
            </a:br>
            <a:endParaRPr lang="sv-SE" sz="2000" b="0" u="none" strike="noStrike" dirty="0">
              <a:effectLst/>
              <a:latin typeface="Google Sans"/>
            </a:endParaRPr>
          </a:p>
          <a:p>
            <a:pPr>
              <a:buFont typeface="Arial" panose="020B0604020202020204" pitchFamily="34" charset="0"/>
              <a:buChar char="•"/>
            </a:pPr>
            <a:r>
              <a:rPr lang="sv-SE" sz="2000" b="1" u="none" strike="noStrike" dirty="0">
                <a:effectLst/>
                <a:latin typeface="Google Sans"/>
              </a:rPr>
              <a:t>Främjar systemtänkande:</a:t>
            </a:r>
            <a:r>
              <a:rPr lang="sv-SE" sz="2000" b="0" u="none" strike="noStrike" dirty="0">
                <a:effectLst/>
                <a:latin typeface="Google Sans"/>
              </a:rPr>
              <a:t> Förhindrar fragmenterad kunskap genom att ständigt koppla mikroskopiska processer till hela organismen.</a:t>
            </a:r>
            <a:br>
              <a:rPr lang="sv-SE" sz="2000" b="0" u="none" strike="noStrike" dirty="0">
                <a:effectLst/>
                <a:latin typeface="Google Sans"/>
              </a:rPr>
            </a:br>
            <a:endParaRPr lang="sv-SE" sz="2000" b="0" u="none" strike="noStrike" dirty="0">
              <a:effectLst/>
              <a:latin typeface="Google Sans"/>
            </a:endParaRPr>
          </a:p>
          <a:p>
            <a:pPr>
              <a:buFont typeface="Arial" panose="020B0604020202020204" pitchFamily="34" charset="0"/>
              <a:buChar char="•"/>
            </a:pPr>
            <a:r>
              <a:rPr lang="sv-SE" sz="2000" b="1" u="none" strike="noStrike" dirty="0">
                <a:effectLst/>
                <a:latin typeface="Google Sans"/>
              </a:rPr>
              <a:t>Uppmuntrar till förståelse av sammanhang:</a:t>
            </a:r>
            <a:r>
              <a:rPr lang="sv-SE" sz="2000" b="0" u="none" strike="noStrike" dirty="0">
                <a:effectLst/>
                <a:latin typeface="Google Sans"/>
              </a:rPr>
              <a:t> Binder samman isolerade fakta till en helheter.</a:t>
            </a:r>
            <a:br>
              <a:rPr lang="sv-SE" sz="2000" b="0" u="none" strike="noStrike" dirty="0">
                <a:effectLst/>
                <a:latin typeface="Google Sans"/>
              </a:rPr>
            </a:br>
            <a:endParaRPr lang="sv-SE" sz="2000" b="0" u="none" strike="noStrike" dirty="0">
              <a:effectLst/>
              <a:latin typeface="Google Sans"/>
            </a:endParaRPr>
          </a:p>
          <a:p>
            <a:pPr marL="0" indent="0">
              <a:buNone/>
            </a:pPr>
            <a:r>
              <a:rPr lang="sv-SE" sz="2000" b="0" u="none" strike="noStrike" dirty="0">
                <a:effectLst/>
                <a:latin typeface="Google Sans"/>
              </a:rPr>
              <a:t>Utvecklat genom didaktisk forskning t ex inom genetik-området</a:t>
            </a:r>
          </a:p>
          <a:p>
            <a:endParaRPr lang="sv-SE" sz="2000" dirty="0"/>
          </a:p>
        </p:txBody>
      </p:sp>
      <p:pic>
        <p:nvPicPr>
          <p:cNvPr id="5" name="Bildobjekt 4">
            <a:extLst>
              <a:ext uri="{FF2B5EF4-FFF2-40B4-BE49-F238E27FC236}">
                <a16:creationId xmlns:a16="http://schemas.microsoft.com/office/drawing/2014/main" id="{4291E37F-0457-42AC-A276-80208884251A}"/>
              </a:ext>
            </a:extLst>
          </p:cNvPr>
          <p:cNvPicPr>
            <a:picLocks noChangeAspect="1"/>
          </p:cNvPicPr>
          <p:nvPr/>
        </p:nvPicPr>
        <p:blipFill>
          <a:blip r:embed="rId2"/>
          <a:stretch>
            <a:fillRect/>
          </a:stretch>
        </p:blipFill>
        <p:spPr>
          <a:xfrm>
            <a:off x="8021053" y="571673"/>
            <a:ext cx="3772085" cy="6008393"/>
          </a:xfrm>
          <a:prstGeom prst="rect">
            <a:avLst/>
          </a:prstGeom>
        </p:spPr>
      </p:pic>
    </p:spTree>
    <p:extLst>
      <p:ext uri="{BB962C8B-B14F-4D97-AF65-F5344CB8AC3E}">
        <p14:creationId xmlns:p14="http://schemas.microsoft.com/office/powerpoint/2010/main" val="1596677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55A74A-AF15-4014-8FFD-0DFC1CEEFF32}"/>
              </a:ext>
            </a:extLst>
          </p:cNvPr>
          <p:cNvSpPr>
            <a:spLocks noGrp="1"/>
          </p:cNvSpPr>
          <p:nvPr>
            <p:ph type="title"/>
          </p:nvPr>
        </p:nvSpPr>
        <p:spPr>
          <a:xfrm>
            <a:off x="450430" y="531848"/>
            <a:ext cx="10990263" cy="568412"/>
          </a:xfrm>
        </p:spPr>
        <p:txBody>
          <a:bodyPr/>
          <a:lstStyle/>
          <a:p>
            <a:r>
              <a:rPr lang="sv-SE" dirty="0"/>
              <a:t>Hur förklarar vi det som händer?</a:t>
            </a:r>
          </a:p>
        </p:txBody>
      </p:sp>
      <p:pic>
        <p:nvPicPr>
          <p:cNvPr id="5" name="Bildobjekt 4">
            <a:extLst>
              <a:ext uri="{FF2B5EF4-FFF2-40B4-BE49-F238E27FC236}">
                <a16:creationId xmlns:a16="http://schemas.microsoft.com/office/drawing/2014/main" id="{86C1FA7C-9954-4A18-BE79-9698361A9B15}"/>
              </a:ext>
            </a:extLst>
          </p:cNvPr>
          <p:cNvPicPr>
            <a:picLocks noChangeAspect="1"/>
          </p:cNvPicPr>
          <p:nvPr/>
        </p:nvPicPr>
        <p:blipFill rotWithShape="1">
          <a:blip r:embed="rId3"/>
          <a:srcRect l="18673" r="15186"/>
          <a:stretch/>
        </p:blipFill>
        <p:spPr>
          <a:xfrm>
            <a:off x="1543555" y="2130723"/>
            <a:ext cx="2614863" cy="3515216"/>
          </a:xfrm>
          <a:prstGeom prst="rect">
            <a:avLst/>
          </a:prstGeom>
        </p:spPr>
      </p:pic>
      <p:pic>
        <p:nvPicPr>
          <p:cNvPr id="7" name="Bildobjekt 6">
            <a:extLst>
              <a:ext uri="{FF2B5EF4-FFF2-40B4-BE49-F238E27FC236}">
                <a16:creationId xmlns:a16="http://schemas.microsoft.com/office/drawing/2014/main" id="{4C1C2C8A-E69C-4A42-BA90-4C8287B89ADA}"/>
              </a:ext>
            </a:extLst>
          </p:cNvPr>
          <p:cNvPicPr>
            <a:picLocks noChangeAspect="1"/>
          </p:cNvPicPr>
          <p:nvPr/>
        </p:nvPicPr>
        <p:blipFill>
          <a:blip r:embed="rId4"/>
          <a:stretch>
            <a:fillRect/>
          </a:stretch>
        </p:blipFill>
        <p:spPr>
          <a:xfrm>
            <a:off x="7827243" y="1398165"/>
            <a:ext cx="3067582" cy="3686318"/>
          </a:xfrm>
          <a:prstGeom prst="rect">
            <a:avLst/>
          </a:prstGeom>
        </p:spPr>
      </p:pic>
      <p:pic>
        <p:nvPicPr>
          <p:cNvPr id="9" name="Bildobjekt 8">
            <a:extLst>
              <a:ext uri="{FF2B5EF4-FFF2-40B4-BE49-F238E27FC236}">
                <a16:creationId xmlns:a16="http://schemas.microsoft.com/office/drawing/2014/main" id="{EDDFCCBF-7C21-45E5-9292-7FA405E6B418}"/>
              </a:ext>
            </a:extLst>
          </p:cNvPr>
          <p:cNvPicPr>
            <a:picLocks noChangeAspect="1"/>
          </p:cNvPicPr>
          <p:nvPr/>
        </p:nvPicPr>
        <p:blipFill>
          <a:blip r:embed="rId5"/>
          <a:stretch>
            <a:fillRect/>
          </a:stretch>
        </p:blipFill>
        <p:spPr>
          <a:xfrm>
            <a:off x="7490793" y="4058653"/>
            <a:ext cx="4366272" cy="2658646"/>
          </a:xfrm>
          <a:prstGeom prst="rect">
            <a:avLst/>
          </a:prstGeom>
        </p:spPr>
      </p:pic>
      <p:sp>
        <p:nvSpPr>
          <p:cNvPr id="11" name="Pil: upp-ned 10">
            <a:extLst>
              <a:ext uri="{FF2B5EF4-FFF2-40B4-BE49-F238E27FC236}">
                <a16:creationId xmlns:a16="http://schemas.microsoft.com/office/drawing/2014/main" id="{74DE8B2A-E603-4E14-AF99-25E1CD38A9B5}"/>
              </a:ext>
            </a:extLst>
          </p:cNvPr>
          <p:cNvSpPr/>
          <p:nvPr/>
        </p:nvSpPr>
        <p:spPr>
          <a:xfrm>
            <a:off x="93670" y="1398165"/>
            <a:ext cx="1185974" cy="4980333"/>
          </a:xfrm>
          <a:prstGeom prst="up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ruta 11">
            <a:extLst>
              <a:ext uri="{FF2B5EF4-FFF2-40B4-BE49-F238E27FC236}">
                <a16:creationId xmlns:a16="http://schemas.microsoft.com/office/drawing/2014/main" id="{58996862-7939-42CB-8A37-7D13F7949923}"/>
              </a:ext>
            </a:extLst>
          </p:cNvPr>
          <p:cNvSpPr txBox="1"/>
          <p:nvPr/>
        </p:nvSpPr>
        <p:spPr>
          <a:xfrm>
            <a:off x="402802" y="1560693"/>
            <a:ext cx="572886" cy="4446730"/>
          </a:xfrm>
          <a:prstGeom prst="rect">
            <a:avLst/>
          </a:prstGeom>
          <a:noFill/>
        </p:spPr>
        <p:txBody>
          <a:bodyPr wrap="square" rtlCol="0">
            <a:spAutoFit/>
          </a:bodyPr>
          <a:lstStyle/>
          <a:p>
            <a:pPr algn="ctr">
              <a:lnSpc>
                <a:spcPct val="200000"/>
              </a:lnSpc>
            </a:pPr>
            <a:r>
              <a:rPr lang="sv-SE" dirty="0"/>
              <a:t>mil</a:t>
            </a:r>
          </a:p>
          <a:p>
            <a:pPr algn="ctr">
              <a:lnSpc>
                <a:spcPct val="200000"/>
              </a:lnSpc>
            </a:pPr>
            <a:r>
              <a:rPr lang="sv-SE" dirty="0"/>
              <a:t>km</a:t>
            </a:r>
          </a:p>
          <a:p>
            <a:pPr algn="ctr">
              <a:lnSpc>
                <a:spcPct val="200000"/>
              </a:lnSpc>
            </a:pPr>
            <a:r>
              <a:rPr lang="sv-SE" dirty="0"/>
              <a:t>m</a:t>
            </a:r>
          </a:p>
          <a:p>
            <a:pPr algn="ctr">
              <a:lnSpc>
                <a:spcPct val="200000"/>
              </a:lnSpc>
            </a:pPr>
            <a:r>
              <a:rPr lang="sv-SE" dirty="0"/>
              <a:t>cm</a:t>
            </a:r>
          </a:p>
          <a:p>
            <a:pPr algn="ctr">
              <a:lnSpc>
                <a:spcPct val="200000"/>
              </a:lnSpc>
            </a:pPr>
            <a:r>
              <a:rPr lang="sv-SE" dirty="0"/>
              <a:t>mm</a:t>
            </a:r>
          </a:p>
          <a:p>
            <a:pPr algn="ctr">
              <a:lnSpc>
                <a:spcPct val="200000"/>
              </a:lnSpc>
            </a:pPr>
            <a:r>
              <a:rPr lang="sv-SE" dirty="0"/>
              <a:t>µm</a:t>
            </a:r>
          </a:p>
          <a:p>
            <a:pPr algn="ctr">
              <a:lnSpc>
                <a:spcPct val="200000"/>
              </a:lnSpc>
            </a:pPr>
            <a:r>
              <a:rPr lang="sv-SE" dirty="0" err="1"/>
              <a:t>nm</a:t>
            </a:r>
            <a:endParaRPr lang="sv-SE" dirty="0"/>
          </a:p>
          <a:p>
            <a:pPr algn="ctr">
              <a:lnSpc>
                <a:spcPct val="200000"/>
              </a:lnSpc>
            </a:pPr>
            <a:r>
              <a:rPr lang="sv-SE" dirty="0" err="1"/>
              <a:t>pm</a:t>
            </a:r>
            <a:endParaRPr lang="sv-SE" dirty="0"/>
          </a:p>
        </p:txBody>
      </p:sp>
      <p:sp>
        <p:nvSpPr>
          <p:cNvPr id="14" name="textruta 13">
            <a:extLst>
              <a:ext uri="{FF2B5EF4-FFF2-40B4-BE49-F238E27FC236}">
                <a16:creationId xmlns:a16="http://schemas.microsoft.com/office/drawing/2014/main" id="{0DCC22B7-1DD3-44FE-82CC-8ED837657D0A}"/>
              </a:ext>
            </a:extLst>
          </p:cNvPr>
          <p:cNvSpPr txBox="1"/>
          <p:nvPr/>
        </p:nvSpPr>
        <p:spPr>
          <a:xfrm>
            <a:off x="4158418" y="2679032"/>
            <a:ext cx="3364869" cy="3170099"/>
          </a:xfrm>
          <a:prstGeom prst="rect">
            <a:avLst/>
          </a:prstGeom>
          <a:noFill/>
        </p:spPr>
        <p:txBody>
          <a:bodyPr wrap="square" rtlCol="0">
            <a:spAutoFit/>
          </a:bodyPr>
          <a:lstStyle/>
          <a:p>
            <a:pPr marL="457200" indent="-457200">
              <a:buFont typeface="Arial" panose="020B0604020202020204" pitchFamily="34" charset="0"/>
              <a:buChar char="•"/>
            </a:pPr>
            <a:r>
              <a:rPr lang="sv-SE" sz="2000" dirty="0"/>
              <a:t>En förklarar kort vad som händer. I laborationen.</a:t>
            </a:r>
          </a:p>
          <a:p>
            <a:pPr marL="457200" indent="-457200">
              <a:buFont typeface="Arial" panose="020B0604020202020204" pitchFamily="34" charset="0"/>
              <a:buChar char="•"/>
            </a:pPr>
            <a:endParaRPr lang="sv-SE" sz="2000" dirty="0"/>
          </a:p>
          <a:p>
            <a:pPr marL="457200" indent="-457200">
              <a:buFont typeface="Arial" panose="020B0604020202020204" pitchFamily="34" charset="0"/>
              <a:buChar char="•"/>
            </a:pPr>
            <a:r>
              <a:rPr lang="sv-SE" sz="2000" dirty="0"/>
              <a:t>Den andra personen lyssnar och fokuserar på vilka ”hopp” som görs mellan nivåerna</a:t>
            </a:r>
          </a:p>
          <a:p>
            <a:pPr marL="457200" indent="-457200">
              <a:buFont typeface="Arial" panose="020B0604020202020204" pitchFamily="34" charset="0"/>
              <a:buChar char="•"/>
            </a:pPr>
            <a:endParaRPr lang="sv-SE" sz="2000" dirty="0"/>
          </a:p>
          <a:p>
            <a:pPr marL="457200" indent="-457200">
              <a:buFont typeface="Arial" panose="020B0604020202020204" pitchFamily="34" charset="0"/>
              <a:buChar char="•"/>
            </a:pPr>
            <a:r>
              <a:rPr lang="sv-SE" sz="2000" dirty="0"/>
              <a:t>Byt roller till den andra labben</a:t>
            </a:r>
          </a:p>
        </p:txBody>
      </p:sp>
      <p:sp>
        <p:nvSpPr>
          <p:cNvPr id="15" name="textruta 14">
            <a:extLst>
              <a:ext uri="{FF2B5EF4-FFF2-40B4-BE49-F238E27FC236}">
                <a16:creationId xmlns:a16="http://schemas.microsoft.com/office/drawing/2014/main" id="{A68389C4-6916-4F43-839C-286C5190B90A}"/>
              </a:ext>
            </a:extLst>
          </p:cNvPr>
          <p:cNvSpPr txBox="1"/>
          <p:nvPr/>
        </p:nvSpPr>
        <p:spPr>
          <a:xfrm>
            <a:off x="1351301" y="1398165"/>
            <a:ext cx="3332375" cy="461665"/>
          </a:xfrm>
          <a:prstGeom prst="rect">
            <a:avLst/>
          </a:prstGeom>
          <a:noFill/>
        </p:spPr>
        <p:txBody>
          <a:bodyPr wrap="square" rtlCol="0">
            <a:spAutoFit/>
          </a:bodyPr>
          <a:lstStyle/>
          <a:p>
            <a:r>
              <a:rPr lang="sv-SE" sz="2400" dirty="0"/>
              <a:t>KYLPÅSEN</a:t>
            </a:r>
          </a:p>
        </p:txBody>
      </p:sp>
      <p:sp>
        <p:nvSpPr>
          <p:cNvPr id="16" name="textruta 15">
            <a:extLst>
              <a:ext uri="{FF2B5EF4-FFF2-40B4-BE49-F238E27FC236}">
                <a16:creationId xmlns:a16="http://schemas.microsoft.com/office/drawing/2014/main" id="{D0C53067-091D-40C7-97AB-88719273CE5E}"/>
              </a:ext>
            </a:extLst>
          </p:cNvPr>
          <p:cNvSpPr txBox="1"/>
          <p:nvPr/>
        </p:nvSpPr>
        <p:spPr>
          <a:xfrm>
            <a:off x="8444768" y="936500"/>
            <a:ext cx="3332375" cy="461665"/>
          </a:xfrm>
          <a:prstGeom prst="rect">
            <a:avLst/>
          </a:prstGeom>
          <a:noFill/>
        </p:spPr>
        <p:txBody>
          <a:bodyPr wrap="square" rtlCol="0">
            <a:spAutoFit/>
          </a:bodyPr>
          <a:lstStyle/>
          <a:p>
            <a:r>
              <a:rPr lang="sv-SE" sz="2400" dirty="0"/>
              <a:t>JÄSTLABBEN</a:t>
            </a:r>
          </a:p>
        </p:txBody>
      </p:sp>
    </p:spTree>
    <p:extLst>
      <p:ext uri="{BB962C8B-B14F-4D97-AF65-F5344CB8AC3E}">
        <p14:creationId xmlns:p14="http://schemas.microsoft.com/office/powerpoint/2010/main" val="1804709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98EDA-CDB4-4CC7-9B03-8617A1090D07}"/>
              </a:ext>
            </a:extLst>
          </p:cNvPr>
          <p:cNvSpPr>
            <a:spLocks noGrp="1"/>
          </p:cNvSpPr>
          <p:nvPr>
            <p:ph type="title"/>
          </p:nvPr>
        </p:nvSpPr>
        <p:spPr/>
        <p:txBody>
          <a:bodyPr/>
          <a:lstStyle/>
          <a:p>
            <a:r>
              <a:rPr lang="sv-SE"/>
              <a:t>Syftet med laborationer</a:t>
            </a:r>
            <a:r>
              <a:rPr lang="sv-SE" dirty="0"/>
              <a:t>?</a:t>
            </a:r>
            <a:endParaRPr lang="en-SE" dirty="0"/>
          </a:p>
        </p:txBody>
      </p:sp>
      <p:sp>
        <p:nvSpPr>
          <p:cNvPr id="3" name="Platshållare för innehåll 2">
            <a:extLst>
              <a:ext uri="{FF2B5EF4-FFF2-40B4-BE49-F238E27FC236}">
                <a16:creationId xmlns:a16="http://schemas.microsoft.com/office/drawing/2014/main" id="{0DBFEFF6-AAED-4DF5-8F3C-45211B464EC9}"/>
              </a:ext>
            </a:extLst>
          </p:cNvPr>
          <p:cNvSpPr>
            <a:spLocks noGrp="1"/>
          </p:cNvSpPr>
          <p:nvPr>
            <p:ph sz="quarter" idx="13"/>
          </p:nvPr>
        </p:nvSpPr>
        <p:spPr>
          <a:xfrm>
            <a:off x="947739" y="1776412"/>
            <a:ext cx="6853236" cy="4700587"/>
          </a:xfrm>
        </p:spPr>
        <p:txBody>
          <a:bodyPr/>
          <a:lstStyle/>
          <a:p>
            <a:pPr>
              <a:lnSpc>
                <a:spcPct val="100000"/>
              </a:lnSpc>
            </a:pPr>
            <a:r>
              <a:rPr lang="sv-SE" sz="2000" b="1" dirty="0"/>
              <a:t>Lära </a:t>
            </a:r>
            <a:r>
              <a:rPr lang="sv-SE" sz="2000" b="1"/>
              <a:t>sig naturvetenskap</a:t>
            </a:r>
            <a:br>
              <a:rPr lang="sv-SE" sz="2000" dirty="0"/>
            </a:br>
            <a:r>
              <a:rPr lang="sv-SE" sz="2000"/>
              <a:t>(förstå </a:t>
            </a:r>
            <a:r>
              <a:rPr lang="sv-SE" sz="2000" dirty="0"/>
              <a:t>begrepp, modeller</a:t>
            </a:r>
            <a:r>
              <a:rPr lang="sv-SE" sz="2000"/>
              <a:t>, teorier</a:t>
            </a:r>
            <a:r>
              <a:rPr lang="sv-SE" sz="2000" dirty="0"/>
              <a:t>)</a:t>
            </a:r>
            <a:br>
              <a:rPr lang="sv-SE" sz="2000" dirty="0"/>
            </a:br>
            <a:endParaRPr lang="sv-SE" sz="2000" dirty="0"/>
          </a:p>
          <a:p>
            <a:pPr>
              <a:lnSpc>
                <a:spcPct val="100000"/>
              </a:lnSpc>
            </a:pPr>
            <a:r>
              <a:rPr lang="sv-SE" sz="2000" b="1" dirty="0"/>
              <a:t>Lära </a:t>
            </a:r>
            <a:r>
              <a:rPr lang="sv-SE" sz="2000" b="1"/>
              <a:t>sig utföra naturvetenskap</a:t>
            </a:r>
            <a:br>
              <a:rPr lang="sv-SE" sz="2000" dirty="0"/>
            </a:br>
            <a:r>
              <a:rPr lang="sv-SE" sz="2000" dirty="0"/>
              <a:t>(planera, genomföra, värdera</a:t>
            </a:r>
            <a:r>
              <a:rPr lang="sv-SE" sz="2000"/>
              <a:t>, dokumentera systematiska </a:t>
            </a:r>
            <a:r>
              <a:rPr lang="sv-SE" sz="2000" dirty="0"/>
              <a:t>undersökningar)</a:t>
            </a:r>
            <a:br>
              <a:rPr lang="sv-SE" sz="2000" dirty="0"/>
            </a:br>
            <a:endParaRPr lang="sv-SE" sz="2000" dirty="0"/>
          </a:p>
          <a:p>
            <a:pPr>
              <a:lnSpc>
                <a:spcPct val="100000"/>
              </a:lnSpc>
            </a:pPr>
            <a:r>
              <a:rPr lang="sv-SE" sz="2000" b="1" dirty="0"/>
              <a:t>Lära sig </a:t>
            </a:r>
            <a:r>
              <a:rPr lang="sv-SE" sz="2000" b="1"/>
              <a:t>om naturvetenskapens karaktär</a:t>
            </a:r>
            <a:br>
              <a:rPr lang="sv-SE" sz="2000" dirty="0"/>
            </a:br>
            <a:r>
              <a:rPr lang="sv-SE" sz="2000" dirty="0"/>
              <a:t>(eng</a:t>
            </a:r>
            <a:r>
              <a:rPr lang="sv-SE" sz="2000"/>
              <a:t>. </a:t>
            </a:r>
            <a:r>
              <a:rPr lang="sv-SE" sz="2000" i="1"/>
              <a:t>nature </a:t>
            </a:r>
            <a:r>
              <a:rPr lang="sv-SE" sz="2000" i="1" dirty="0" err="1"/>
              <a:t>of</a:t>
            </a:r>
            <a:r>
              <a:rPr lang="sv-SE" sz="2000" i="1" dirty="0"/>
              <a:t> science, </a:t>
            </a:r>
            <a:r>
              <a:rPr lang="sv-SE" sz="2000" dirty="0"/>
              <a:t>NOS):</a:t>
            </a:r>
            <a:br>
              <a:rPr lang="sv-SE" sz="2000" dirty="0"/>
            </a:br>
            <a:r>
              <a:rPr lang="sv-SE" sz="2000" dirty="0"/>
              <a:t>Bygger på empiri &amp; evidens</a:t>
            </a:r>
            <a:r>
              <a:rPr lang="sv-SE" sz="2000"/>
              <a:t>, systematiska metoder</a:t>
            </a:r>
            <a:r>
              <a:rPr lang="sv-SE" sz="2000" dirty="0"/>
              <a:t>,</a:t>
            </a:r>
            <a:br>
              <a:rPr lang="sv-SE" sz="2000" dirty="0"/>
            </a:br>
            <a:r>
              <a:rPr lang="sv-SE" sz="2000" dirty="0"/>
              <a:t>Beskriver lagar </a:t>
            </a:r>
            <a:r>
              <a:rPr lang="sv-SE" sz="2000"/>
              <a:t>&amp; teorier</a:t>
            </a:r>
            <a:r>
              <a:rPr lang="sv-SE" sz="2000" dirty="0"/>
              <a:t>, begrepp &amp; modeller, </a:t>
            </a:r>
            <a:br>
              <a:rPr lang="sv-SE" sz="2000" dirty="0"/>
            </a:br>
            <a:r>
              <a:rPr lang="sv-SE" sz="2000" dirty="0"/>
              <a:t>Påverkas </a:t>
            </a:r>
            <a:r>
              <a:rPr lang="sv-SE" sz="2000"/>
              <a:t>av kreativitet, kultur</a:t>
            </a:r>
            <a:r>
              <a:rPr lang="sv-SE" sz="2000" dirty="0"/>
              <a:t>, bias</a:t>
            </a:r>
            <a:br>
              <a:rPr lang="sv-SE" sz="2000" dirty="0"/>
            </a:br>
            <a:r>
              <a:rPr lang="sv-SE" sz="2000"/>
              <a:t>är trevande, självkritisk, uthållig</a:t>
            </a:r>
            <a:r>
              <a:rPr lang="sv-SE" sz="2000" dirty="0"/>
              <a:t>, har gränser</a:t>
            </a:r>
          </a:p>
          <a:p>
            <a:pPr marL="0" indent="0">
              <a:lnSpc>
                <a:spcPct val="100000"/>
              </a:lnSpc>
              <a:buNone/>
            </a:pPr>
            <a:endParaRPr lang="sv-SE" sz="2000" dirty="0"/>
          </a:p>
          <a:p>
            <a:pPr>
              <a:lnSpc>
                <a:spcPct val="100000"/>
              </a:lnSpc>
            </a:pPr>
            <a:endParaRPr lang="en-SE" sz="2000" dirty="0"/>
          </a:p>
        </p:txBody>
      </p:sp>
      <p:sp>
        <p:nvSpPr>
          <p:cNvPr id="4" name="AutoShape 2" descr="https://skolfi.lenanders.se/largePreviewHandler.ashx?file=Templates/Category_9808/Laborationer-i-naturvetenskapsundervisningen.png&amp;lp=1&amp;alt=0&amp;p=1">
            <a:extLst>
              <a:ext uri="{FF2B5EF4-FFF2-40B4-BE49-F238E27FC236}">
                <a16:creationId xmlns:a16="http://schemas.microsoft.com/office/drawing/2014/main" id="{24968B65-1152-43A4-A7DE-A88F4B18E2B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E"/>
          </a:p>
        </p:txBody>
      </p:sp>
      <p:pic>
        <p:nvPicPr>
          <p:cNvPr id="5" name="Bildobjekt 4">
            <a:extLst>
              <a:ext uri="{FF2B5EF4-FFF2-40B4-BE49-F238E27FC236}">
                <a16:creationId xmlns:a16="http://schemas.microsoft.com/office/drawing/2014/main" id="{294F6A86-59C9-4ABC-AEFE-7AC164095A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126"/>
          <a:stretch/>
        </p:blipFill>
        <p:spPr>
          <a:xfrm>
            <a:off x="7895935" y="296235"/>
            <a:ext cx="3348326" cy="4787933"/>
          </a:xfrm>
          <a:prstGeom prst="rect">
            <a:avLst/>
          </a:prstGeom>
        </p:spPr>
      </p:pic>
      <p:sp>
        <p:nvSpPr>
          <p:cNvPr id="6" name="Rektangel 5">
            <a:extLst>
              <a:ext uri="{FF2B5EF4-FFF2-40B4-BE49-F238E27FC236}">
                <a16:creationId xmlns:a16="http://schemas.microsoft.com/office/drawing/2014/main" id="{0D03E052-561E-4715-A89E-30B0EF41A91A}"/>
              </a:ext>
            </a:extLst>
          </p:cNvPr>
          <p:cNvSpPr/>
          <p:nvPr/>
        </p:nvSpPr>
        <p:spPr>
          <a:xfrm>
            <a:off x="7800975" y="5100457"/>
            <a:ext cx="4178300" cy="523220"/>
          </a:xfrm>
          <a:prstGeom prst="rect">
            <a:avLst/>
          </a:prstGeom>
        </p:spPr>
        <p:txBody>
          <a:bodyPr wrap="square">
            <a:spAutoFit/>
          </a:bodyPr>
          <a:lstStyle/>
          <a:p>
            <a:r>
              <a:rPr lang="sv-SE" sz="1400">
                <a:hlinkClick r:id="rId3"/>
              </a:rPr>
              <a:t>Laborationer i naturvetenskapsundervisningen | Skolforskningsinstitutet </a:t>
            </a:r>
            <a:r>
              <a:rPr lang="sv-SE" sz="1400" dirty="0">
                <a:hlinkClick r:id="rId3"/>
              </a:rPr>
              <a:t>(skolfi.se)</a:t>
            </a:r>
            <a:endParaRPr lang="en-SE" sz="1400" dirty="0"/>
          </a:p>
        </p:txBody>
      </p:sp>
    </p:spTree>
    <p:extLst>
      <p:ext uri="{BB962C8B-B14F-4D97-AF65-F5344CB8AC3E}">
        <p14:creationId xmlns:p14="http://schemas.microsoft.com/office/powerpoint/2010/main" val="3281947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D34234E5-12BD-4066-8587-7E9E790DC754}"/>
              </a:ext>
            </a:extLst>
          </p:cNvPr>
          <p:cNvPicPr>
            <a:picLocks noChangeAspect="1"/>
          </p:cNvPicPr>
          <p:nvPr/>
        </p:nvPicPr>
        <p:blipFill>
          <a:blip r:embed="rId2"/>
          <a:stretch>
            <a:fillRect/>
          </a:stretch>
        </p:blipFill>
        <p:spPr>
          <a:xfrm>
            <a:off x="7645401" y="487283"/>
            <a:ext cx="3924300" cy="5534103"/>
          </a:xfrm>
          <a:prstGeom prst="rect">
            <a:avLst/>
          </a:prstGeom>
        </p:spPr>
      </p:pic>
      <p:sp>
        <p:nvSpPr>
          <p:cNvPr id="2" name="Rubrik 1">
            <a:extLst>
              <a:ext uri="{FF2B5EF4-FFF2-40B4-BE49-F238E27FC236}">
                <a16:creationId xmlns:a16="http://schemas.microsoft.com/office/drawing/2014/main" id="{7C4295D3-F756-4895-854D-E8D4C1933DA7}"/>
              </a:ext>
            </a:extLst>
          </p:cNvPr>
          <p:cNvSpPr>
            <a:spLocks noGrp="1"/>
          </p:cNvSpPr>
          <p:nvPr>
            <p:ph type="title"/>
          </p:nvPr>
        </p:nvSpPr>
        <p:spPr/>
        <p:txBody>
          <a:bodyPr/>
          <a:lstStyle/>
          <a:p>
            <a:r>
              <a:rPr lang="sv-SE"/>
              <a:t>Systematiska </a:t>
            </a:r>
            <a:r>
              <a:rPr lang="sv-SE" dirty="0"/>
              <a:t>undersökningar</a:t>
            </a:r>
            <a:endParaRPr lang="en-SE" dirty="0"/>
          </a:p>
        </p:txBody>
      </p:sp>
      <p:sp>
        <p:nvSpPr>
          <p:cNvPr id="3" name="Platshållare för innehåll 2">
            <a:extLst>
              <a:ext uri="{FF2B5EF4-FFF2-40B4-BE49-F238E27FC236}">
                <a16:creationId xmlns:a16="http://schemas.microsoft.com/office/drawing/2014/main" id="{7758C63E-0CD7-476C-A34D-E80917BCF655}"/>
              </a:ext>
            </a:extLst>
          </p:cNvPr>
          <p:cNvSpPr>
            <a:spLocks noGrp="1"/>
          </p:cNvSpPr>
          <p:nvPr>
            <p:ph sz="quarter" idx="13"/>
          </p:nvPr>
        </p:nvSpPr>
        <p:spPr>
          <a:xfrm>
            <a:off x="947739" y="1776413"/>
            <a:ext cx="6401088" cy="3913187"/>
          </a:xfrm>
        </p:spPr>
        <p:txBody>
          <a:bodyPr>
            <a:normAutofit fontScale="92500" lnSpcReduction="10000"/>
          </a:bodyPr>
          <a:lstStyle/>
          <a:p>
            <a:pPr>
              <a:lnSpc>
                <a:spcPct val="150000"/>
              </a:lnSpc>
            </a:pPr>
            <a:r>
              <a:rPr lang="sv-SE" sz="2400"/>
              <a:t>Praktiska </a:t>
            </a:r>
            <a:r>
              <a:rPr lang="sv-SE" sz="2400" dirty="0"/>
              <a:t>NP läggs ned – vad händer?</a:t>
            </a:r>
          </a:p>
          <a:p>
            <a:pPr>
              <a:lnSpc>
                <a:spcPct val="100000"/>
              </a:lnSpc>
            </a:pPr>
            <a:r>
              <a:rPr lang="sv-SE" sz="2400"/>
              <a:t>Skolverksuppdrag till </a:t>
            </a:r>
            <a:r>
              <a:rPr lang="sv-SE" sz="2400" dirty="0"/>
              <a:t>NRC 2023 </a:t>
            </a:r>
            <a:r>
              <a:rPr lang="sv-SE" sz="2400"/>
              <a:t>(klart </a:t>
            </a:r>
            <a:r>
              <a:rPr lang="sv-SE" sz="2400" dirty="0"/>
              <a:t>april 2024)</a:t>
            </a:r>
          </a:p>
          <a:p>
            <a:pPr>
              <a:lnSpc>
                <a:spcPct val="100000"/>
              </a:lnSpc>
            </a:pPr>
            <a:r>
              <a:rPr lang="sv-SE" sz="2400"/>
              <a:t>Inte betygsgrundande - inspiration och stöd för laborativ </a:t>
            </a:r>
            <a:r>
              <a:rPr lang="sv-SE" sz="2400" dirty="0"/>
              <a:t>NO-undervisning</a:t>
            </a:r>
          </a:p>
          <a:p>
            <a:pPr>
              <a:lnSpc>
                <a:spcPct val="150000"/>
              </a:lnSpc>
            </a:pPr>
            <a:r>
              <a:rPr lang="sv-SE" sz="2400"/>
              <a:t>Formativa bedömningsstöd </a:t>
            </a:r>
            <a:r>
              <a:rPr lang="sv-SE" sz="2400" dirty="0"/>
              <a:t>i BI, KE, FY</a:t>
            </a:r>
          </a:p>
          <a:p>
            <a:pPr marL="0" indent="0" algn="ctr">
              <a:lnSpc>
                <a:spcPct val="150000"/>
              </a:lnSpc>
              <a:buNone/>
            </a:pPr>
            <a:r>
              <a:rPr lang="sv-SE" sz="2400" i="1"/>
              <a:t>Elevinstruktion</a:t>
            </a:r>
            <a:endParaRPr lang="sv-SE" sz="2400" i="1" dirty="0"/>
          </a:p>
          <a:p>
            <a:pPr marL="0" indent="0" algn="ctr">
              <a:lnSpc>
                <a:spcPct val="150000"/>
              </a:lnSpc>
              <a:buNone/>
            </a:pPr>
            <a:r>
              <a:rPr lang="sv-SE" sz="2400" i="1" dirty="0"/>
              <a:t>Lärarhandledning</a:t>
            </a:r>
          </a:p>
          <a:p>
            <a:pPr marL="0" indent="0" algn="ctr">
              <a:lnSpc>
                <a:spcPct val="150000"/>
              </a:lnSpc>
              <a:buNone/>
            </a:pPr>
            <a:r>
              <a:rPr lang="sv-SE" sz="2400" i="1"/>
              <a:t>Powerpoint (ppt)</a:t>
            </a:r>
            <a:endParaRPr lang="en-SE" sz="2400" i="1" dirty="0"/>
          </a:p>
          <a:p>
            <a:pPr>
              <a:lnSpc>
                <a:spcPct val="150000"/>
              </a:lnSpc>
            </a:pPr>
            <a:endParaRPr lang="en-SE" sz="2400" dirty="0"/>
          </a:p>
        </p:txBody>
      </p:sp>
      <p:pic>
        <p:nvPicPr>
          <p:cNvPr id="4" name="Bildobjekt 3">
            <a:extLst>
              <a:ext uri="{FF2B5EF4-FFF2-40B4-BE49-F238E27FC236}">
                <a16:creationId xmlns:a16="http://schemas.microsoft.com/office/drawing/2014/main" id="{FC2D2865-BC03-487C-8238-1E932CE430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77950" y="3416300"/>
            <a:ext cx="2368274" cy="3335158"/>
          </a:xfrm>
          <a:prstGeom prst="rect">
            <a:avLst/>
          </a:prstGeom>
        </p:spPr>
      </p:pic>
      <p:sp>
        <p:nvSpPr>
          <p:cNvPr id="5" name="Rektangel 4">
            <a:extLst>
              <a:ext uri="{FF2B5EF4-FFF2-40B4-BE49-F238E27FC236}">
                <a16:creationId xmlns:a16="http://schemas.microsoft.com/office/drawing/2014/main" id="{9E6DDFC1-322A-48FB-B35A-AC4F2CE151AD}"/>
              </a:ext>
            </a:extLst>
          </p:cNvPr>
          <p:cNvSpPr/>
          <p:nvPr/>
        </p:nvSpPr>
        <p:spPr>
          <a:xfrm>
            <a:off x="996377" y="5713203"/>
            <a:ext cx="5947847" cy="400110"/>
          </a:xfrm>
          <a:prstGeom prst="rect">
            <a:avLst/>
          </a:prstGeom>
        </p:spPr>
        <p:txBody>
          <a:bodyPr wrap="none">
            <a:spAutoFit/>
          </a:bodyPr>
          <a:lstStyle/>
          <a:p>
            <a:r>
              <a:rPr lang="sv-SE" sz="2000">
                <a:hlinkClick r:id="rId4"/>
              </a:rPr>
              <a:t>Bedömningsstöd och kartläggningsmaterial - Skolverket</a:t>
            </a:r>
            <a:endParaRPr lang="en-SE" sz="2000" dirty="0"/>
          </a:p>
        </p:txBody>
      </p:sp>
      <p:pic>
        <p:nvPicPr>
          <p:cNvPr id="7" name="Bildobjekt 6">
            <a:extLst>
              <a:ext uri="{FF2B5EF4-FFF2-40B4-BE49-F238E27FC236}">
                <a16:creationId xmlns:a16="http://schemas.microsoft.com/office/drawing/2014/main" id="{0C3BB0AE-0939-4616-AA77-F66209634A2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83134" y="3429000"/>
            <a:ext cx="2381483" cy="3322458"/>
          </a:xfrm>
          <a:prstGeom prst="rect">
            <a:avLst/>
          </a:prstGeom>
        </p:spPr>
      </p:pic>
      <p:sp>
        <p:nvSpPr>
          <p:cNvPr id="8" name="textruta 7">
            <a:extLst>
              <a:ext uri="{FF2B5EF4-FFF2-40B4-BE49-F238E27FC236}">
                <a16:creationId xmlns:a16="http://schemas.microsoft.com/office/drawing/2014/main" id="{1F9A6DAC-A67D-42B5-8638-C81D227D9DF6}"/>
              </a:ext>
            </a:extLst>
          </p:cNvPr>
          <p:cNvSpPr txBox="1"/>
          <p:nvPr/>
        </p:nvSpPr>
        <p:spPr>
          <a:xfrm>
            <a:off x="7582553" y="4741286"/>
            <a:ext cx="2229568" cy="461665"/>
          </a:xfrm>
          <a:prstGeom prst="rect">
            <a:avLst/>
          </a:prstGeom>
          <a:noFill/>
        </p:spPr>
        <p:txBody>
          <a:bodyPr wrap="square" rtlCol="0">
            <a:spAutoFit/>
          </a:bodyPr>
          <a:lstStyle/>
          <a:p>
            <a:r>
              <a:rPr lang="sv-SE" sz="2400">
                <a:latin typeface="Work Sans" pitchFamily="2" charset="0"/>
              </a:rPr>
              <a:t>Elevhäfte</a:t>
            </a:r>
            <a:endParaRPr lang="en-SE" sz="2400" dirty="0">
              <a:latin typeface="Work Sans" pitchFamily="2" charset="0"/>
            </a:endParaRPr>
          </a:p>
        </p:txBody>
      </p:sp>
      <p:sp>
        <p:nvSpPr>
          <p:cNvPr id="9" name="textruta 8">
            <a:extLst>
              <a:ext uri="{FF2B5EF4-FFF2-40B4-BE49-F238E27FC236}">
                <a16:creationId xmlns:a16="http://schemas.microsoft.com/office/drawing/2014/main" id="{9A89478E-A687-4A7C-AEB4-F26D8E80DE37}"/>
              </a:ext>
            </a:extLst>
          </p:cNvPr>
          <p:cNvSpPr txBox="1"/>
          <p:nvPr/>
        </p:nvSpPr>
        <p:spPr>
          <a:xfrm>
            <a:off x="9735049" y="4668379"/>
            <a:ext cx="2229568" cy="830997"/>
          </a:xfrm>
          <a:prstGeom prst="rect">
            <a:avLst/>
          </a:prstGeom>
          <a:noFill/>
        </p:spPr>
        <p:txBody>
          <a:bodyPr wrap="square" rtlCol="0">
            <a:spAutoFit/>
          </a:bodyPr>
          <a:lstStyle/>
          <a:p>
            <a:pPr algn="ctr"/>
            <a:r>
              <a:rPr lang="sv-SE" sz="2400" dirty="0">
                <a:latin typeface="Work Sans" pitchFamily="2" charset="0"/>
              </a:rPr>
              <a:t>Lärar-handledning</a:t>
            </a:r>
            <a:endParaRPr lang="en-SE" sz="2400" dirty="0">
              <a:latin typeface="Work Sans" pitchFamily="2" charset="0"/>
            </a:endParaRPr>
          </a:p>
        </p:txBody>
      </p:sp>
      <p:sp>
        <p:nvSpPr>
          <p:cNvPr id="10" name="Rektangel 9">
            <a:extLst>
              <a:ext uri="{FF2B5EF4-FFF2-40B4-BE49-F238E27FC236}">
                <a16:creationId xmlns:a16="http://schemas.microsoft.com/office/drawing/2014/main" id="{BD85ABF8-CF91-468A-B557-084197468508}"/>
              </a:ext>
            </a:extLst>
          </p:cNvPr>
          <p:cNvSpPr/>
          <p:nvPr/>
        </p:nvSpPr>
        <p:spPr>
          <a:xfrm>
            <a:off x="8409612" y="836613"/>
            <a:ext cx="2879314" cy="584327"/>
          </a:xfrm>
          <a:prstGeom prst="rect">
            <a:avLst/>
          </a:prstGeom>
        </p:spPr>
        <p:txBody>
          <a:bodyPr wrap="none">
            <a:spAutoFit/>
          </a:bodyPr>
          <a:lstStyle/>
          <a:p>
            <a:pPr>
              <a:lnSpc>
                <a:spcPct val="150000"/>
              </a:lnSpc>
            </a:pPr>
            <a:r>
              <a:rPr lang="sv-SE" sz="2400">
                <a:latin typeface="Work Sans" pitchFamily="2" charset="0"/>
              </a:rPr>
              <a:t>Övergripande text</a:t>
            </a:r>
            <a:endParaRPr lang="sv-SE" sz="2400" dirty="0">
              <a:latin typeface="Work Sans" pitchFamily="2" charset="0"/>
            </a:endParaRPr>
          </a:p>
        </p:txBody>
      </p:sp>
      <p:sp>
        <p:nvSpPr>
          <p:cNvPr id="12" name="textruta 11">
            <a:extLst>
              <a:ext uri="{FF2B5EF4-FFF2-40B4-BE49-F238E27FC236}">
                <a16:creationId xmlns:a16="http://schemas.microsoft.com/office/drawing/2014/main" id="{867FF6C1-D825-4763-BCF5-AA5CDF7D3619}"/>
              </a:ext>
            </a:extLst>
          </p:cNvPr>
          <p:cNvSpPr txBox="1"/>
          <p:nvPr/>
        </p:nvSpPr>
        <p:spPr>
          <a:xfrm>
            <a:off x="1015253" y="6055630"/>
            <a:ext cx="6095184" cy="646331"/>
          </a:xfrm>
          <a:prstGeom prst="rect">
            <a:avLst/>
          </a:prstGeom>
          <a:noFill/>
        </p:spPr>
        <p:txBody>
          <a:bodyPr wrap="square">
            <a:spAutoFit/>
          </a:bodyPr>
          <a:lstStyle/>
          <a:p>
            <a:r>
              <a:rPr lang="sv-SE"/>
              <a:t>https</a:t>
            </a:r>
            <a:r>
              <a:rPr lang="sv-SE" dirty="0"/>
              <a:t>://www</a:t>
            </a:r>
            <a:r>
              <a:rPr lang="sv-SE"/>
              <a:t>.skolverket.</a:t>
            </a:r>
            <a:r>
              <a:rPr lang="sv-SE" dirty="0"/>
              <a:t>se</a:t>
            </a:r>
            <a:r>
              <a:rPr lang="sv-SE"/>
              <a:t>/bedomningsstod-och-kartlaggningsmaterial</a:t>
            </a:r>
            <a:r>
              <a:rPr lang="sv-SE" dirty="0"/>
              <a:t>#/</a:t>
            </a:r>
          </a:p>
        </p:txBody>
      </p:sp>
    </p:spTree>
    <p:extLst>
      <p:ext uri="{BB962C8B-B14F-4D97-AF65-F5344CB8AC3E}">
        <p14:creationId xmlns:p14="http://schemas.microsoft.com/office/powerpoint/2010/main" val="232233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8BE5C1-E559-43DB-AD02-BCD9589F6D6C}"/>
              </a:ext>
            </a:extLst>
          </p:cNvPr>
          <p:cNvSpPr>
            <a:spLocks noGrp="1"/>
          </p:cNvSpPr>
          <p:nvPr>
            <p:ph type="title"/>
          </p:nvPr>
        </p:nvSpPr>
        <p:spPr>
          <a:xfrm>
            <a:off x="1123949" y="425066"/>
            <a:ext cx="9475513" cy="635522"/>
          </a:xfrm>
        </p:spPr>
        <p:txBody>
          <a:bodyPr/>
          <a:lstStyle/>
          <a:p>
            <a:r>
              <a:rPr lang="sv-SE" dirty="0"/>
              <a:t>Exempel på laborationer med olika fokus?</a:t>
            </a:r>
            <a:endParaRPr lang="en-SE" dirty="0"/>
          </a:p>
        </p:txBody>
      </p:sp>
      <p:sp>
        <p:nvSpPr>
          <p:cNvPr id="4" name="Rektangel 3">
            <a:extLst>
              <a:ext uri="{FF2B5EF4-FFF2-40B4-BE49-F238E27FC236}">
                <a16:creationId xmlns:a16="http://schemas.microsoft.com/office/drawing/2014/main" id="{CA34E0F4-C86E-481D-A8A3-188C3C51CC48}"/>
              </a:ext>
            </a:extLst>
          </p:cNvPr>
          <p:cNvSpPr/>
          <p:nvPr/>
        </p:nvSpPr>
        <p:spPr>
          <a:xfrm>
            <a:off x="1123951" y="4400550"/>
            <a:ext cx="3248024" cy="2314573"/>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sv-SE" sz="2400" dirty="0">
                <a:latin typeface="Work Sans" pitchFamily="2" charset="0"/>
              </a:rPr>
              <a:t>Lära om begrepp/modeller</a:t>
            </a:r>
            <a:endParaRPr lang="en-SE" sz="2400" dirty="0">
              <a:latin typeface="Work Sans" pitchFamily="2" charset="0"/>
            </a:endParaRPr>
          </a:p>
        </p:txBody>
      </p:sp>
      <p:sp>
        <p:nvSpPr>
          <p:cNvPr id="9" name="Rektangel 8">
            <a:extLst>
              <a:ext uri="{FF2B5EF4-FFF2-40B4-BE49-F238E27FC236}">
                <a16:creationId xmlns:a16="http://schemas.microsoft.com/office/drawing/2014/main" id="{93B4C566-022E-41D9-AA46-F30C17B9B134}"/>
              </a:ext>
            </a:extLst>
          </p:cNvPr>
          <p:cNvSpPr/>
          <p:nvPr/>
        </p:nvSpPr>
        <p:spPr>
          <a:xfrm>
            <a:off x="1123949" y="2771775"/>
            <a:ext cx="3248025" cy="162877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400">
                <a:latin typeface="Work Sans" pitchFamily="2" charset="0"/>
              </a:rPr>
              <a:t>Naturvetenskapligt arbetssätt</a:t>
            </a:r>
            <a:endParaRPr lang="sv-SE" sz="2400" dirty="0">
              <a:latin typeface="Work Sans" pitchFamily="2" charset="0"/>
            </a:endParaRPr>
          </a:p>
        </p:txBody>
      </p:sp>
      <p:sp>
        <p:nvSpPr>
          <p:cNvPr id="10" name="Rektangel 9">
            <a:extLst>
              <a:ext uri="{FF2B5EF4-FFF2-40B4-BE49-F238E27FC236}">
                <a16:creationId xmlns:a16="http://schemas.microsoft.com/office/drawing/2014/main" id="{AA1F1F68-9662-4FEA-B644-533FE9372FC6}"/>
              </a:ext>
            </a:extLst>
          </p:cNvPr>
          <p:cNvSpPr/>
          <p:nvPr/>
        </p:nvSpPr>
        <p:spPr>
          <a:xfrm>
            <a:off x="1123950" y="1819275"/>
            <a:ext cx="3248024" cy="9525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400" dirty="0">
                <a:latin typeface="Work Sans" pitchFamily="2" charset="0"/>
              </a:rPr>
              <a:t>NOS (hur </a:t>
            </a:r>
            <a:r>
              <a:rPr lang="sv-SE" sz="2400">
                <a:latin typeface="Work Sans" pitchFamily="2" charset="0"/>
              </a:rPr>
              <a:t>funkar naturvetenskap</a:t>
            </a:r>
            <a:r>
              <a:rPr lang="sv-SE" sz="2400" dirty="0">
                <a:latin typeface="Work Sans" pitchFamily="2" charset="0"/>
              </a:rPr>
              <a:t>)</a:t>
            </a:r>
            <a:endParaRPr lang="en-SE" sz="2400" dirty="0">
              <a:latin typeface="Work Sans" pitchFamily="2" charset="0"/>
            </a:endParaRPr>
          </a:p>
        </p:txBody>
      </p:sp>
      <p:sp>
        <p:nvSpPr>
          <p:cNvPr id="11" name="Rektangel 10">
            <a:extLst>
              <a:ext uri="{FF2B5EF4-FFF2-40B4-BE49-F238E27FC236}">
                <a16:creationId xmlns:a16="http://schemas.microsoft.com/office/drawing/2014/main" id="{DC92C087-5457-4F3F-AF64-1804DF457454}"/>
              </a:ext>
            </a:extLst>
          </p:cNvPr>
          <p:cNvSpPr/>
          <p:nvPr/>
        </p:nvSpPr>
        <p:spPr>
          <a:xfrm>
            <a:off x="5019676" y="5743575"/>
            <a:ext cx="3248024" cy="971548"/>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sv-SE" sz="2400" dirty="0">
                <a:latin typeface="Work Sans" pitchFamily="2" charset="0"/>
              </a:rPr>
              <a:t>Lära om begrepp/modeller</a:t>
            </a:r>
            <a:endParaRPr lang="en-SE" sz="2400" dirty="0">
              <a:latin typeface="Work Sans" pitchFamily="2" charset="0"/>
            </a:endParaRPr>
          </a:p>
        </p:txBody>
      </p:sp>
      <p:sp>
        <p:nvSpPr>
          <p:cNvPr id="12" name="Rektangel 11">
            <a:extLst>
              <a:ext uri="{FF2B5EF4-FFF2-40B4-BE49-F238E27FC236}">
                <a16:creationId xmlns:a16="http://schemas.microsoft.com/office/drawing/2014/main" id="{C7CED363-8AB1-4A77-B45F-F40B7791281B}"/>
              </a:ext>
            </a:extLst>
          </p:cNvPr>
          <p:cNvSpPr/>
          <p:nvPr/>
        </p:nvSpPr>
        <p:spPr>
          <a:xfrm>
            <a:off x="5019674" y="1819275"/>
            <a:ext cx="3248025" cy="39243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400">
                <a:latin typeface="Work Sans" pitchFamily="2" charset="0"/>
              </a:rPr>
              <a:t>Naturvetenskapligt arbetssätt</a:t>
            </a:r>
            <a:endParaRPr lang="sv-SE" sz="2400" dirty="0">
              <a:latin typeface="Work Sans" pitchFamily="2" charset="0"/>
            </a:endParaRPr>
          </a:p>
        </p:txBody>
      </p:sp>
      <p:sp>
        <p:nvSpPr>
          <p:cNvPr id="14" name="Rektangel 13">
            <a:extLst>
              <a:ext uri="{FF2B5EF4-FFF2-40B4-BE49-F238E27FC236}">
                <a16:creationId xmlns:a16="http://schemas.microsoft.com/office/drawing/2014/main" id="{A1D889B0-3E0A-4CD9-8CC3-B2B0E028D275}"/>
              </a:ext>
            </a:extLst>
          </p:cNvPr>
          <p:cNvSpPr/>
          <p:nvPr/>
        </p:nvSpPr>
        <p:spPr>
          <a:xfrm>
            <a:off x="8724901" y="2535417"/>
            <a:ext cx="3248024" cy="4179707"/>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sv-SE" sz="2400" dirty="0">
                <a:latin typeface="Work Sans" pitchFamily="2" charset="0"/>
              </a:rPr>
              <a:t>Lära om begrepp/modeller</a:t>
            </a:r>
            <a:endParaRPr lang="en-SE" sz="2400" dirty="0">
              <a:latin typeface="Work Sans" pitchFamily="2" charset="0"/>
            </a:endParaRPr>
          </a:p>
        </p:txBody>
      </p:sp>
      <p:sp>
        <p:nvSpPr>
          <p:cNvPr id="16" name="Rektangel 15">
            <a:extLst>
              <a:ext uri="{FF2B5EF4-FFF2-40B4-BE49-F238E27FC236}">
                <a16:creationId xmlns:a16="http://schemas.microsoft.com/office/drawing/2014/main" id="{16F05E00-ABD8-4770-BEC7-B80816D1E7E9}"/>
              </a:ext>
            </a:extLst>
          </p:cNvPr>
          <p:cNvSpPr/>
          <p:nvPr/>
        </p:nvSpPr>
        <p:spPr>
          <a:xfrm>
            <a:off x="8724900" y="1819275"/>
            <a:ext cx="3248024" cy="71614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latin typeface="Work Sans" pitchFamily="2" charset="0"/>
              </a:rPr>
              <a:t>NOS (hur </a:t>
            </a:r>
            <a:r>
              <a:rPr lang="sv-SE">
                <a:latin typeface="Work Sans" pitchFamily="2" charset="0"/>
              </a:rPr>
              <a:t>funkar naturvetenskap</a:t>
            </a:r>
            <a:r>
              <a:rPr lang="sv-SE" dirty="0">
                <a:latin typeface="Work Sans" pitchFamily="2" charset="0"/>
              </a:rPr>
              <a:t>)</a:t>
            </a:r>
            <a:endParaRPr lang="en-SE" dirty="0">
              <a:latin typeface="Work Sans" pitchFamily="2" charset="0"/>
            </a:endParaRPr>
          </a:p>
        </p:txBody>
      </p:sp>
      <p:sp>
        <p:nvSpPr>
          <p:cNvPr id="17" name="textruta 16">
            <a:extLst>
              <a:ext uri="{FF2B5EF4-FFF2-40B4-BE49-F238E27FC236}">
                <a16:creationId xmlns:a16="http://schemas.microsoft.com/office/drawing/2014/main" id="{5164281F-5C6E-4AFD-9D66-6D5D2B1A4055}"/>
              </a:ext>
            </a:extLst>
          </p:cNvPr>
          <p:cNvSpPr txBox="1"/>
          <p:nvPr/>
        </p:nvSpPr>
        <p:spPr>
          <a:xfrm>
            <a:off x="1263649" y="1291211"/>
            <a:ext cx="3248024" cy="461665"/>
          </a:xfrm>
          <a:prstGeom prst="rect">
            <a:avLst/>
          </a:prstGeom>
          <a:noFill/>
        </p:spPr>
        <p:txBody>
          <a:bodyPr wrap="square" rtlCol="0">
            <a:spAutoFit/>
          </a:bodyPr>
          <a:lstStyle/>
          <a:p>
            <a:r>
              <a:rPr lang="sv-SE" sz="2400" dirty="0">
                <a:latin typeface="Work Sans" pitchFamily="2" charset="0"/>
              </a:rPr>
              <a:t>1 (</a:t>
            </a:r>
            <a:r>
              <a:rPr lang="sv-SE" sz="2400">
                <a:latin typeface="Work Sans" pitchFamily="2" charset="0"/>
              </a:rPr>
              <a:t>hade lite av allt)</a:t>
            </a:r>
            <a:endParaRPr lang="en-SE" sz="2400" dirty="0">
              <a:latin typeface="Work Sans" pitchFamily="2" charset="0"/>
            </a:endParaRPr>
          </a:p>
        </p:txBody>
      </p:sp>
      <p:sp>
        <p:nvSpPr>
          <p:cNvPr id="18" name="textruta 17">
            <a:extLst>
              <a:ext uri="{FF2B5EF4-FFF2-40B4-BE49-F238E27FC236}">
                <a16:creationId xmlns:a16="http://schemas.microsoft.com/office/drawing/2014/main" id="{C5BABBCF-4F7F-4CC0-866D-16E7B0689567}"/>
              </a:ext>
            </a:extLst>
          </p:cNvPr>
          <p:cNvSpPr txBox="1"/>
          <p:nvPr/>
        </p:nvSpPr>
        <p:spPr>
          <a:xfrm>
            <a:off x="5088295" y="1269199"/>
            <a:ext cx="3248024" cy="461665"/>
          </a:xfrm>
          <a:prstGeom prst="rect">
            <a:avLst/>
          </a:prstGeom>
          <a:noFill/>
        </p:spPr>
        <p:txBody>
          <a:bodyPr wrap="square" rtlCol="0">
            <a:spAutoFit/>
          </a:bodyPr>
          <a:lstStyle/>
          <a:p>
            <a:r>
              <a:rPr lang="sv-SE" sz="2400" dirty="0">
                <a:latin typeface="Work Sans" pitchFamily="2" charset="0"/>
              </a:rPr>
              <a:t>2 (fokus undersöka)</a:t>
            </a:r>
            <a:endParaRPr lang="en-SE" sz="2400" dirty="0">
              <a:latin typeface="Work Sans" pitchFamily="2" charset="0"/>
            </a:endParaRPr>
          </a:p>
        </p:txBody>
      </p:sp>
      <p:sp>
        <p:nvSpPr>
          <p:cNvPr id="19" name="textruta 18">
            <a:extLst>
              <a:ext uri="{FF2B5EF4-FFF2-40B4-BE49-F238E27FC236}">
                <a16:creationId xmlns:a16="http://schemas.microsoft.com/office/drawing/2014/main" id="{2126BA05-F18A-4523-B385-91F3666D0EEA}"/>
              </a:ext>
            </a:extLst>
          </p:cNvPr>
          <p:cNvSpPr txBox="1"/>
          <p:nvPr/>
        </p:nvSpPr>
        <p:spPr>
          <a:xfrm>
            <a:off x="8861729" y="1269199"/>
            <a:ext cx="3820804" cy="461665"/>
          </a:xfrm>
          <a:prstGeom prst="rect">
            <a:avLst/>
          </a:prstGeom>
          <a:noFill/>
        </p:spPr>
        <p:txBody>
          <a:bodyPr wrap="square" rtlCol="0">
            <a:spAutoFit/>
          </a:bodyPr>
          <a:lstStyle/>
          <a:p>
            <a:r>
              <a:rPr lang="sv-SE" sz="2400" dirty="0">
                <a:latin typeface="Work Sans" pitchFamily="2" charset="0"/>
              </a:rPr>
              <a:t>3 (fokus begrepp)</a:t>
            </a:r>
            <a:endParaRPr lang="en-SE" sz="2400" dirty="0">
              <a:latin typeface="Work Sans" pitchFamily="2" charset="0"/>
            </a:endParaRPr>
          </a:p>
        </p:txBody>
      </p:sp>
    </p:spTree>
    <p:extLst>
      <p:ext uri="{BB962C8B-B14F-4D97-AF65-F5344CB8AC3E}">
        <p14:creationId xmlns:p14="http://schemas.microsoft.com/office/powerpoint/2010/main" val="4226994833"/>
      </p:ext>
    </p:extLst>
  </p:cSld>
  <p:clrMapOvr>
    <a:masterClrMapping/>
  </p:clrMapOvr>
</p:sld>
</file>

<file path=ppt/theme/theme1.xml><?xml version="1.0" encoding="utf-8"?>
<a:theme xmlns:a="http://schemas.openxmlformats.org/drawingml/2006/main" name="UU-tema VIT">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UU-tema MÖRKGRÅ OBS FÖR HUMANISTISKA TEATERN">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EB118DA2-CBF5-4D05-8239-92F4BD87ACCB}"/>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 (1)</Template>
  <TotalTime>8657</TotalTime>
  <Words>1215</Words>
  <Application>Microsoft Office PowerPoint</Application>
  <PresentationFormat>Bredbild</PresentationFormat>
  <Paragraphs>142</Paragraphs>
  <Slides>13</Slides>
  <Notes>4</Notes>
  <HiddenSlides>0</HiddenSlides>
  <MMClips>0</MMClips>
  <ScaleCrop>false</ScaleCrop>
  <HeadingPairs>
    <vt:vector size="6" baseType="variant">
      <vt:variant>
        <vt:lpstr>Använt teckensnitt</vt:lpstr>
      </vt:variant>
      <vt:variant>
        <vt:i4>6</vt:i4>
      </vt:variant>
      <vt:variant>
        <vt:lpstr>Tema</vt:lpstr>
      </vt:variant>
      <vt:variant>
        <vt:i4>3</vt:i4>
      </vt:variant>
      <vt:variant>
        <vt:lpstr>Bildrubriker</vt:lpstr>
      </vt:variant>
      <vt:variant>
        <vt:i4>13</vt:i4>
      </vt:variant>
    </vt:vector>
  </HeadingPairs>
  <TitlesOfParts>
    <vt:vector size="22" baseType="lpstr">
      <vt:lpstr>Work Sans</vt:lpstr>
      <vt:lpstr>Arial</vt:lpstr>
      <vt:lpstr>Work Sans Medium</vt:lpstr>
      <vt:lpstr>Calibri</vt:lpstr>
      <vt:lpstr>Google Sans</vt:lpstr>
      <vt:lpstr>Work Sans SemiBold</vt:lpstr>
      <vt:lpstr>UU-tema VIT</vt:lpstr>
      <vt:lpstr>UU-tema LJUSGRÅ</vt:lpstr>
      <vt:lpstr>UU-tema MÖRKGRÅ OBS FÖR HUMANISTISKA TEATERN</vt:lpstr>
      <vt:lpstr>Biologi &amp; Kemi</vt:lpstr>
      <vt:lpstr>NO - biologi &amp; kemi (och fysik…) –  från atomer och molekyler till hela jorden</vt:lpstr>
      <vt:lpstr>Kemi – didaktisk modell</vt:lpstr>
      <vt:lpstr>PowerPoint-presentation</vt:lpstr>
      <vt:lpstr>Yo-yo learning &amp; teaching</vt:lpstr>
      <vt:lpstr>Hur förklarar vi det som händer?</vt:lpstr>
      <vt:lpstr>Syftet med laborationer?</vt:lpstr>
      <vt:lpstr>Systematiska undersökningar</vt:lpstr>
      <vt:lpstr>Exempel på laborationer med olika fokus?</vt:lpstr>
      <vt:lpstr>Svenska lärare om ”undersökande arbete”?</vt:lpstr>
      <vt:lpstr>PowerPoint-presentation</vt:lpstr>
      <vt:lpstr>Många kompetenser</vt:lpstr>
      <vt:lpstr>Rekommendationer från forskningen? Lära sig naturvetenskapligt arbetssätt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Anonymous reviewer</dc:creator>
  <cp:lastModifiedBy>Anonymous reviewer</cp:lastModifiedBy>
  <cp:revision>143</cp:revision>
  <dcterms:created xsi:type="dcterms:W3CDTF">2024-09-23T05:13:24Z</dcterms:created>
  <dcterms:modified xsi:type="dcterms:W3CDTF">2026-08-06T05:29:36Z</dcterms:modified>
</cp:coreProperties>
</file>