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1B_CDCE8821.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Lst>
  <p:notesMasterIdLst>
    <p:notesMasterId r:id="rId11"/>
  </p:notesMasterIdLst>
  <p:handoutMasterIdLst>
    <p:handoutMasterId r:id="rId12"/>
  </p:handoutMasterIdLst>
  <p:sldIdLst>
    <p:sldId id="286" r:id="rId2"/>
    <p:sldId id="349" r:id="rId3"/>
    <p:sldId id="350" r:id="rId4"/>
    <p:sldId id="293" r:id="rId5"/>
    <p:sldId id="290" r:id="rId6"/>
    <p:sldId id="347" r:id="rId7"/>
    <p:sldId id="283" r:id="rId8"/>
    <p:sldId id="351" r:id="rId9"/>
    <p:sldId id="292" r:id="rId10"/>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BCCB32-A656-D299-A3C6-F629470C31CF}" name="Jana Johansson" initials="JJ" userId="S::janjo78@liu.se::b058ccaf-1d25-43ca-8db3-7b0d4644564a" providerId="AD"/>
  <p188:author id="{C1B976D9-B796-4DA4-4D10-74B1955B059C}" name="jenny.olander" initials="je" userId="S::jenny.olander_krc.su.se#ext#@liuonline.onmicrosoft.com::c530e367-a25c-4f54-b7e2-cd05685516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y Olander" initials="JO" lastIdx="1" clrIdx="0">
    <p:extLst>
      <p:ext uri="{19B8F6BF-5375-455C-9EA6-DF929625EA0E}">
        <p15:presenceInfo xmlns:p15="http://schemas.microsoft.com/office/powerpoint/2012/main" userId="S::jeol4322@win.su.se::82271637-784a-44d2-8dcf-bdd3fcb725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28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4E706E-E285-A022-3009-B23FD9C67F54}" v="72" dt="2025-05-05T17:07:27.496"/>
    <p1510:client id="{CC47EA89-871B-7A30-D3A1-806C2D25DCDD}" v="66" dt="2025-05-05T17:01:40.019"/>
    <p1510:client id="{FD5AC0BA-F37F-4213-9F73-C2D542A0683D}" v="3" dt="2025-05-05T15:23:45.81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just format 1 - Dekorfärg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just format 1 - Dekorfär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93" autoAdjust="0"/>
  </p:normalViewPr>
  <p:slideViewPr>
    <p:cSldViewPr snapToGrid="0">
      <p:cViewPr varScale="1">
        <p:scale>
          <a:sx n="140" d="100"/>
          <a:sy n="140" d="100"/>
        </p:scale>
        <p:origin x="774" y="114"/>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modernComment_11B_CDCE8821.xml><?xml version="1.0" encoding="utf-8"?>
<p188:cmLst xmlns:a="http://schemas.openxmlformats.org/drawingml/2006/main" xmlns:r="http://schemas.openxmlformats.org/officeDocument/2006/relationships" xmlns:p188="http://schemas.microsoft.com/office/powerpoint/2018/8/main">
  <p188:cm id="{07E47452-BDF9-43E2-9E15-6E0E6C7BFD37}" authorId="{FCBCCB32-A656-D299-A3C6-F629470C31CF}" created="2025-05-05T15:28:03.275">
    <pc:sldMkLst xmlns:pc="http://schemas.microsoft.com/office/powerpoint/2013/main/command">
      <pc:docMk/>
      <pc:sldMk cId="3452864545" sldId="283"/>
    </pc:sldMkLst>
    <p188:replyLst>
      <p188:reply id="{EB90BDD1-8FBE-4D34-8ED7-CF584A85CD50}" authorId="{C1B976D9-B796-4DA4-4D10-74B1955B059C}" created="2025-05-05T17:00:04.519">
        <p188:txBody>
          <a:bodyPr/>
          <a:lstStyle/>
          <a:p>
            <a:r>
              <a:rPr lang="en-US"/>
              <a:t>Vi förklarade exoterm på sidan innan. 
De kräver inte alltid en aktiveringsenergi.
Däremot så är entropin inblandad om man ska av göra om en reaktion sker spontant. Det tog jag upp i en tidigare version av den här presentationen, men kom fram till att det blir för mycket.</a:t>
            </a:r>
          </a:p>
        </p188:txBody>
      </p188:reply>
    </p188:replyLst>
    <p188:txBody>
      <a:bodyPr/>
      <a:lstStyle/>
      <a:p>
        <a:r>
          <a:rPr lang="sv-SE"/>
          <a:t>Behöver vi förklara exoterm och hur ska vi i så fall göra det? Kanske beror på om det riktar sig mot naturkunskap eller kemi? Jag tänkte först lägga till ”dvs sker spontant” men kom sen på att en del exoterma reaktioner kräver aktiveringsenergi.</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8BF6860C-D9E1-0E43-BD5B-A88943D986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A2EEF2C6-D0E7-5147-A633-E4995EA5C3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583644-23C7-5E41-8E7C-E1F860ABFD6B}" type="datetimeFigureOut">
              <a:rPr lang="sv-SE" smtClean="0"/>
              <a:t>2025-10-10</a:t>
            </a:fld>
            <a:endParaRPr lang="sv-SE"/>
          </a:p>
        </p:txBody>
      </p:sp>
      <p:sp>
        <p:nvSpPr>
          <p:cNvPr id="4" name="Platshållare för sidfot 3">
            <a:extLst>
              <a:ext uri="{FF2B5EF4-FFF2-40B4-BE49-F238E27FC236}">
                <a16:creationId xmlns:a16="http://schemas.microsoft.com/office/drawing/2014/main" id="{4824F16E-16AB-2E4D-90F4-9B89461ACA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E6A9566-421D-F640-9EF9-5871BF7E29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786FD3-8EB4-5246-AECA-2F73DEAF17A4}" type="slidenum">
              <a:rPr lang="sv-SE" smtClean="0"/>
              <a:t>‹#›</a:t>
            </a:fld>
            <a:endParaRPr lang="sv-SE"/>
          </a:p>
        </p:txBody>
      </p:sp>
    </p:spTree>
    <p:extLst>
      <p:ext uri="{BB962C8B-B14F-4D97-AF65-F5344CB8AC3E}">
        <p14:creationId xmlns:p14="http://schemas.microsoft.com/office/powerpoint/2010/main" val="2141309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36E370-FBCD-BD4F-B7EA-895AD44CA849}" type="datetimeFigureOut">
              <a:rPr lang="sv-SE" smtClean="0"/>
              <a:t>2025-10-10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sv-SE"/>
              <a:t>Redigera format för bakgrundstext
Nivå två
Nivå tre
Nivå fyra
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0D094-F95C-3740-A37B-17005D23A530}" type="slidenum">
              <a:rPr lang="sv-SE" smtClean="0"/>
              <a:t>‹#›</a:t>
            </a:fld>
            <a:endParaRPr lang="sv-SE"/>
          </a:p>
        </p:txBody>
      </p:sp>
    </p:spTree>
    <p:extLst>
      <p:ext uri="{BB962C8B-B14F-4D97-AF65-F5344CB8AC3E}">
        <p14:creationId xmlns:p14="http://schemas.microsoft.com/office/powerpoint/2010/main" val="292814778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1</a:t>
            </a:fld>
            <a:endParaRPr lang="sv-SE"/>
          </a:p>
        </p:txBody>
      </p:sp>
    </p:spTree>
    <p:extLst>
      <p:ext uri="{BB962C8B-B14F-4D97-AF65-F5344CB8AC3E}">
        <p14:creationId xmlns:p14="http://schemas.microsoft.com/office/powerpoint/2010/main" val="396484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2</a:t>
            </a:fld>
            <a:endParaRPr lang="sv-SE"/>
          </a:p>
        </p:txBody>
      </p:sp>
    </p:spTree>
    <p:extLst>
      <p:ext uri="{BB962C8B-B14F-4D97-AF65-F5344CB8AC3E}">
        <p14:creationId xmlns:p14="http://schemas.microsoft.com/office/powerpoint/2010/main" val="2609283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3</a:t>
            </a:fld>
            <a:endParaRPr lang="sv-SE"/>
          </a:p>
        </p:txBody>
      </p:sp>
    </p:spTree>
    <p:extLst>
      <p:ext uri="{BB962C8B-B14F-4D97-AF65-F5344CB8AC3E}">
        <p14:creationId xmlns:p14="http://schemas.microsoft.com/office/powerpoint/2010/main" val="2142181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4</a:t>
            </a:fld>
            <a:endParaRPr lang="sv-SE"/>
          </a:p>
        </p:txBody>
      </p:sp>
    </p:spTree>
    <p:extLst>
      <p:ext uri="{BB962C8B-B14F-4D97-AF65-F5344CB8AC3E}">
        <p14:creationId xmlns:p14="http://schemas.microsoft.com/office/powerpoint/2010/main" val="2167063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5</a:t>
            </a:fld>
            <a:endParaRPr lang="sv-SE"/>
          </a:p>
        </p:txBody>
      </p:sp>
    </p:spTree>
    <p:extLst>
      <p:ext uri="{BB962C8B-B14F-4D97-AF65-F5344CB8AC3E}">
        <p14:creationId xmlns:p14="http://schemas.microsoft.com/office/powerpoint/2010/main" val="171127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6</a:t>
            </a:fld>
            <a:endParaRPr lang="sv-SE"/>
          </a:p>
        </p:txBody>
      </p:sp>
    </p:spTree>
    <p:extLst>
      <p:ext uri="{BB962C8B-B14F-4D97-AF65-F5344CB8AC3E}">
        <p14:creationId xmlns:p14="http://schemas.microsoft.com/office/powerpoint/2010/main" val="586216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8</a:t>
            </a:fld>
            <a:endParaRPr lang="sv-SE"/>
          </a:p>
        </p:txBody>
      </p:sp>
    </p:spTree>
    <p:extLst>
      <p:ext uri="{BB962C8B-B14F-4D97-AF65-F5344CB8AC3E}">
        <p14:creationId xmlns:p14="http://schemas.microsoft.com/office/powerpoint/2010/main" val="1794564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600D094-F95C-3740-A37B-17005D23A530}" type="slidenum">
              <a:rPr lang="sv-SE" smtClean="0"/>
              <a:t>9</a:t>
            </a:fld>
            <a:endParaRPr lang="sv-SE"/>
          </a:p>
        </p:txBody>
      </p:sp>
    </p:spTree>
    <p:extLst>
      <p:ext uri="{BB962C8B-B14F-4D97-AF65-F5344CB8AC3E}">
        <p14:creationId xmlns:p14="http://schemas.microsoft.com/office/powerpoint/2010/main" val="1645960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pic>
        <p:nvPicPr>
          <p:cNvPr id="23" name="Bild 22">
            <a:extLst>
              <a:ext uri="{FF2B5EF4-FFF2-40B4-BE49-F238E27FC236}">
                <a16:creationId xmlns:a16="http://schemas.microsoft.com/office/drawing/2014/main" id="{E5A504C0-428A-1044-84F4-9D22B7BB036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a:stretch/>
        </p:blipFill>
        <p:spPr>
          <a:xfrm>
            <a:off x="-1" y="0"/>
            <a:ext cx="9144001" cy="5143016"/>
          </a:xfrm>
          <a:prstGeom prst="rect">
            <a:avLst/>
          </a:prstGeom>
        </p:spPr>
      </p:pic>
      <p:sp>
        <p:nvSpPr>
          <p:cNvPr id="2" name="Title 1"/>
          <p:cNvSpPr>
            <a:spLocks noGrp="1"/>
          </p:cNvSpPr>
          <p:nvPr>
            <p:ph type="ctrTitle" hasCustomPrompt="1"/>
          </p:nvPr>
        </p:nvSpPr>
        <p:spPr>
          <a:xfrm>
            <a:off x="1143000" y="1764000"/>
            <a:ext cx="6858000" cy="1479943"/>
          </a:xfrm>
        </p:spPr>
        <p:txBody>
          <a:bodyPr anchor="ctr" anchorCtr="0">
            <a:noAutofit/>
          </a:bodyPr>
          <a:lstStyle>
            <a:lvl1pPr algn="ctr">
              <a:lnSpc>
                <a:spcPts val="5760"/>
              </a:lnSpc>
              <a:defRPr sz="4800" b="1" i="0">
                <a:solidFill>
                  <a:srgbClr val="692859"/>
                </a:solidFill>
                <a:latin typeface="Arial" panose="020B0604020202020204" pitchFamily="34" charset="0"/>
                <a:cs typeface="Arial" panose="020B0604020202020204" pitchFamily="34" charset="0"/>
              </a:defRPr>
            </a:lvl1pPr>
          </a:lstStyle>
          <a:p>
            <a:r>
              <a:rPr lang="sv-SE"/>
              <a:t>Här skriver du din</a:t>
            </a:r>
            <a:br>
              <a:rPr lang="sv-SE"/>
            </a:br>
            <a:r>
              <a:rPr lang="sv-SE"/>
              <a:t>tvåradiga rubrik</a:t>
            </a:r>
            <a:endParaRPr lang="en-US"/>
          </a:p>
        </p:txBody>
      </p:sp>
      <p:pic>
        <p:nvPicPr>
          <p:cNvPr id="18" name="Bild 17">
            <a:extLst>
              <a:ext uri="{FF2B5EF4-FFF2-40B4-BE49-F238E27FC236}">
                <a16:creationId xmlns:a16="http://schemas.microsoft.com/office/drawing/2014/main" id="{72582392-19E9-3A45-A6C1-290842073D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79371" y="4572000"/>
            <a:ext cx="1785258" cy="357051"/>
          </a:xfrm>
          <a:prstGeom prst="rect">
            <a:avLst/>
          </a:prstGeom>
        </p:spPr>
      </p:pic>
    </p:spTree>
    <p:extLst>
      <p:ext uri="{BB962C8B-B14F-4D97-AF65-F5344CB8AC3E}">
        <p14:creationId xmlns:p14="http://schemas.microsoft.com/office/powerpoint/2010/main" val="2727444570"/>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hö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4915350" cy="923772"/>
          </a:xfrm>
        </p:spPr>
        <p:txBody>
          <a:bodyPr wrap="square" lIns="0" anchor="t" anchorCtr="0">
            <a:noAutofit/>
          </a:bodyPr>
          <a:lstStyle/>
          <a:p>
            <a:r>
              <a:rPr lang="sv-SE"/>
              <a:t>Sida med text och</a:t>
            </a:r>
            <a:br>
              <a:rPr lang="sv-SE"/>
            </a:br>
            <a:r>
              <a:rPr lang="sv-SE"/>
              <a:t>diagram till höger</a:t>
            </a:r>
            <a:endParaRPr lang="en-US"/>
          </a:p>
        </p:txBody>
      </p:sp>
      <p:sp>
        <p:nvSpPr>
          <p:cNvPr id="3" name="Content Placeholder 2"/>
          <p:cNvSpPr>
            <a:spLocks noGrp="1"/>
          </p:cNvSpPr>
          <p:nvPr>
            <p:ph idx="1"/>
          </p:nvPr>
        </p:nvSpPr>
        <p:spPr>
          <a:xfrm>
            <a:off x="468000" y="1692000"/>
            <a:ext cx="4915350" cy="2838055"/>
          </a:xfrm>
        </p:spPr>
        <p:txBody>
          <a:bodyPr lIns="0"/>
          <a:lstStyle/>
          <a:p>
            <a:pPr lvl="0"/>
            <a:r>
              <a:rPr lang="sv-SE"/>
              <a:t>Klicka här för att ändra format på bakgrundstexten</a:t>
            </a:r>
          </a:p>
        </p:txBody>
      </p:sp>
      <p:sp>
        <p:nvSpPr>
          <p:cNvPr id="5" name="Platshållare för diagram 4">
            <a:extLst>
              <a:ext uri="{FF2B5EF4-FFF2-40B4-BE49-F238E27FC236}">
                <a16:creationId xmlns:a16="http://schemas.microsoft.com/office/drawing/2014/main" id="{581800F1-247E-0C41-A2DC-FBC77FA52400}"/>
              </a:ext>
            </a:extLst>
          </p:cNvPr>
          <p:cNvSpPr>
            <a:spLocks noGrp="1"/>
          </p:cNvSpPr>
          <p:nvPr>
            <p:ph type="chart" sz="quarter" idx="10"/>
          </p:nvPr>
        </p:nvSpPr>
        <p:spPr>
          <a:xfrm>
            <a:off x="5829300" y="468313"/>
            <a:ext cx="2944813" cy="4062412"/>
          </a:xfrm>
        </p:spPr>
        <p:txBody>
          <a:bodyPr/>
          <a:lstStyle/>
          <a:p>
            <a:r>
              <a:rPr lang="sv-SE"/>
              <a:t>Klicka på ikonen för att lägga till ett diagram</a:t>
            </a:r>
          </a:p>
        </p:txBody>
      </p:sp>
      <p:cxnSp>
        <p:nvCxnSpPr>
          <p:cNvPr id="13" name="Rak 12">
            <a:extLst>
              <a:ext uri="{FF2B5EF4-FFF2-40B4-BE49-F238E27FC236}">
                <a16:creationId xmlns:a16="http://schemas.microsoft.com/office/drawing/2014/main" id="{1EA60F9A-E310-D449-9EC2-F04A56332A82}"/>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ruta 15">
            <a:extLst>
              <a:ext uri="{FF2B5EF4-FFF2-40B4-BE49-F238E27FC236}">
                <a16:creationId xmlns:a16="http://schemas.microsoft.com/office/drawing/2014/main" id="{54F084D9-DE28-4742-8AB3-33BA2D53264F}"/>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B44186E4-3605-244A-80D0-A90E093C1EF2}"/>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Bild 8">
            <a:extLst>
              <a:ext uri="{FF2B5EF4-FFF2-40B4-BE49-F238E27FC236}">
                <a16:creationId xmlns:a16="http://schemas.microsoft.com/office/drawing/2014/main" id="{EAD3BF5C-594B-8A47-84B7-4EEA62DEB6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4231805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foto">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0AD6EE2D-E686-AC42-AFD5-BC84608F62C5}"/>
              </a:ext>
            </a:extLst>
          </p:cNvPr>
          <p:cNvSpPr>
            <a:spLocks noGrp="1"/>
          </p:cNvSpPr>
          <p:nvPr>
            <p:ph type="pic" sz="quarter" idx="10"/>
          </p:nvPr>
        </p:nvSpPr>
        <p:spPr>
          <a:xfrm>
            <a:off x="0" y="0"/>
            <a:ext cx="9144000" cy="4751388"/>
          </a:xfrm>
        </p:spPr>
        <p:txBody>
          <a:bodyPr/>
          <a:lstStyle/>
          <a:p>
            <a:r>
              <a:rPr lang="sv-SE"/>
              <a:t>Klicka på ikonen för att lägga till en bild</a:t>
            </a:r>
          </a:p>
        </p:txBody>
      </p:sp>
      <p:cxnSp>
        <p:nvCxnSpPr>
          <p:cNvPr id="13" name="Rak 12">
            <a:extLst>
              <a:ext uri="{FF2B5EF4-FFF2-40B4-BE49-F238E27FC236}">
                <a16:creationId xmlns:a16="http://schemas.microsoft.com/office/drawing/2014/main" id="{7BA7270F-CCEE-3D4D-89F4-B38712D6F5A7}"/>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80CF881C-E302-F34F-9C36-9C007FEBE064}"/>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6" name="Rak 15">
            <a:extLst>
              <a:ext uri="{FF2B5EF4-FFF2-40B4-BE49-F238E27FC236}">
                <a16:creationId xmlns:a16="http://schemas.microsoft.com/office/drawing/2014/main" id="{DD06647E-2A06-9D4A-8B3F-F379238BDF44}"/>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Bild 6">
            <a:extLst>
              <a:ext uri="{FF2B5EF4-FFF2-40B4-BE49-F238E27FC236}">
                <a16:creationId xmlns:a16="http://schemas.microsoft.com/office/drawing/2014/main" id="{B1C7DD35-8ECB-A74E-95B0-F3E143074C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329061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ast webbsida">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05409978-B5DC-7D41-BD5B-1679928C64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b="7603"/>
          <a:stretch/>
        </p:blipFill>
        <p:spPr>
          <a:xfrm>
            <a:off x="-1" y="1"/>
            <a:ext cx="9144001" cy="4752000"/>
          </a:xfrm>
          <a:prstGeom prst="rect">
            <a:avLst/>
          </a:prstGeom>
        </p:spPr>
      </p:pic>
      <p:cxnSp>
        <p:nvCxnSpPr>
          <p:cNvPr id="11" name="Rak 10">
            <a:extLst>
              <a:ext uri="{FF2B5EF4-FFF2-40B4-BE49-F238E27FC236}">
                <a16:creationId xmlns:a16="http://schemas.microsoft.com/office/drawing/2014/main" id="{CDC99A88-AC7F-7646-A5BC-14E7D31DF4EF}"/>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A827882-FBCE-E440-9ACB-D46F0BF6BF79}"/>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4" name="Rak 13">
            <a:extLst>
              <a:ext uri="{FF2B5EF4-FFF2-40B4-BE49-F238E27FC236}">
                <a16:creationId xmlns:a16="http://schemas.microsoft.com/office/drawing/2014/main" id="{A09B1117-7E5F-5749-8D6E-FCF82E5CA2C7}"/>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69FBE1AE-859E-9941-8E96-AC1106DB63E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873364" y="4874934"/>
            <a:ext cx="792000" cy="172173"/>
          </a:xfrm>
          <a:prstGeom prst="rect">
            <a:avLst/>
          </a:prstGeom>
        </p:spPr>
      </p:pic>
      <p:sp>
        <p:nvSpPr>
          <p:cNvPr id="9" name="Platshållare för text 7">
            <a:extLst>
              <a:ext uri="{FF2B5EF4-FFF2-40B4-BE49-F238E27FC236}">
                <a16:creationId xmlns:a16="http://schemas.microsoft.com/office/drawing/2014/main" id="{D8C609E1-28B2-034A-A38F-57D6FF6EC227}"/>
              </a:ext>
            </a:extLst>
          </p:cNvPr>
          <p:cNvSpPr>
            <a:spLocks noGrp="1"/>
          </p:cNvSpPr>
          <p:nvPr>
            <p:ph type="body" sz="quarter" idx="10" hasCustomPrompt="1"/>
          </p:nvPr>
        </p:nvSpPr>
        <p:spPr>
          <a:xfrm>
            <a:off x="2150749" y="2083182"/>
            <a:ext cx="4842503" cy="567794"/>
          </a:xfrm>
          <a:prstGeom prst="roundRect">
            <a:avLst>
              <a:gd name="adj" fmla="val 33829"/>
            </a:avLst>
          </a:prstGeom>
          <a:solidFill>
            <a:schemeClr val="accent1"/>
          </a:solidFill>
        </p:spPr>
        <p:txBody>
          <a:bodyPr wrap="none" lIns="180000" tIns="125999" rIns="180000" bIns="61200" anchor="ctr" anchorCtr="0">
            <a:spAutoFit/>
          </a:bodyPr>
          <a:lstStyle>
            <a:lvl1pPr marL="0" indent="0" algn="ctr">
              <a:spcBef>
                <a:spcPts val="600"/>
              </a:spcBef>
              <a:buNone/>
              <a:defRPr sz="2600" b="1" spc="20" baseline="0">
                <a:solidFill>
                  <a:schemeClr val="bg1"/>
                </a:solidFill>
              </a:defRPr>
            </a:lvl1pPr>
          </a:lstStyle>
          <a:p>
            <a:r>
              <a:rPr lang="sv-SE" err="1"/>
              <a:t>larportalen.skolverket.se</a:t>
            </a:r>
            <a:r>
              <a:rPr lang="sv-SE"/>
              <a:t>  &gt;</a:t>
            </a:r>
          </a:p>
        </p:txBody>
      </p:sp>
    </p:spTree>
    <p:extLst>
      <p:ext uri="{BB962C8B-B14F-4D97-AF65-F5344CB8AC3E}">
        <p14:creationId xmlns:p14="http://schemas.microsoft.com/office/powerpoint/2010/main" val="2260819698"/>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ycka till!">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05409978-B5DC-7D41-BD5B-1679928C64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b="7603"/>
          <a:stretch/>
        </p:blipFill>
        <p:spPr>
          <a:xfrm>
            <a:off x="-1" y="1"/>
            <a:ext cx="9144001" cy="4752000"/>
          </a:xfrm>
          <a:prstGeom prst="rect">
            <a:avLst/>
          </a:prstGeom>
        </p:spPr>
      </p:pic>
      <p:sp>
        <p:nvSpPr>
          <p:cNvPr id="9" name="Title 1">
            <a:extLst>
              <a:ext uri="{FF2B5EF4-FFF2-40B4-BE49-F238E27FC236}">
                <a16:creationId xmlns:a16="http://schemas.microsoft.com/office/drawing/2014/main" id="{BF66BA5A-D573-4D43-B894-E3EB4F4F6779}"/>
              </a:ext>
            </a:extLst>
          </p:cNvPr>
          <p:cNvSpPr>
            <a:spLocks noGrp="1"/>
          </p:cNvSpPr>
          <p:nvPr>
            <p:ph type="ctrTitle" hasCustomPrompt="1"/>
          </p:nvPr>
        </p:nvSpPr>
        <p:spPr>
          <a:xfrm>
            <a:off x="2599081" y="2087217"/>
            <a:ext cx="3945835" cy="675861"/>
          </a:xfrm>
        </p:spPr>
        <p:txBody>
          <a:bodyPr tIns="36000" anchor="ctr" anchorCtr="0">
            <a:noAutofit/>
          </a:bodyPr>
          <a:lstStyle>
            <a:lvl1pPr algn="ctr">
              <a:lnSpc>
                <a:spcPts val="5760"/>
              </a:lnSpc>
              <a:defRPr sz="4800" b="1" i="0">
                <a:solidFill>
                  <a:srgbClr val="692859"/>
                </a:solidFill>
                <a:latin typeface="Arial" panose="020B0604020202020204" pitchFamily="34" charset="0"/>
                <a:cs typeface="Arial" panose="020B0604020202020204" pitchFamily="34" charset="0"/>
              </a:defRPr>
            </a:lvl1pPr>
          </a:lstStyle>
          <a:p>
            <a:r>
              <a:rPr lang="sv-SE"/>
              <a:t>Lycka till!</a:t>
            </a:r>
            <a:endParaRPr lang="en-US"/>
          </a:p>
        </p:txBody>
      </p:sp>
      <p:cxnSp>
        <p:nvCxnSpPr>
          <p:cNvPr id="11" name="Rak 10">
            <a:extLst>
              <a:ext uri="{FF2B5EF4-FFF2-40B4-BE49-F238E27FC236}">
                <a16:creationId xmlns:a16="http://schemas.microsoft.com/office/drawing/2014/main" id="{CCD9F12B-CBE0-8945-B16D-93FB20135CF7}"/>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4A298216-13FC-284B-B207-A3B57D120057}"/>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4" name="Rak 13">
            <a:extLst>
              <a:ext uri="{FF2B5EF4-FFF2-40B4-BE49-F238E27FC236}">
                <a16:creationId xmlns:a16="http://schemas.microsoft.com/office/drawing/2014/main" id="{1BA8CEB2-6F7C-334C-B67F-DE1599119E0C}"/>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E9C743CF-A3D3-C54A-B29F-C00BCDF5060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136656318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ast logotyp">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791082-3D1D-2F4B-A02B-091FA1C51473}"/>
              </a:ext>
            </a:extLst>
          </p:cNvPr>
          <p:cNvSpPr/>
          <p:nvPr userDrawn="1"/>
        </p:nvSpPr>
        <p:spPr>
          <a:xfrm>
            <a:off x="0" y="0"/>
            <a:ext cx="9144000" cy="5143500"/>
          </a:xfrm>
          <a:prstGeom prst="rect">
            <a:avLst/>
          </a:prstGeom>
          <a:solidFill>
            <a:srgbClr val="692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 3">
            <a:extLst>
              <a:ext uri="{FF2B5EF4-FFF2-40B4-BE49-F238E27FC236}">
                <a16:creationId xmlns:a16="http://schemas.microsoft.com/office/drawing/2014/main" id="{5B18B57D-5701-364F-98ED-9299F9735D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21998" y="2160000"/>
            <a:ext cx="4500000" cy="900000"/>
          </a:xfrm>
          <a:prstGeom prst="rect">
            <a:avLst/>
          </a:prstGeom>
        </p:spPr>
      </p:pic>
    </p:spTree>
    <p:extLst>
      <p:ext uri="{BB962C8B-B14F-4D97-AF65-F5344CB8AC3E}">
        <p14:creationId xmlns:p14="http://schemas.microsoft.com/office/powerpoint/2010/main" val="162322340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ast logotyp och url">
    <p:spTree>
      <p:nvGrpSpPr>
        <p:cNvPr id="1" name=""/>
        <p:cNvGrpSpPr/>
        <p:nvPr/>
      </p:nvGrpSpPr>
      <p:grpSpPr>
        <a:xfrm>
          <a:off x="0" y="0"/>
          <a:ext cx="0" cy="0"/>
          <a:chOff x="0" y="0"/>
          <a:chExt cx="0" cy="0"/>
        </a:xfrm>
      </p:grpSpPr>
      <p:pic>
        <p:nvPicPr>
          <p:cNvPr id="5" name="Bild 4">
            <a:extLst>
              <a:ext uri="{FF2B5EF4-FFF2-40B4-BE49-F238E27FC236}">
                <a16:creationId xmlns:a16="http://schemas.microsoft.com/office/drawing/2014/main" id="{887B098C-A568-B741-BD2B-631619CF8BE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b="7603"/>
          <a:stretch/>
        </p:blipFill>
        <p:spPr>
          <a:xfrm>
            <a:off x="-1" y="1"/>
            <a:ext cx="9144001" cy="4752000"/>
          </a:xfrm>
          <a:prstGeom prst="rect">
            <a:avLst/>
          </a:prstGeom>
        </p:spPr>
      </p:pic>
      <p:pic>
        <p:nvPicPr>
          <p:cNvPr id="6" name="Bild 5">
            <a:extLst>
              <a:ext uri="{FF2B5EF4-FFF2-40B4-BE49-F238E27FC236}">
                <a16:creationId xmlns:a16="http://schemas.microsoft.com/office/drawing/2014/main" id="{ED923373-E272-2A4D-B024-C0A6FBF28F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22000" y="2034105"/>
            <a:ext cx="4500000" cy="900000"/>
          </a:xfrm>
          <a:prstGeom prst="rect">
            <a:avLst/>
          </a:prstGeom>
        </p:spPr>
      </p:pic>
      <p:sp>
        <p:nvSpPr>
          <p:cNvPr id="3" name="Rektangel 2">
            <a:extLst>
              <a:ext uri="{FF2B5EF4-FFF2-40B4-BE49-F238E27FC236}">
                <a16:creationId xmlns:a16="http://schemas.microsoft.com/office/drawing/2014/main" id="{D5B01659-973C-C343-92C1-E1FC6809AE88}"/>
              </a:ext>
            </a:extLst>
          </p:cNvPr>
          <p:cNvSpPr/>
          <p:nvPr userDrawn="1"/>
        </p:nvSpPr>
        <p:spPr>
          <a:xfrm>
            <a:off x="0" y="4752001"/>
            <a:ext cx="9144000" cy="391499"/>
          </a:xfrm>
          <a:prstGeom prst="rect">
            <a:avLst/>
          </a:prstGeom>
          <a:solidFill>
            <a:srgbClr val="692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ruta 6">
            <a:extLst>
              <a:ext uri="{FF2B5EF4-FFF2-40B4-BE49-F238E27FC236}">
                <a16:creationId xmlns:a16="http://schemas.microsoft.com/office/drawing/2014/main" id="{DA7749A0-8A76-124A-BECC-BB715812F8F7}"/>
              </a:ext>
            </a:extLst>
          </p:cNvPr>
          <p:cNvSpPr txBox="1"/>
          <p:nvPr userDrawn="1"/>
        </p:nvSpPr>
        <p:spPr>
          <a:xfrm>
            <a:off x="3493601" y="4786196"/>
            <a:ext cx="2191581" cy="338554"/>
          </a:xfrm>
          <a:prstGeom prst="rect">
            <a:avLst/>
          </a:prstGeom>
          <a:noFill/>
        </p:spPr>
        <p:txBody>
          <a:bodyPr wrap="square" rtlCol="0">
            <a:spAutoFit/>
          </a:bodyPr>
          <a:lstStyle/>
          <a:p>
            <a:pPr algn="ctr"/>
            <a:r>
              <a:rPr lang="sv-SE" sz="1600" b="1" i="0">
                <a:solidFill>
                  <a:schemeClr val="bg1"/>
                </a:solidFill>
                <a:latin typeface="Arial" panose="020B0604020202020204" pitchFamily="34" charset="0"/>
                <a:cs typeface="Arial" panose="020B0604020202020204" pitchFamily="34" charset="0"/>
              </a:rPr>
              <a:t>www.skolverket.se</a:t>
            </a:r>
          </a:p>
        </p:txBody>
      </p:sp>
    </p:spTree>
    <p:extLst>
      <p:ext uri="{BB962C8B-B14F-4D97-AF65-F5344CB8AC3E}">
        <p14:creationId xmlns:p14="http://schemas.microsoft.com/office/powerpoint/2010/main" val="614783329"/>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EAEBCC-D27B-469D-9A1F-A3F3ABDADB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3E31781-A858-4AA1-B30A-ECD0A09FB9C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B7D7508-1910-432F-803C-50EF6F52A59F}"/>
              </a:ext>
            </a:extLst>
          </p:cNvPr>
          <p:cNvSpPr>
            <a:spLocks noGrp="1"/>
          </p:cNvSpPr>
          <p:nvPr>
            <p:ph type="dt" sz="half" idx="10"/>
          </p:nvPr>
        </p:nvSpPr>
        <p:spPr/>
        <p:txBody>
          <a:bodyPr/>
          <a:lstStyle/>
          <a:p>
            <a:fld id="{3DC68A0A-004A-4E79-A5D1-E53529332C19}" type="datetimeFigureOut">
              <a:rPr lang="sv-SE" smtClean="0"/>
              <a:t>2025-10-10</a:t>
            </a:fld>
            <a:endParaRPr lang="sv-SE"/>
          </a:p>
        </p:txBody>
      </p:sp>
      <p:sp>
        <p:nvSpPr>
          <p:cNvPr id="5" name="Platshållare för sidfot 4">
            <a:extLst>
              <a:ext uri="{FF2B5EF4-FFF2-40B4-BE49-F238E27FC236}">
                <a16:creationId xmlns:a16="http://schemas.microsoft.com/office/drawing/2014/main" id="{7CE2847F-EAB9-45EC-A7CC-2CE015F50D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32B09BF-02C6-4F94-9B51-39BAAED0D27F}"/>
              </a:ext>
            </a:extLst>
          </p:cNvPr>
          <p:cNvSpPr>
            <a:spLocks noGrp="1"/>
          </p:cNvSpPr>
          <p:nvPr>
            <p:ph type="sldNum" sz="quarter" idx="12"/>
          </p:nvPr>
        </p:nvSpPr>
        <p:spPr/>
        <p:txBody>
          <a:bodyPr/>
          <a:lstStyle/>
          <a:p>
            <a:fld id="{431F43E3-AF8B-4520-9D13-E82A530E3F9F}" type="slidenum">
              <a:rPr lang="sv-SE" smtClean="0"/>
              <a:t>‹#›</a:t>
            </a:fld>
            <a:endParaRPr lang="sv-SE"/>
          </a:p>
        </p:txBody>
      </p:sp>
    </p:spTree>
    <p:extLst>
      <p:ext uri="{BB962C8B-B14F-4D97-AF65-F5344CB8AC3E}">
        <p14:creationId xmlns:p14="http://schemas.microsoft.com/office/powerpoint/2010/main" val="2610767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ort text">
    <p:spTree>
      <p:nvGrpSpPr>
        <p:cNvPr id="1" name=""/>
        <p:cNvGrpSpPr/>
        <p:nvPr/>
      </p:nvGrpSpPr>
      <p:grpSpPr>
        <a:xfrm>
          <a:off x="0" y="0"/>
          <a:ext cx="0" cy="0"/>
          <a:chOff x="0" y="0"/>
          <a:chExt cx="0" cy="0"/>
        </a:xfrm>
      </p:grpSpPr>
      <p:pic>
        <p:nvPicPr>
          <p:cNvPr id="10" name="Bild 9">
            <a:extLst>
              <a:ext uri="{FF2B5EF4-FFF2-40B4-BE49-F238E27FC236}">
                <a16:creationId xmlns:a16="http://schemas.microsoft.com/office/drawing/2014/main" id="{05409978-B5DC-7D41-BD5B-1679928C64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b="7603"/>
          <a:stretch/>
        </p:blipFill>
        <p:spPr>
          <a:xfrm>
            <a:off x="-1" y="1"/>
            <a:ext cx="9144001" cy="4752000"/>
          </a:xfrm>
          <a:prstGeom prst="rect">
            <a:avLst/>
          </a:prstGeom>
        </p:spPr>
      </p:pic>
      <p:sp>
        <p:nvSpPr>
          <p:cNvPr id="9" name="Title 1">
            <a:extLst>
              <a:ext uri="{FF2B5EF4-FFF2-40B4-BE49-F238E27FC236}">
                <a16:creationId xmlns:a16="http://schemas.microsoft.com/office/drawing/2014/main" id="{E4FFDDAD-3400-C84D-B888-D26B47662472}"/>
              </a:ext>
            </a:extLst>
          </p:cNvPr>
          <p:cNvSpPr>
            <a:spLocks noGrp="1"/>
          </p:cNvSpPr>
          <p:nvPr>
            <p:ph type="title" hasCustomPrompt="1"/>
          </p:nvPr>
        </p:nvSpPr>
        <p:spPr>
          <a:xfrm>
            <a:off x="1692000" y="1685139"/>
            <a:ext cx="5760000" cy="1413822"/>
          </a:xfrm>
          <a:solidFill>
            <a:schemeClr val="bg1"/>
          </a:solidFill>
        </p:spPr>
        <p:txBody>
          <a:bodyPr vert="horz" lIns="360000" tIns="360000" rIns="360000" bIns="360000" anchor="ctr" anchorCtr="0">
            <a:spAutoFit/>
          </a:bodyPr>
          <a:lstStyle>
            <a:lvl1pPr algn="ctr">
              <a:lnSpc>
                <a:spcPts val="2800"/>
              </a:lnSpc>
              <a:defRPr sz="2000" b="1" i="0">
                <a:solidFill>
                  <a:srgbClr val="692859"/>
                </a:solidFill>
                <a:latin typeface="Arial" panose="020B0604020202020204" pitchFamily="34" charset="0"/>
                <a:cs typeface="Arial" panose="020B0604020202020204" pitchFamily="34" charset="0"/>
              </a:defRPr>
            </a:lvl1pPr>
          </a:lstStyle>
          <a:p>
            <a:r>
              <a:rPr lang="sv-SE"/>
              <a:t>Plats för en kortare text, exempelvis en ingress eller en kortare faktatext.</a:t>
            </a:r>
            <a:endParaRPr lang="en-US"/>
          </a:p>
        </p:txBody>
      </p:sp>
      <p:cxnSp>
        <p:nvCxnSpPr>
          <p:cNvPr id="7" name="Rak 6">
            <a:extLst>
              <a:ext uri="{FF2B5EF4-FFF2-40B4-BE49-F238E27FC236}">
                <a16:creationId xmlns:a16="http://schemas.microsoft.com/office/drawing/2014/main" id="{03F61561-DEAD-4348-902F-BC0BDB4F2F44}"/>
              </a:ext>
            </a:extLst>
          </p:cNvPr>
          <p:cNvCxnSpPr/>
          <p:nvPr userDrawn="1"/>
        </p:nvCxnSpPr>
        <p:spPr>
          <a:xfrm>
            <a:off x="0" y="4752000"/>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C6B10D6D-BAE4-F142-AFCB-C4CD7AC63DA4}"/>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25" name="Rak 24">
            <a:extLst>
              <a:ext uri="{FF2B5EF4-FFF2-40B4-BE49-F238E27FC236}">
                <a16:creationId xmlns:a16="http://schemas.microsoft.com/office/drawing/2014/main" id="{D7C7A2B9-218D-E54B-87DD-476BF2D267FC}"/>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Bild 10">
            <a:extLst>
              <a:ext uri="{FF2B5EF4-FFF2-40B4-BE49-F238E27FC236}">
                <a16:creationId xmlns:a16="http://schemas.microsoft.com/office/drawing/2014/main" id="{B6DFB464-5F58-8446-976B-4746592812A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3111145970"/>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korativ sida">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C01091D3-4D60-EB46-97FE-65D73D14CF1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237" b="7603"/>
          <a:stretch/>
        </p:blipFill>
        <p:spPr>
          <a:xfrm>
            <a:off x="-1" y="0"/>
            <a:ext cx="9144001" cy="4752000"/>
          </a:xfrm>
          <a:prstGeom prst="rect">
            <a:avLst/>
          </a:prstGeom>
        </p:spPr>
      </p:pic>
      <p:sp>
        <p:nvSpPr>
          <p:cNvPr id="9" name="Title 1">
            <a:extLst>
              <a:ext uri="{FF2B5EF4-FFF2-40B4-BE49-F238E27FC236}">
                <a16:creationId xmlns:a16="http://schemas.microsoft.com/office/drawing/2014/main" id="{E4FFDDAD-3400-C84D-B888-D26B47662472}"/>
              </a:ext>
            </a:extLst>
          </p:cNvPr>
          <p:cNvSpPr>
            <a:spLocks noGrp="1"/>
          </p:cNvSpPr>
          <p:nvPr>
            <p:ph type="title" hasCustomPrompt="1"/>
          </p:nvPr>
        </p:nvSpPr>
        <p:spPr>
          <a:xfrm>
            <a:off x="2285999" y="1644900"/>
            <a:ext cx="4572000" cy="1512000"/>
          </a:xfrm>
          <a:solidFill>
            <a:schemeClr val="bg1"/>
          </a:solidFill>
        </p:spPr>
        <p:txBody>
          <a:bodyPr vert="horz" wrap="square" lIns="144000" tIns="360000" rIns="144000" bIns="360000" anchor="ctr" anchorCtr="0">
            <a:spAutoFit/>
          </a:bodyPr>
          <a:lstStyle>
            <a:lvl1pPr algn="ctr">
              <a:lnSpc>
                <a:spcPts val="3000"/>
              </a:lnSpc>
              <a:defRPr sz="2500" b="1" i="0">
                <a:solidFill>
                  <a:srgbClr val="692859"/>
                </a:solidFill>
                <a:latin typeface="Arial" panose="020B0604020202020204" pitchFamily="34" charset="0"/>
                <a:cs typeface="Arial" panose="020B0604020202020204" pitchFamily="34" charset="0"/>
              </a:defRPr>
            </a:lvl1pPr>
          </a:lstStyle>
          <a:p>
            <a:r>
              <a:rPr lang="sv-SE"/>
              <a:t>En dekorativ sida med plats</a:t>
            </a:r>
            <a:br>
              <a:rPr lang="sv-SE"/>
            </a:br>
            <a:r>
              <a:rPr lang="sv-SE"/>
              <a:t>för frågeställning.</a:t>
            </a:r>
            <a:endParaRPr lang="en-US"/>
          </a:p>
        </p:txBody>
      </p:sp>
      <p:cxnSp>
        <p:nvCxnSpPr>
          <p:cNvPr id="7" name="Rak 6">
            <a:extLst>
              <a:ext uri="{FF2B5EF4-FFF2-40B4-BE49-F238E27FC236}">
                <a16:creationId xmlns:a16="http://schemas.microsoft.com/office/drawing/2014/main" id="{03F61561-DEAD-4348-902F-BC0BDB4F2F44}"/>
              </a:ext>
            </a:extLst>
          </p:cNvPr>
          <p:cNvCxnSpPr/>
          <p:nvPr userDrawn="1"/>
        </p:nvCxnSpPr>
        <p:spPr>
          <a:xfrm>
            <a:off x="0" y="4752000"/>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C6B10D6D-BAE4-F142-AFCB-C4CD7AC63DA4}"/>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25" name="Rak 24">
            <a:extLst>
              <a:ext uri="{FF2B5EF4-FFF2-40B4-BE49-F238E27FC236}">
                <a16:creationId xmlns:a16="http://schemas.microsoft.com/office/drawing/2014/main" id="{D7C7A2B9-218D-E54B-87DD-476BF2D267FC}"/>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latshållare för bild 11">
            <a:extLst>
              <a:ext uri="{FF2B5EF4-FFF2-40B4-BE49-F238E27FC236}">
                <a16:creationId xmlns:a16="http://schemas.microsoft.com/office/drawing/2014/main" id="{2A49CAD3-2D5E-0D4E-B610-A3F2DC9EA21E}"/>
              </a:ext>
            </a:extLst>
          </p:cNvPr>
          <p:cNvSpPr>
            <a:spLocks noGrp="1"/>
          </p:cNvSpPr>
          <p:nvPr>
            <p:ph type="pic" sz="quarter" idx="10"/>
          </p:nvPr>
        </p:nvSpPr>
        <p:spPr>
          <a:xfrm>
            <a:off x="4354513" y="1425575"/>
            <a:ext cx="461962" cy="461963"/>
          </a:xfrm>
        </p:spPr>
        <p:txBody>
          <a:bodyPr>
            <a:normAutofit/>
          </a:bodyPr>
          <a:lstStyle>
            <a:lvl1pPr marL="0" indent="0">
              <a:lnSpc>
                <a:spcPts val="600"/>
              </a:lnSpc>
              <a:defRPr sz="400"/>
            </a:lvl1pPr>
          </a:lstStyle>
          <a:p>
            <a:r>
              <a:rPr lang="sv-SE"/>
              <a:t>Klicka på ikonen för att lägga till en bild</a:t>
            </a:r>
          </a:p>
        </p:txBody>
      </p:sp>
      <p:pic>
        <p:nvPicPr>
          <p:cNvPr id="10" name="Bild 9">
            <a:extLst>
              <a:ext uri="{FF2B5EF4-FFF2-40B4-BE49-F238E27FC236}">
                <a16:creationId xmlns:a16="http://schemas.microsoft.com/office/drawing/2014/main" id="{828CA38C-FCEA-0F45-B156-CC0AFEDA81B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4258039637"/>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ehåll och foto väns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00" y="468000"/>
            <a:ext cx="4915350" cy="923772"/>
          </a:xfrm>
        </p:spPr>
        <p:txBody>
          <a:bodyPr wrap="square" lIns="0" anchor="t" anchorCtr="0">
            <a:noAutofit/>
          </a:bodyPr>
          <a:lstStyle/>
          <a:p>
            <a:r>
              <a:rPr lang="sv-SE"/>
              <a:t>Sida med text och</a:t>
            </a:r>
            <a:br>
              <a:rPr lang="sv-SE"/>
            </a:br>
            <a:r>
              <a:rPr lang="sv-SE"/>
              <a:t>bild till vänster</a:t>
            </a:r>
            <a:endParaRPr lang="en-US"/>
          </a:p>
        </p:txBody>
      </p:sp>
      <p:sp>
        <p:nvSpPr>
          <p:cNvPr id="3" name="Content Placeholder 2"/>
          <p:cNvSpPr>
            <a:spLocks noGrp="1"/>
          </p:cNvSpPr>
          <p:nvPr>
            <p:ph idx="1"/>
          </p:nvPr>
        </p:nvSpPr>
        <p:spPr>
          <a:xfrm>
            <a:off x="3600000" y="1692000"/>
            <a:ext cx="4915350" cy="2838055"/>
          </a:xfrm>
        </p:spPr>
        <p:txBody>
          <a:bodyPr lIns="0"/>
          <a:lstStyle/>
          <a:p>
            <a:pPr lvl="0"/>
            <a:r>
              <a:rPr lang="sv-SE"/>
              <a:t>Klicka här för att ändra format på bakgrundstexten</a:t>
            </a:r>
          </a:p>
        </p:txBody>
      </p:sp>
      <p:sp>
        <p:nvSpPr>
          <p:cNvPr id="11" name="textruta 10">
            <a:extLst>
              <a:ext uri="{FF2B5EF4-FFF2-40B4-BE49-F238E27FC236}">
                <a16:creationId xmlns:a16="http://schemas.microsoft.com/office/drawing/2014/main" id="{DEF4ED9D-7D2D-3F46-9F02-492AA0C13B54}"/>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2" name="Rak 11">
            <a:extLst>
              <a:ext uri="{FF2B5EF4-FFF2-40B4-BE49-F238E27FC236}">
                <a16:creationId xmlns:a16="http://schemas.microsoft.com/office/drawing/2014/main" id="{433DC223-206A-7247-8EE2-3C8674410D77}"/>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latshållare för bild 13">
            <a:extLst>
              <a:ext uri="{FF2B5EF4-FFF2-40B4-BE49-F238E27FC236}">
                <a16:creationId xmlns:a16="http://schemas.microsoft.com/office/drawing/2014/main" id="{9A229A1A-A7C2-9E41-90EE-8A016CFA8B87}"/>
              </a:ext>
            </a:extLst>
          </p:cNvPr>
          <p:cNvSpPr>
            <a:spLocks noGrp="1"/>
          </p:cNvSpPr>
          <p:nvPr userDrawn="1">
            <p:ph type="pic" sz="quarter" idx="10" hasCustomPrompt="1"/>
          </p:nvPr>
        </p:nvSpPr>
        <p:spPr>
          <a:xfrm>
            <a:off x="-6724" y="-1"/>
            <a:ext cx="3238500" cy="4751991"/>
          </a:xfrm>
        </p:spPr>
        <p:txBody>
          <a:bodyPr/>
          <a:lstStyle>
            <a:lvl1pPr>
              <a:defRPr lang="sv-SE" smtClean="0">
                <a:effectLst/>
              </a:defRPr>
            </a:lvl1pPr>
          </a:lstStyle>
          <a:p>
            <a:r>
              <a:rPr lang="sv-SE">
                <a:effectLst/>
                <a:latin typeface="Source Sans Pro" panose="020B0503030403020204" pitchFamily="34" charset="0"/>
              </a:rPr>
              <a:t>Klicka på ikonen för att lägga till ett foto. Ytan är optimerad för ett foto i stående format. Foton i liggande format kommer att beskäras. Gör så här för att välja ett annat utsnitt av bilden: markera bilden och välj ”beskär” i menyn bildformat.</a:t>
            </a:r>
            <a:endParaRPr lang="sv-SE"/>
          </a:p>
        </p:txBody>
      </p:sp>
      <p:pic>
        <p:nvPicPr>
          <p:cNvPr id="9" name="Bild 8">
            <a:extLst>
              <a:ext uri="{FF2B5EF4-FFF2-40B4-BE49-F238E27FC236}">
                <a16:creationId xmlns:a16="http://schemas.microsoft.com/office/drawing/2014/main" id="{0BE9FA47-14CF-B84B-9CA3-45E849DC23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cxnSp>
        <p:nvCxnSpPr>
          <p:cNvPr id="8" name="Rak 7">
            <a:extLst>
              <a:ext uri="{FF2B5EF4-FFF2-40B4-BE49-F238E27FC236}">
                <a16:creationId xmlns:a16="http://schemas.microsoft.com/office/drawing/2014/main" id="{00582FD6-4266-BC41-A25E-92DAF757DCE0}"/>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046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och foto hö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4915350" cy="923772"/>
          </a:xfrm>
        </p:spPr>
        <p:txBody>
          <a:bodyPr wrap="square" lIns="0" anchor="t" anchorCtr="0">
            <a:noAutofit/>
          </a:bodyPr>
          <a:lstStyle/>
          <a:p>
            <a:r>
              <a:rPr lang="sv-SE"/>
              <a:t>Sida med text och</a:t>
            </a:r>
            <a:br>
              <a:rPr lang="sv-SE"/>
            </a:br>
            <a:r>
              <a:rPr lang="sv-SE"/>
              <a:t>bild till höger</a:t>
            </a:r>
            <a:endParaRPr lang="en-US"/>
          </a:p>
        </p:txBody>
      </p:sp>
      <p:sp>
        <p:nvSpPr>
          <p:cNvPr id="3" name="Content Placeholder 2"/>
          <p:cNvSpPr>
            <a:spLocks noGrp="1"/>
          </p:cNvSpPr>
          <p:nvPr>
            <p:ph idx="1"/>
          </p:nvPr>
        </p:nvSpPr>
        <p:spPr>
          <a:xfrm>
            <a:off x="468000" y="1692000"/>
            <a:ext cx="4915350" cy="2838055"/>
          </a:xfrm>
        </p:spPr>
        <p:txBody>
          <a:bodyPr lIns="0"/>
          <a:lstStyle/>
          <a:p>
            <a:pPr lvl="0"/>
            <a:r>
              <a:rPr lang="sv-SE"/>
              <a:t>Klicka här för att ändra format på bakgrundstexten</a:t>
            </a:r>
          </a:p>
        </p:txBody>
      </p:sp>
      <p:sp>
        <p:nvSpPr>
          <p:cNvPr id="14" name="Platshållare för bild 13">
            <a:extLst>
              <a:ext uri="{FF2B5EF4-FFF2-40B4-BE49-F238E27FC236}">
                <a16:creationId xmlns:a16="http://schemas.microsoft.com/office/drawing/2014/main" id="{9A229A1A-A7C2-9E41-90EE-8A016CFA8B87}"/>
              </a:ext>
            </a:extLst>
          </p:cNvPr>
          <p:cNvSpPr>
            <a:spLocks noGrp="1"/>
          </p:cNvSpPr>
          <p:nvPr>
            <p:ph type="pic" sz="quarter" idx="10" hasCustomPrompt="1"/>
          </p:nvPr>
        </p:nvSpPr>
        <p:spPr>
          <a:xfrm>
            <a:off x="5902376" y="0"/>
            <a:ext cx="3238500" cy="4751388"/>
          </a:xfrm>
        </p:spPr>
        <p:txBody>
          <a:bodyPr/>
          <a:lstStyle>
            <a:lvl1pPr>
              <a:defRPr/>
            </a:lvl1pPr>
          </a:lstStyle>
          <a:p>
            <a:r>
              <a:rPr lang="sv-SE">
                <a:effectLst/>
                <a:latin typeface="Source Sans Pro" panose="020B0503030403020204" pitchFamily="34" charset="0"/>
              </a:rPr>
              <a:t>Klicka på ikonen för att lägga till ett foto. Ytan är optimerad för ett foto i stående format. Foton i liggande format kommer att beskäras. Gör så här för att välja ett annat utsnitt av bilden: markera bilden och välj ”beskär” i menyn bildformat.</a:t>
            </a:r>
            <a:endParaRPr lang="sv-SE"/>
          </a:p>
        </p:txBody>
      </p:sp>
      <p:sp>
        <p:nvSpPr>
          <p:cNvPr id="16" name="textruta 15">
            <a:extLst>
              <a:ext uri="{FF2B5EF4-FFF2-40B4-BE49-F238E27FC236}">
                <a16:creationId xmlns:a16="http://schemas.microsoft.com/office/drawing/2014/main" id="{9C295E63-D0D6-E245-B555-22FA3C63CFA5}"/>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7DE96F93-7419-0F48-A1C7-CD1C8994C400}"/>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Bild 8">
            <a:extLst>
              <a:ext uri="{FF2B5EF4-FFF2-40B4-BE49-F238E27FC236}">
                <a16:creationId xmlns:a16="http://schemas.microsoft.com/office/drawing/2014/main" id="{F197DF41-ABBE-F449-AC20-426295DF8F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cxnSp>
        <p:nvCxnSpPr>
          <p:cNvPr id="13" name="Rak 12">
            <a:extLst>
              <a:ext uri="{FF2B5EF4-FFF2-40B4-BE49-F238E27FC236}">
                <a16:creationId xmlns:a16="http://schemas.microsoft.com/office/drawing/2014/main" id="{077633AE-470C-6347-89D8-B047CA5AE127}"/>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73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foto i liggande forma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8161988" cy="923772"/>
          </a:xfrm>
        </p:spPr>
        <p:txBody>
          <a:bodyPr wrap="square" lIns="0" anchor="t" anchorCtr="0">
            <a:noAutofit/>
          </a:bodyPr>
          <a:lstStyle/>
          <a:p>
            <a:r>
              <a:rPr lang="sv-SE"/>
              <a:t>Sida med text och</a:t>
            </a:r>
            <a:br>
              <a:rPr lang="sv-SE"/>
            </a:br>
            <a:r>
              <a:rPr lang="sv-SE"/>
              <a:t>bild till höger</a:t>
            </a:r>
            <a:endParaRPr lang="en-US"/>
          </a:p>
        </p:txBody>
      </p:sp>
      <p:sp>
        <p:nvSpPr>
          <p:cNvPr id="3" name="Content Placeholder 2"/>
          <p:cNvSpPr>
            <a:spLocks noGrp="1"/>
          </p:cNvSpPr>
          <p:nvPr>
            <p:ph idx="1"/>
          </p:nvPr>
        </p:nvSpPr>
        <p:spPr>
          <a:xfrm>
            <a:off x="468000" y="1692000"/>
            <a:ext cx="3871342" cy="2838055"/>
          </a:xfrm>
        </p:spPr>
        <p:txBody>
          <a:bodyPr lIns="0"/>
          <a:lstStyle/>
          <a:p>
            <a:pPr lvl="0"/>
            <a:r>
              <a:rPr lang="sv-SE"/>
              <a:t>Klicka här för att ändra format på bakgrundstexten</a:t>
            </a:r>
          </a:p>
        </p:txBody>
      </p:sp>
      <p:sp>
        <p:nvSpPr>
          <p:cNvPr id="14" name="Platshållare för bild 13">
            <a:extLst>
              <a:ext uri="{FF2B5EF4-FFF2-40B4-BE49-F238E27FC236}">
                <a16:creationId xmlns:a16="http://schemas.microsoft.com/office/drawing/2014/main" id="{9A229A1A-A7C2-9E41-90EE-8A016CFA8B87}"/>
              </a:ext>
            </a:extLst>
          </p:cNvPr>
          <p:cNvSpPr>
            <a:spLocks noGrp="1"/>
          </p:cNvSpPr>
          <p:nvPr>
            <p:ph type="pic" sz="quarter" idx="10"/>
          </p:nvPr>
        </p:nvSpPr>
        <p:spPr>
          <a:xfrm>
            <a:off x="4716000" y="1699249"/>
            <a:ext cx="4428000" cy="3052747"/>
          </a:xfrm>
        </p:spPr>
        <p:txBody>
          <a:bodyPr/>
          <a:lstStyle/>
          <a:p>
            <a:r>
              <a:rPr lang="sv-SE"/>
              <a:t>Klicka på ikonen för att lägga till en bild</a:t>
            </a:r>
          </a:p>
        </p:txBody>
      </p:sp>
      <p:sp>
        <p:nvSpPr>
          <p:cNvPr id="16" name="textruta 15">
            <a:extLst>
              <a:ext uri="{FF2B5EF4-FFF2-40B4-BE49-F238E27FC236}">
                <a16:creationId xmlns:a16="http://schemas.microsoft.com/office/drawing/2014/main" id="{9C295E63-D0D6-E245-B555-22FA3C63CFA5}"/>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7DE96F93-7419-0F48-A1C7-CD1C8994C400}"/>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Bild 8">
            <a:extLst>
              <a:ext uri="{FF2B5EF4-FFF2-40B4-BE49-F238E27FC236}">
                <a16:creationId xmlns:a16="http://schemas.microsoft.com/office/drawing/2014/main" id="{F197DF41-ABBE-F449-AC20-426295DF8F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cxnSp>
        <p:nvCxnSpPr>
          <p:cNvPr id="13" name="Rak 12">
            <a:extLst>
              <a:ext uri="{FF2B5EF4-FFF2-40B4-BE49-F238E27FC236}">
                <a16:creationId xmlns:a16="http://schemas.microsoft.com/office/drawing/2014/main" id="{077633AE-470C-6347-89D8-B047CA5AE127}"/>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997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nehåll i två spal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7909518" cy="923772"/>
          </a:xfrm>
        </p:spPr>
        <p:txBody>
          <a:bodyPr wrap="square" lIns="0" anchor="t" anchorCtr="0">
            <a:noAutofit/>
          </a:bodyPr>
          <a:lstStyle/>
          <a:p>
            <a:r>
              <a:rPr lang="sv-SE"/>
              <a:t>Sida med text i två spalter</a:t>
            </a:r>
            <a:endParaRPr lang="en-US"/>
          </a:p>
        </p:txBody>
      </p:sp>
      <p:sp>
        <p:nvSpPr>
          <p:cNvPr id="3" name="Content Placeholder 2"/>
          <p:cNvSpPr>
            <a:spLocks noGrp="1"/>
          </p:cNvSpPr>
          <p:nvPr>
            <p:ph idx="1"/>
          </p:nvPr>
        </p:nvSpPr>
        <p:spPr>
          <a:xfrm>
            <a:off x="468000" y="1692000"/>
            <a:ext cx="7909518" cy="2838055"/>
          </a:xfrm>
        </p:spPr>
        <p:txBody>
          <a:bodyPr lIns="0" numCol="2" spcCol="432000">
            <a:noAutofit/>
          </a:bodyPr>
          <a:lstStyle/>
          <a:p>
            <a:pPr lvl="0"/>
            <a:r>
              <a:rPr lang="sv-SE"/>
              <a:t>Klicka här för att ändra format på bakgrundstexten</a:t>
            </a:r>
          </a:p>
        </p:txBody>
      </p:sp>
      <p:cxnSp>
        <p:nvCxnSpPr>
          <p:cNvPr id="13" name="Rak 12">
            <a:extLst>
              <a:ext uri="{FF2B5EF4-FFF2-40B4-BE49-F238E27FC236}">
                <a16:creationId xmlns:a16="http://schemas.microsoft.com/office/drawing/2014/main" id="{94B301F5-5A61-4D46-AF70-0F529A180DED}"/>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081B4B6B-E6FD-B441-9B37-8E6853F3450B}"/>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6" name="Rak 15">
            <a:extLst>
              <a:ext uri="{FF2B5EF4-FFF2-40B4-BE49-F238E27FC236}">
                <a16:creationId xmlns:a16="http://schemas.microsoft.com/office/drawing/2014/main" id="{A5F0DAC9-B6DE-3A41-8F3D-135A7BD9D37E}"/>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FDEAE040-6358-F940-AC0B-0DCC07663B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193666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i en bred sp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7909518" cy="923772"/>
          </a:xfrm>
        </p:spPr>
        <p:txBody>
          <a:bodyPr wrap="square" lIns="0" anchor="t" anchorCtr="0">
            <a:noAutofit/>
          </a:bodyPr>
          <a:lstStyle/>
          <a:p>
            <a:r>
              <a:rPr lang="sv-SE"/>
              <a:t>Sida med text i en bred spalt</a:t>
            </a:r>
            <a:endParaRPr lang="en-US"/>
          </a:p>
        </p:txBody>
      </p:sp>
      <p:sp>
        <p:nvSpPr>
          <p:cNvPr id="3" name="Content Placeholder 2"/>
          <p:cNvSpPr>
            <a:spLocks noGrp="1"/>
          </p:cNvSpPr>
          <p:nvPr>
            <p:ph idx="1"/>
          </p:nvPr>
        </p:nvSpPr>
        <p:spPr>
          <a:xfrm>
            <a:off x="468000" y="1692000"/>
            <a:ext cx="7909518" cy="2838055"/>
          </a:xfrm>
        </p:spPr>
        <p:txBody>
          <a:bodyPr lIns="0" numCol="1" spcCol="432000">
            <a:noAutofit/>
          </a:bodyPr>
          <a:lstStyle>
            <a:lvl1pPr>
              <a:lnSpc>
                <a:spcPts val="2200"/>
              </a:lnSpc>
              <a:defRPr sz="1800"/>
            </a:lvl1pPr>
            <a:lvl2pPr>
              <a:lnSpc>
                <a:spcPts val="2200"/>
              </a:lnSpc>
              <a:defRPr sz="1800"/>
            </a:lvl2pPr>
            <a:lvl3pPr>
              <a:lnSpc>
                <a:spcPts val="2200"/>
              </a:lnSpc>
              <a:defRPr sz="1800"/>
            </a:lvl3pPr>
            <a:lvl4pPr>
              <a:lnSpc>
                <a:spcPts val="2200"/>
              </a:lnSpc>
              <a:defRPr sz="1800"/>
            </a:lvl4pPr>
            <a:lvl5pPr>
              <a:lnSpc>
                <a:spcPts val="2200"/>
              </a:lnSpc>
              <a:defRPr sz="1800" baseline="0"/>
            </a:lvl5pPr>
          </a:lstStyle>
          <a:p>
            <a:pPr lvl="0"/>
            <a:r>
              <a:rPr lang="sv-SE"/>
              <a:t>Klicka här för att ändra format på bakgrundstexten</a:t>
            </a:r>
          </a:p>
        </p:txBody>
      </p:sp>
      <p:cxnSp>
        <p:nvCxnSpPr>
          <p:cNvPr id="13" name="Rak 12">
            <a:extLst>
              <a:ext uri="{FF2B5EF4-FFF2-40B4-BE49-F238E27FC236}">
                <a16:creationId xmlns:a16="http://schemas.microsoft.com/office/drawing/2014/main" id="{94B301F5-5A61-4D46-AF70-0F529A180DED}"/>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081B4B6B-E6FD-B441-9B37-8E6853F3450B}"/>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6" name="Rak 15">
            <a:extLst>
              <a:ext uri="{FF2B5EF4-FFF2-40B4-BE49-F238E27FC236}">
                <a16:creationId xmlns:a16="http://schemas.microsoft.com/office/drawing/2014/main" id="{A5F0DAC9-B6DE-3A41-8F3D-135A7BD9D37E}"/>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5406414E-289E-3C45-9FA1-E67E461A95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6878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11890" y="468000"/>
            <a:ext cx="7120219" cy="923772"/>
          </a:xfrm>
        </p:spPr>
        <p:txBody>
          <a:bodyPr wrap="square" lIns="0" anchor="t" anchorCtr="0">
            <a:noAutofit/>
          </a:bodyPr>
          <a:lstStyle>
            <a:lvl1pPr algn="ctr">
              <a:defRPr/>
            </a:lvl1pPr>
          </a:lstStyle>
          <a:p>
            <a:r>
              <a:rPr lang="sv-SE"/>
              <a:t>Sida med plats för rubrik och grafik</a:t>
            </a:r>
            <a:endParaRPr lang="en-US"/>
          </a:p>
        </p:txBody>
      </p:sp>
      <p:sp>
        <p:nvSpPr>
          <p:cNvPr id="5" name="Platshållare för diagram 4">
            <a:extLst>
              <a:ext uri="{FF2B5EF4-FFF2-40B4-BE49-F238E27FC236}">
                <a16:creationId xmlns:a16="http://schemas.microsoft.com/office/drawing/2014/main" id="{889965E2-1FC4-8D4B-95FB-74E9CE5880A0}"/>
              </a:ext>
            </a:extLst>
          </p:cNvPr>
          <p:cNvSpPr>
            <a:spLocks noGrp="1"/>
          </p:cNvSpPr>
          <p:nvPr>
            <p:ph type="chart" sz="quarter" idx="10"/>
          </p:nvPr>
        </p:nvSpPr>
        <p:spPr>
          <a:xfrm>
            <a:off x="1011890" y="1882588"/>
            <a:ext cx="7120219" cy="2427007"/>
          </a:xfrm>
        </p:spPr>
        <p:txBody>
          <a:bodyPr/>
          <a:lstStyle/>
          <a:p>
            <a:r>
              <a:rPr lang="sv-SE"/>
              <a:t>Klicka på ikonen för att lägga till ett diagram</a:t>
            </a:r>
          </a:p>
        </p:txBody>
      </p:sp>
      <p:cxnSp>
        <p:nvCxnSpPr>
          <p:cNvPr id="13" name="Rak 12">
            <a:extLst>
              <a:ext uri="{FF2B5EF4-FFF2-40B4-BE49-F238E27FC236}">
                <a16:creationId xmlns:a16="http://schemas.microsoft.com/office/drawing/2014/main" id="{17154107-3C32-3549-955E-5D2154AD6177}"/>
              </a:ext>
            </a:extLst>
          </p:cNvPr>
          <p:cNvCxnSpPr/>
          <p:nvPr userDrawn="1"/>
        </p:nvCxnSpPr>
        <p:spPr>
          <a:xfrm>
            <a:off x="-6724" y="4752000"/>
            <a:ext cx="91476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ruta 15">
            <a:extLst>
              <a:ext uri="{FF2B5EF4-FFF2-40B4-BE49-F238E27FC236}">
                <a16:creationId xmlns:a16="http://schemas.microsoft.com/office/drawing/2014/main" id="{97935420-1199-5C45-AE19-6BA8A0567F94}"/>
              </a:ext>
            </a:extLst>
          </p:cNvPr>
          <p:cNvSpPr txBox="1"/>
          <p:nvPr userDrawn="1"/>
        </p:nvSpPr>
        <p:spPr>
          <a:xfrm>
            <a:off x="4816240" y="4902366"/>
            <a:ext cx="454393" cy="131406"/>
          </a:xfrm>
          <a:prstGeom prst="rect">
            <a:avLst/>
          </a:prstGeom>
          <a:noFill/>
        </p:spPr>
        <p:txBody>
          <a:bodyPr wrap="square" lIns="0" tIns="0" rIns="0" bIns="0" rtlCol="0">
            <a:noAutofit/>
          </a:bodyPr>
          <a:lstStyle/>
          <a:p>
            <a:r>
              <a:rPr lang="sv-SE" sz="800">
                <a:latin typeface="Arial" panose="020B0604020202020204" pitchFamily="34" charset="0"/>
                <a:cs typeface="Arial" panose="020B0604020202020204" pitchFamily="34" charset="0"/>
              </a:rPr>
              <a:t>Sida </a:t>
            </a:r>
            <a:fld id="{AD0127C6-9469-C446-BCA0-17521D814E32}" type="slidenum">
              <a:rPr lang="sv-SE" sz="800" smtClean="0">
                <a:latin typeface="Arial" panose="020B0604020202020204" pitchFamily="34" charset="0"/>
                <a:cs typeface="Arial" panose="020B0604020202020204" pitchFamily="34" charset="0"/>
              </a:rPr>
              <a:t>‹#›</a:t>
            </a:fld>
            <a:endParaRPr lang="sv-SE" sz="800">
              <a:latin typeface="Arial" panose="020B0604020202020204" pitchFamily="34" charset="0"/>
              <a:cs typeface="Arial" panose="020B0604020202020204" pitchFamily="34" charset="0"/>
            </a:endParaRPr>
          </a:p>
        </p:txBody>
      </p:sp>
      <p:cxnSp>
        <p:nvCxnSpPr>
          <p:cNvPr id="17" name="Rak 16">
            <a:extLst>
              <a:ext uri="{FF2B5EF4-FFF2-40B4-BE49-F238E27FC236}">
                <a16:creationId xmlns:a16="http://schemas.microsoft.com/office/drawing/2014/main" id="{234C6C75-731E-D14C-A6EA-E42DCE4B4B90}"/>
              </a:ext>
            </a:extLst>
          </p:cNvPr>
          <p:cNvCxnSpPr>
            <a:cxnSpLocks/>
          </p:cNvCxnSpPr>
          <p:nvPr userDrawn="1"/>
        </p:nvCxnSpPr>
        <p:spPr>
          <a:xfrm flipV="1">
            <a:off x="4735709" y="4893222"/>
            <a:ext cx="0" cy="131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0B9FA4FA-0778-E54B-9CE9-C38C0D88007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3364" y="4874934"/>
            <a:ext cx="792000" cy="172173"/>
          </a:xfrm>
          <a:prstGeom prst="rect">
            <a:avLst/>
          </a:prstGeom>
        </p:spPr>
      </p:pic>
    </p:spTree>
    <p:extLst>
      <p:ext uri="{BB962C8B-B14F-4D97-AF65-F5344CB8AC3E}">
        <p14:creationId xmlns:p14="http://schemas.microsoft.com/office/powerpoint/2010/main" val="3548709493"/>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B144846-BD40-1B44-B89F-0931D24C3CCC}" type="datetime1">
              <a:rPr lang="sv-SE" smtClean="0"/>
              <a:t>2025-10-10</a:t>
            </a:fld>
            <a:endParaRPr lang="sv-SE"/>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5333A40-8403-C44B-9D92-7664A8C6D78E}" type="slidenum">
              <a:rPr lang="sv-SE" smtClean="0"/>
              <a:t>‹#›</a:t>
            </a:fld>
            <a:endParaRPr lang="sv-SE"/>
          </a:p>
        </p:txBody>
      </p:sp>
    </p:spTree>
    <p:extLst>
      <p:ext uri="{BB962C8B-B14F-4D97-AF65-F5344CB8AC3E}">
        <p14:creationId xmlns:p14="http://schemas.microsoft.com/office/powerpoint/2010/main" val="4170988959"/>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82" r:id="rId3"/>
    <p:sldLayoutId id="2147483662" r:id="rId4"/>
    <p:sldLayoutId id="2147483673" r:id="rId5"/>
    <p:sldLayoutId id="2147483684" r:id="rId6"/>
    <p:sldLayoutId id="2147483676" r:id="rId7"/>
    <p:sldLayoutId id="2147483683" r:id="rId8"/>
    <p:sldLayoutId id="2147483674" r:id="rId9"/>
    <p:sldLayoutId id="2147483675" r:id="rId10"/>
    <p:sldLayoutId id="2147483677" r:id="rId11"/>
    <p:sldLayoutId id="2147483678" r:id="rId12"/>
    <p:sldLayoutId id="2147483679" r:id="rId13"/>
    <p:sldLayoutId id="2147483680" r:id="rId14"/>
    <p:sldLayoutId id="2147483681" r:id="rId15"/>
    <p:sldLayoutId id="2147483687" r:id="rId16"/>
  </p:sldLayoutIdLst>
  <p:hf hdr="0" ftr="0" dt="0"/>
  <p:txStyles>
    <p:titleStyle>
      <a:lvl1pPr algn="l" defTabSz="685800" rtl="0" eaLnBrk="1" latinLnBrk="0" hangingPunct="1">
        <a:lnSpc>
          <a:spcPts val="3800"/>
        </a:lnSpc>
        <a:spcBef>
          <a:spcPct val="0"/>
        </a:spcBef>
        <a:buNone/>
        <a:defRPr sz="3200" b="1" i="0" kern="1200">
          <a:solidFill>
            <a:srgbClr val="692859"/>
          </a:solidFill>
          <a:latin typeface="Arial" panose="020B0604020202020204" pitchFamily="34" charset="0"/>
          <a:ea typeface="+mj-ea"/>
          <a:cs typeface="Arial" panose="020B0604020202020204" pitchFamily="34" charset="0"/>
        </a:defRPr>
      </a:lvl1pPr>
    </p:titleStyle>
    <p:body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notesSlide" Target="../notesSlides/notesSlide2.xml"/><Relationship Id="rId21" Type="http://schemas.openxmlformats.org/officeDocument/2006/relationships/image" Target="../media/image41.png"/><Relationship Id="rId7" Type="http://schemas.openxmlformats.org/officeDocument/2006/relationships/image" Target="../media/image14.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slideLayout" Target="../slideLayouts/slideLayout16.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video" Target="https://www.youtube.com/embed/qLZcfkfO0sg?feature=oembed" TargetMode="Externa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13.jpe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hyperlink" Target="https://www.alfa-chemistry.com/product/coconut-oil-cas-8001-31-8-496310.html" TargetMode="External"/><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lab.concord.org/embeddable.html#interactives/samples/1-oil-and-water-shake.js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microsoft.com/office/2018/10/relationships/comments" Target="../comments/modernComment_11B_CDCE882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cid:ii_1966193b76ada4bd5164" TargetMode="External"/><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4" name="Picture 16">
            <a:extLst>
              <a:ext uri="{FF2B5EF4-FFF2-40B4-BE49-F238E27FC236}">
                <a16:creationId xmlns:a16="http://schemas.microsoft.com/office/drawing/2014/main" id="{8B274AC8-F553-44F4-8E9E-59E4F2291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983" y="2863851"/>
            <a:ext cx="2088357" cy="1622608"/>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626350" cy="994172"/>
          </a:xfrm>
        </p:spPr>
        <p:txBody>
          <a:bodyPr>
            <a:normAutofit fontScale="90000"/>
          </a:bodyPr>
          <a:lstStyle/>
          <a:p>
            <a:r>
              <a:rPr lang="sv-SE"/>
              <a:t>Löslighet i av färgerna i blåbär och morot</a:t>
            </a:r>
            <a:endParaRPr lang="sv-SE">
              <a:latin typeface="Arial" panose="020B0604020202020204" pitchFamily="34" charset="0"/>
              <a:cs typeface="Arial" panose="020B0604020202020204" pitchFamily="34" charset="0"/>
            </a:endParaRPr>
          </a:p>
        </p:txBody>
      </p:sp>
      <p:pic>
        <p:nvPicPr>
          <p:cNvPr id="4" name="Bildobjekt 3">
            <a:extLst>
              <a:ext uri="{FF2B5EF4-FFF2-40B4-BE49-F238E27FC236}">
                <a16:creationId xmlns:a16="http://schemas.microsoft.com/office/drawing/2014/main" id="{1F93D8CB-DC57-4881-BAC6-B71F961A2D1B}"/>
              </a:ext>
            </a:extLst>
          </p:cNvPr>
          <p:cNvPicPr>
            <a:picLocks noChangeAspect="1"/>
          </p:cNvPicPr>
          <p:nvPr/>
        </p:nvPicPr>
        <p:blipFill rotWithShape="1">
          <a:blip r:embed="rId4"/>
          <a:srcRect l="54020" t="43530" r="21960" b="26274"/>
          <a:stretch/>
        </p:blipFill>
        <p:spPr>
          <a:xfrm rot="10800000">
            <a:off x="1992912" y="1554256"/>
            <a:ext cx="2311390" cy="2179314"/>
          </a:xfrm>
          <a:prstGeom prst="rect">
            <a:avLst/>
          </a:prstGeom>
        </p:spPr>
      </p:pic>
      <p:pic>
        <p:nvPicPr>
          <p:cNvPr id="7" name="Bildobjekt 6">
            <a:extLst>
              <a:ext uri="{FF2B5EF4-FFF2-40B4-BE49-F238E27FC236}">
                <a16:creationId xmlns:a16="http://schemas.microsoft.com/office/drawing/2014/main" id="{75AD6C2F-0D35-4A51-947A-7DB70D354774}"/>
              </a:ext>
            </a:extLst>
          </p:cNvPr>
          <p:cNvPicPr>
            <a:picLocks noChangeAspect="1"/>
          </p:cNvPicPr>
          <p:nvPr/>
        </p:nvPicPr>
        <p:blipFill rotWithShape="1">
          <a:blip r:embed="rId5"/>
          <a:srcRect l="9565" r="12165"/>
          <a:stretch/>
        </p:blipFill>
        <p:spPr>
          <a:xfrm>
            <a:off x="4507681" y="1546598"/>
            <a:ext cx="2274356" cy="2179314"/>
          </a:xfrm>
          <a:prstGeom prst="rect">
            <a:avLst/>
          </a:prstGeom>
        </p:spPr>
      </p:pic>
      <p:pic>
        <p:nvPicPr>
          <p:cNvPr id="2058" name="Bildobjekt 2" descr="Skelettmodell av molekylen beta-karoten. Det är en lång opolär molekyl.">
            <a:extLst>
              <a:ext uri="{FF2B5EF4-FFF2-40B4-BE49-F238E27FC236}">
                <a16:creationId xmlns:a16="http://schemas.microsoft.com/office/drawing/2014/main" id="{0561C716-AA1D-4173-A632-1A1B5E44E4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267485">
            <a:off x="5752942" y="3300137"/>
            <a:ext cx="3086100" cy="8763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2">
            <a:extLst>
              <a:ext uri="{FF2B5EF4-FFF2-40B4-BE49-F238E27FC236}">
                <a16:creationId xmlns:a16="http://schemas.microsoft.com/office/drawing/2014/main" id="{365A0482-EE8F-4A31-87D2-CF7CFDAD069A}"/>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15" name="Rectangle 13">
            <a:extLst>
              <a:ext uri="{FF2B5EF4-FFF2-40B4-BE49-F238E27FC236}">
                <a16:creationId xmlns:a16="http://schemas.microsoft.com/office/drawing/2014/main" id="{AF1BC666-A328-44E8-930B-7A615F1DEE9C}"/>
              </a:ext>
            </a:extLst>
          </p:cNvPr>
          <p:cNvSpPr>
            <a:spLocks noChangeArrowheads="1"/>
          </p:cNvSpPr>
          <p:nvPr/>
        </p:nvSpPr>
        <p:spPr bwMode="auto">
          <a:xfrm>
            <a:off x="0" y="1660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sv-SE" altLang="en-US" sz="1800" b="0" i="0" u="none" strike="noStrike" cap="none" normalizeH="0" baseline="0">
              <a:ln>
                <a:noFill/>
              </a:ln>
              <a:solidFill>
                <a:schemeClr val="tx1"/>
              </a:solidFill>
              <a:effectLst/>
              <a:latin typeface="Arial" panose="020B0604020202020204" pitchFamily="34" charset="0"/>
            </a:endParaRPr>
          </a:p>
        </p:txBody>
      </p:sp>
      <p:sp>
        <p:nvSpPr>
          <p:cNvPr id="18" name="textruta 17">
            <a:extLst>
              <a:ext uri="{FF2B5EF4-FFF2-40B4-BE49-F238E27FC236}">
                <a16:creationId xmlns:a16="http://schemas.microsoft.com/office/drawing/2014/main" id="{C39E73C2-41F9-4F64-B4AD-DF6D58D2373F}"/>
              </a:ext>
            </a:extLst>
          </p:cNvPr>
          <p:cNvSpPr txBox="1"/>
          <p:nvPr/>
        </p:nvSpPr>
        <p:spPr>
          <a:xfrm>
            <a:off x="339927" y="4503695"/>
            <a:ext cx="2968633" cy="307777"/>
          </a:xfrm>
          <a:prstGeom prst="rect">
            <a:avLst/>
          </a:prstGeom>
          <a:noFill/>
        </p:spPr>
        <p:txBody>
          <a:bodyPr wrap="none" rtlCol="0">
            <a:spAutoFit/>
          </a:bodyPr>
          <a:lstStyle/>
          <a:p>
            <a:r>
              <a:rPr kumimoji="0" lang="sv-SE" altLang="en-US" sz="1400" b="0" i="1" u="none" strike="noStrike" cap="none" normalizeH="0" baseline="0">
                <a:ln>
                  <a:noFill/>
                </a:ln>
                <a:solidFill>
                  <a:srgbClr val="44546A"/>
                </a:solidFill>
                <a:effectLst/>
                <a:latin typeface="Calibri" panose="020F0502020204030204" pitchFamily="34" charset="0"/>
                <a:ea typeface="Times New Roman" panose="02020603050405020304" pitchFamily="18" charset="0"/>
                <a:cs typeface="Times New Roman" panose="02020603050405020304" pitchFamily="18" charset="0"/>
              </a:rPr>
              <a:t>Cyanidin-3,5-glukosid (en </a:t>
            </a:r>
            <a:r>
              <a:rPr kumimoji="0" lang="sv-SE" altLang="en-US" sz="1400" b="0" i="1" u="none" strike="noStrike" cap="none" normalizeH="0" baseline="0" err="1">
                <a:ln>
                  <a:noFill/>
                </a:ln>
                <a:solidFill>
                  <a:srgbClr val="44546A"/>
                </a:solidFill>
                <a:effectLst/>
                <a:latin typeface="Calibri" panose="020F0502020204030204" pitchFamily="34" charset="0"/>
                <a:ea typeface="Times New Roman" panose="02020603050405020304" pitchFamily="18" charset="0"/>
                <a:cs typeface="Times New Roman" panose="02020603050405020304" pitchFamily="18" charset="0"/>
              </a:rPr>
              <a:t>antocyanin</a:t>
            </a:r>
            <a:r>
              <a:rPr kumimoji="0" lang="sv-SE" altLang="en-US" sz="1400" b="0" i="1" u="none" strike="noStrike" cap="none" normalizeH="0" baseline="0">
                <a:ln>
                  <a:noFill/>
                </a:ln>
                <a:solidFill>
                  <a:srgbClr val="44546A"/>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sv-SE"/>
          </a:p>
        </p:txBody>
      </p:sp>
      <p:sp>
        <p:nvSpPr>
          <p:cNvPr id="27" name="textruta 26">
            <a:extLst>
              <a:ext uri="{FF2B5EF4-FFF2-40B4-BE49-F238E27FC236}">
                <a16:creationId xmlns:a16="http://schemas.microsoft.com/office/drawing/2014/main" id="{236228CE-6AB9-432B-8FEF-1E4632E3614D}"/>
              </a:ext>
            </a:extLst>
          </p:cNvPr>
          <p:cNvSpPr txBox="1"/>
          <p:nvPr/>
        </p:nvSpPr>
        <p:spPr>
          <a:xfrm>
            <a:off x="6905121" y="4303486"/>
            <a:ext cx="1132897" cy="307777"/>
          </a:xfrm>
          <a:prstGeom prst="rect">
            <a:avLst/>
          </a:prstGeom>
          <a:noFill/>
        </p:spPr>
        <p:txBody>
          <a:bodyPr wrap="square">
            <a:spAutoFit/>
          </a:bodyPr>
          <a:lstStyle/>
          <a:p>
            <a:r>
              <a:rPr kumimoji="0" lang="sv-SE" altLang="en-US" sz="1400" b="0" i="1" u="none" strike="noStrike" cap="none" normalizeH="0" baseline="0">
                <a:ln>
                  <a:noFill/>
                </a:ln>
                <a:solidFill>
                  <a:srgbClr val="44546A"/>
                </a:solidFill>
                <a:effectLst/>
                <a:latin typeface="Calibri" panose="020F0502020204030204" pitchFamily="34" charset="0"/>
                <a:ea typeface="Times New Roman" panose="02020603050405020304" pitchFamily="18" charset="0"/>
                <a:cs typeface="Calibri" panose="020F0502020204030204" pitchFamily="34" charset="0"/>
              </a:rPr>
              <a:t>β</a:t>
            </a:r>
            <a:r>
              <a:rPr kumimoji="0" lang="sv-SE" altLang="en-US" sz="1400" b="0" i="1" u="none" strike="noStrike" cap="none" normalizeH="0" baseline="0">
                <a:ln>
                  <a:noFill/>
                </a:ln>
                <a:solidFill>
                  <a:srgbClr val="44546A"/>
                </a:solidFill>
                <a:effectLst/>
                <a:latin typeface="Calibri" panose="020F0502020204030204" pitchFamily="34" charset="0"/>
                <a:ea typeface="Times New Roman" panose="02020603050405020304" pitchFamily="18" charset="0"/>
                <a:cs typeface="Times New Roman" panose="02020603050405020304" pitchFamily="18" charset="0"/>
              </a:rPr>
              <a:t>-karoten </a:t>
            </a:r>
            <a:endParaRPr lang="sv-SE"/>
          </a:p>
        </p:txBody>
      </p:sp>
      <p:sp>
        <p:nvSpPr>
          <p:cNvPr id="20" name="textruta 19">
            <a:extLst>
              <a:ext uri="{FF2B5EF4-FFF2-40B4-BE49-F238E27FC236}">
                <a16:creationId xmlns:a16="http://schemas.microsoft.com/office/drawing/2014/main" id="{14AA4864-13BC-437F-B372-D527E4DEC67F}"/>
              </a:ext>
            </a:extLst>
          </p:cNvPr>
          <p:cNvSpPr txBox="1"/>
          <p:nvPr/>
        </p:nvSpPr>
        <p:spPr>
          <a:xfrm>
            <a:off x="628650" y="1161404"/>
            <a:ext cx="3348994" cy="300082"/>
          </a:xfrm>
          <a:prstGeom prst="rect">
            <a:avLst/>
          </a:prstGeom>
          <a:noFill/>
        </p:spPr>
        <p:txBody>
          <a:bodyPr wrap="none" rtlCol="0">
            <a:spAutoFit/>
          </a:bodyPr>
          <a:lstStyle/>
          <a:p>
            <a:r>
              <a:rPr lang="sv-SE" dirty="0">
                <a:latin typeface="Arial" panose="020B0604020202020204" pitchFamily="34" charset="0"/>
                <a:cs typeface="Arial" panose="020B0604020202020204" pitchFamily="34" charset="0"/>
              </a:rPr>
              <a:t>Är molekylerna mest lika vatten eller fett?</a:t>
            </a:r>
            <a:endParaRPr lang="sv-SE" dirty="0"/>
          </a:p>
        </p:txBody>
      </p:sp>
    </p:spTree>
    <p:extLst>
      <p:ext uri="{BB962C8B-B14F-4D97-AF65-F5344CB8AC3E}">
        <p14:creationId xmlns:p14="http://schemas.microsoft.com/office/powerpoint/2010/main" val="2382255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626350" cy="994172"/>
          </a:xfrm>
        </p:spPr>
        <p:txBody>
          <a:bodyPr>
            <a:normAutofit/>
          </a:bodyPr>
          <a:lstStyle/>
          <a:p>
            <a:r>
              <a:rPr lang="sv-SE"/>
              <a:t>Vatten hålls ihop av vätebindningar</a:t>
            </a:r>
            <a:endParaRPr lang="sv-SE">
              <a:latin typeface="Arial" panose="020B0604020202020204" pitchFamily="34" charset="0"/>
              <a:cs typeface="Arial" panose="020B0604020202020204" pitchFamily="34" charset="0"/>
            </a:endParaRPr>
          </a:p>
        </p:txBody>
      </p:sp>
      <p:pic>
        <p:nvPicPr>
          <p:cNvPr id="6" name="Onlinemedia 2" title="1.3.7 Vattenmolekyler i flytande vatten">
            <a:hlinkClick r:id="" action="ppaction://media"/>
            <a:extLst>
              <a:ext uri="{FF2B5EF4-FFF2-40B4-BE49-F238E27FC236}">
                <a16:creationId xmlns:a16="http://schemas.microsoft.com/office/drawing/2014/main" id="{034D88E2-9975-4B27-B0CB-BAF62453FCCD}"/>
              </a:ext>
            </a:extLst>
          </p:cNvPr>
          <p:cNvPicPr>
            <a:picLocks noRot="1" noChangeAspect="1"/>
          </p:cNvPicPr>
          <p:nvPr>
            <a:videoFile r:link="rId1"/>
          </p:nvPr>
        </p:nvPicPr>
        <p:blipFill>
          <a:blip r:embed="rId4"/>
          <a:stretch>
            <a:fillRect/>
          </a:stretch>
        </p:blipFill>
        <p:spPr>
          <a:xfrm>
            <a:off x="4717324" y="2571750"/>
            <a:ext cx="4148408" cy="2343851"/>
          </a:xfrm>
          <a:prstGeom prst="rect">
            <a:avLst/>
          </a:prstGeom>
        </p:spPr>
      </p:pic>
      <p:grpSp>
        <p:nvGrpSpPr>
          <p:cNvPr id="17" name="Grupp 16">
            <a:extLst>
              <a:ext uri="{FF2B5EF4-FFF2-40B4-BE49-F238E27FC236}">
                <a16:creationId xmlns:a16="http://schemas.microsoft.com/office/drawing/2014/main" id="{FD8951F7-8200-4248-8E5F-3E16E2C8F341}"/>
              </a:ext>
            </a:extLst>
          </p:cNvPr>
          <p:cNvGrpSpPr/>
          <p:nvPr/>
        </p:nvGrpSpPr>
        <p:grpSpPr>
          <a:xfrm>
            <a:off x="1043480" y="4211815"/>
            <a:ext cx="661237" cy="816566"/>
            <a:chOff x="2063388" y="1606589"/>
            <a:chExt cx="385130" cy="592885"/>
          </a:xfrm>
        </p:grpSpPr>
        <p:sp>
          <p:nvSpPr>
            <p:cNvPr id="18" name="Ellips 17">
              <a:extLst>
                <a:ext uri="{FF2B5EF4-FFF2-40B4-BE49-F238E27FC236}">
                  <a16:creationId xmlns:a16="http://schemas.microsoft.com/office/drawing/2014/main" id="{22C740BD-43E8-4C45-A612-626AD1A2183F}"/>
                </a:ext>
              </a:extLst>
            </p:cNvPr>
            <p:cNvSpPr/>
            <p:nvPr/>
          </p:nvSpPr>
          <p:spPr>
            <a:xfrm>
              <a:off x="2063388" y="1606589"/>
              <a:ext cx="385130" cy="541625"/>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19" name="textruta 18">
                  <a:extLst>
                    <a:ext uri="{FF2B5EF4-FFF2-40B4-BE49-F238E27FC236}">
                      <a16:creationId xmlns:a16="http://schemas.microsoft.com/office/drawing/2014/main" id="{EFDA93C4-8420-4B71-A494-3CF7D144E347}"/>
                    </a:ext>
                  </a:extLst>
                </p:cNvPr>
                <p:cNvSpPr txBox="1"/>
                <p:nvPr/>
              </p:nvSpPr>
              <p:spPr>
                <a:xfrm>
                  <a:off x="2139205" y="1645184"/>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19" name="textruta 18">
                  <a:extLst>
                    <a:ext uri="{FF2B5EF4-FFF2-40B4-BE49-F238E27FC236}">
                      <a16:creationId xmlns:a16="http://schemas.microsoft.com/office/drawing/2014/main" id="{EFDA93C4-8420-4B71-A494-3CF7D144E347}"/>
                    </a:ext>
                  </a:extLst>
                </p:cNvPr>
                <p:cNvSpPr txBox="1">
                  <a:spLocks noRot="1" noChangeAspect="1" noMove="1" noResize="1" noEditPoints="1" noAdjustHandles="1" noChangeArrowheads="1" noChangeShapeType="1" noTextEdit="1"/>
                </p:cNvSpPr>
                <p:nvPr/>
              </p:nvSpPr>
              <p:spPr>
                <a:xfrm>
                  <a:off x="2139205" y="1645184"/>
                  <a:ext cx="249747" cy="20774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ruta 19">
                  <a:extLst>
                    <a:ext uri="{FF2B5EF4-FFF2-40B4-BE49-F238E27FC236}">
                      <a16:creationId xmlns:a16="http://schemas.microsoft.com/office/drawing/2014/main" id="{906217CF-4EB9-43BB-87AF-767820DB6642}"/>
                    </a:ext>
                  </a:extLst>
                </p:cNvPr>
                <p:cNvSpPr txBox="1"/>
                <p:nvPr/>
              </p:nvSpPr>
              <p:spPr>
                <a:xfrm>
                  <a:off x="2160923" y="1991725"/>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20" name="textruta 19">
                  <a:extLst>
                    <a:ext uri="{FF2B5EF4-FFF2-40B4-BE49-F238E27FC236}">
                      <a16:creationId xmlns:a16="http://schemas.microsoft.com/office/drawing/2014/main" id="{906217CF-4EB9-43BB-87AF-767820DB6642}"/>
                    </a:ext>
                  </a:extLst>
                </p:cNvPr>
                <p:cNvSpPr txBox="1">
                  <a:spLocks noRot="1" noChangeAspect="1" noMove="1" noResize="1" noEditPoints="1" noAdjustHandles="1" noChangeArrowheads="1" noChangeShapeType="1" noTextEdit="1"/>
                </p:cNvSpPr>
                <p:nvPr/>
              </p:nvSpPr>
              <p:spPr>
                <a:xfrm>
                  <a:off x="2160923" y="1991725"/>
                  <a:ext cx="249747" cy="207749"/>
                </a:xfrm>
                <a:prstGeom prst="rect">
                  <a:avLst/>
                </a:prstGeom>
                <a:blipFill>
                  <a:blip r:embed="rId6"/>
                  <a:stretch>
                    <a:fillRect/>
                  </a:stretch>
                </a:blipFill>
              </p:spPr>
              <p:txBody>
                <a:bodyPr/>
                <a:lstStyle/>
                <a:p>
                  <a:r>
                    <a:rPr lang="en-US">
                      <a:noFill/>
                    </a:rPr>
                    <a:t> </a:t>
                  </a:r>
                </a:p>
              </p:txBody>
            </p:sp>
          </mc:Fallback>
        </mc:AlternateContent>
      </p:grpSp>
      <p:grpSp>
        <p:nvGrpSpPr>
          <p:cNvPr id="21" name="Grupp 20">
            <a:extLst>
              <a:ext uri="{FF2B5EF4-FFF2-40B4-BE49-F238E27FC236}">
                <a16:creationId xmlns:a16="http://schemas.microsoft.com/office/drawing/2014/main" id="{C9F5C80C-40FE-4A01-9B86-15F0056961FC}"/>
              </a:ext>
            </a:extLst>
          </p:cNvPr>
          <p:cNvGrpSpPr/>
          <p:nvPr/>
        </p:nvGrpSpPr>
        <p:grpSpPr>
          <a:xfrm>
            <a:off x="837442" y="3054235"/>
            <a:ext cx="1017855" cy="928789"/>
            <a:chOff x="589535" y="1404013"/>
            <a:chExt cx="1075603" cy="968568"/>
          </a:xfrm>
        </p:grpSpPr>
        <p:pic>
          <p:nvPicPr>
            <p:cNvPr id="22" name="Picture 2">
              <a:extLst>
                <a:ext uri="{FF2B5EF4-FFF2-40B4-BE49-F238E27FC236}">
                  <a16:creationId xmlns:a16="http://schemas.microsoft.com/office/drawing/2014/main" id="{5B773DAC-8DAC-4F04-A95B-AC9AAEA9A2C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5520" t="45074" r="45520" b="44147"/>
            <a:stretch/>
          </p:blipFill>
          <p:spPr bwMode="auto">
            <a:xfrm rot="7417620">
              <a:off x="640860" y="1359426"/>
              <a:ext cx="915707" cy="100488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upp 22">
              <a:extLst>
                <a:ext uri="{FF2B5EF4-FFF2-40B4-BE49-F238E27FC236}">
                  <a16:creationId xmlns:a16="http://schemas.microsoft.com/office/drawing/2014/main" id="{BD75011E-7324-45C4-88C0-B77B2264183A}"/>
                </a:ext>
              </a:extLst>
            </p:cNvPr>
            <p:cNvGrpSpPr/>
            <p:nvPr/>
          </p:nvGrpSpPr>
          <p:grpSpPr>
            <a:xfrm>
              <a:off x="589535" y="1697845"/>
              <a:ext cx="750037" cy="634957"/>
              <a:chOff x="2053862" y="1762387"/>
              <a:chExt cx="309657" cy="341107"/>
            </a:xfrm>
          </p:grpSpPr>
          <mc:AlternateContent xmlns:mc="http://schemas.openxmlformats.org/markup-compatibility/2006" xmlns:a14="http://schemas.microsoft.com/office/drawing/2010/main">
            <mc:Choice Requires="a14">
              <p:sp>
                <p:nvSpPr>
                  <p:cNvPr id="26" name="textruta 25">
                    <a:extLst>
                      <a:ext uri="{FF2B5EF4-FFF2-40B4-BE49-F238E27FC236}">
                        <a16:creationId xmlns:a16="http://schemas.microsoft.com/office/drawing/2014/main" id="{A78209A9-4B4D-449F-8A69-307FD8079F57}"/>
                      </a:ext>
                    </a:extLst>
                  </p:cNvPr>
                  <p:cNvSpPr txBox="1"/>
                  <p:nvPr/>
                </p:nvSpPr>
                <p:spPr>
                  <a:xfrm>
                    <a:off x="2053862" y="1762387"/>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26" name="textruta 25">
                    <a:extLst>
                      <a:ext uri="{FF2B5EF4-FFF2-40B4-BE49-F238E27FC236}">
                        <a16:creationId xmlns:a16="http://schemas.microsoft.com/office/drawing/2014/main" id="{A78209A9-4B4D-449F-8A69-307FD8079F57}"/>
                      </a:ext>
                    </a:extLst>
                  </p:cNvPr>
                  <p:cNvSpPr txBox="1">
                    <a:spLocks noRot="1" noChangeAspect="1" noMove="1" noResize="1" noEditPoints="1" noAdjustHandles="1" noChangeArrowheads="1" noChangeShapeType="1" noTextEdit="1"/>
                  </p:cNvSpPr>
                  <p:nvPr/>
                </p:nvSpPr>
                <p:spPr>
                  <a:xfrm>
                    <a:off x="2053862" y="1762387"/>
                    <a:ext cx="249747" cy="207749"/>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ruta 26">
                    <a:extLst>
                      <a:ext uri="{FF2B5EF4-FFF2-40B4-BE49-F238E27FC236}">
                        <a16:creationId xmlns:a16="http://schemas.microsoft.com/office/drawing/2014/main" id="{D4EAE631-E5C4-464E-BAA7-1F8CE4023D48}"/>
                      </a:ext>
                    </a:extLst>
                  </p:cNvPr>
                  <p:cNvSpPr txBox="1"/>
                  <p:nvPr/>
                </p:nvSpPr>
                <p:spPr>
                  <a:xfrm>
                    <a:off x="2113772" y="1895745"/>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27" name="textruta 26">
                    <a:extLst>
                      <a:ext uri="{FF2B5EF4-FFF2-40B4-BE49-F238E27FC236}">
                        <a16:creationId xmlns:a16="http://schemas.microsoft.com/office/drawing/2014/main" id="{D4EAE631-E5C4-464E-BAA7-1F8CE4023D48}"/>
                      </a:ext>
                    </a:extLst>
                  </p:cNvPr>
                  <p:cNvSpPr txBox="1">
                    <a:spLocks noRot="1" noChangeAspect="1" noMove="1" noResize="1" noEditPoints="1" noAdjustHandles="1" noChangeArrowheads="1" noChangeShapeType="1" noTextEdit="1"/>
                  </p:cNvSpPr>
                  <p:nvPr/>
                </p:nvSpPr>
                <p:spPr>
                  <a:xfrm>
                    <a:off x="2113772" y="1895745"/>
                    <a:ext cx="249747" cy="207749"/>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4" name="textruta 23">
                  <a:extLst>
                    <a:ext uri="{FF2B5EF4-FFF2-40B4-BE49-F238E27FC236}">
                      <a16:creationId xmlns:a16="http://schemas.microsoft.com/office/drawing/2014/main" id="{030F108C-EEDA-4C51-801E-3F145AEB82E9}"/>
                    </a:ext>
                  </a:extLst>
                </p:cNvPr>
                <p:cNvSpPr txBox="1"/>
                <p:nvPr/>
              </p:nvSpPr>
              <p:spPr>
                <a:xfrm>
                  <a:off x="1323087" y="1689754"/>
                  <a:ext cx="342051" cy="2319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24" name="textruta 23">
                  <a:extLst>
                    <a:ext uri="{FF2B5EF4-FFF2-40B4-BE49-F238E27FC236}">
                      <a16:creationId xmlns:a16="http://schemas.microsoft.com/office/drawing/2014/main" id="{030F108C-EEDA-4C51-801E-3F145AEB82E9}"/>
                    </a:ext>
                  </a:extLst>
                </p:cNvPr>
                <p:cNvSpPr txBox="1">
                  <a:spLocks noRot="1" noChangeAspect="1" noMove="1" noResize="1" noEditPoints="1" noAdjustHandles="1" noChangeArrowheads="1" noChangeShapeType="1" noTextEdit="1"/>
                </p:cNvSpPr>
                <p:nvPr/>
              </p:nvSpPr>
              <p:spPr>
                <a:xfrm>
                  <a:off x="1323087" y="1689754"/>
                  <a:ext cx="342051" cy="231938"/>
                </a:xfrm>
                <a:prstGeom prst="rect">
                  <a:avLst/>
                </a:prstGeom>
                <a:blipFill>
                  <a:blip r:embed="rId10"/>
                  <a:stretch>
                    <a:fillRect b="-2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ruta 24">
                  <a:extLst>
                    <a:ext uri="{FF2B5EF4-FFF2-40B4-BE49-F238E27FC236}">
                      <a16:creationId xmlns:a16="http://schemas.microsoft.com/office/drawing/2014/main" id="{9E19695B-B4F1-4E34-907F-C1319C4FD011}"/>
                    </a:ext>
                  </a:extLst>
                </p:cNvPr>
                <p:cNvSpPr txBox="1"/>
                <p:nvPr/>
              </p:nvSpPr>
              <p:spPr>
                <a:xfrm>
                  <a:off x="945820" y="1932455"/>
                  <a:ext cx="661570" cy="4401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25" name="textruta 24">
                  <a:extLst>
                    <a:ext uri="{FF2B5EF4-FFF2-40B4-BE49-F238E27FC236}">
                      <a16:creationId xmlns:a16="http://schemas.microsoft.com/office/drawing/2014/main" id="{9E19695B-B4F1-4E34-907F-C1319C4FD011}"/>
                    </a:ext>
                  </a:extLst>
                </p:cNvPr>
                <p:cNvSpPr txBox="1">
                  <a:spLocks noRot="1" noChangeAspect="1" noMove="1" noResize="1" noEditPoints="1" noAdjustHandles="1" noChangeArrowheads="1" noChangeShapeType="1" noTextEdit="1"/>
                </p:cNvSpPr>
                <p:nvPr/>
              </p:nvSpPr>
              <p:spPr>
                <a:xfrm>
                  <a:off x="945820" y="1932455"/>
                  <a:ext cx="661570" cy="440126"/>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8" name="Platshållare för innehåll 2">
                <a:extLst>
                  <a:ext uri="{FF2B5EF4-FFF2-40B4-BE49-F238E27FC236}">
                    <a16:creationId xmlns:a16="http://schemas.microsoft.com/office/drawing/2014/main" id="{82EF8DCA-A355-4D9C-97DD-2F01D657CB52}"/>
                  </a:ext>
                </a:extLst>
              </p:cNvPr>
              <p:cNvSpPr txBox="1">
                <a:spLocks/>
              </p:cNvSpPr>
              <p:nvPr/>
            </p:nvSpPr>
            <p:spPr>
              <a:xfrm>
                <a:off x="639916" y="1374736"/>
                <a:ext cx="3634430" cy="1529958"/>
              </a:xfrm>
              <a:prstGeom prst="rect">
                <a:avLst/>
              </a:prstGeom>
              <a:ln>
                <a:noFill/>
              </a:ln>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600"/>
                  </a:spcBef>
                </a:pPr>
                <a:r>
                  <a:rPr lang="sv-SE" altLang="sv-SE" sz="1500">
                    <a:ea typeface="Calibri" panose="020F0502020204030204" pitchFamily="34" charset="0"/>
                  </a:rPr>
                  <a:t>Vattenmolekyler är </a:t>
                </a:r>
                <a:r>
                  <a:rPr lang="sv-SE" altLang="sv-SE" sz="1500" err="1">
                    <a:ea typeface="Calibri" panose="020F0502020204030204" pitchFamily="34" charset="0"/>
                  </a:rPr>
                  <a:t>dipoler</a:t>
                </a:r>
                <a:r>
                  <a:rPr lang="sv-SE" altLang="sv-SE" sz="1500">
                    <a:ea typeface="Calibri" panose="020F0502020204030204" pitchFamily="34" charset="0"/>
                  </a:rPr>
                  <a:t>, eftersom de är vinklade och s</a:t>
                </a:r>
                <a14:m>
                  <m:oMath xmlns:m="http://schemas.openxmlformats.org/officeDocument/2006/math">
                    <m:r>
                      <m:rPr>
                        <m:nor/>
                      </m:rPr>
                      <a:rPr lang="sv-SE" altLang="sv-SE" sz="1500" dirty="0">
                        <a:ea typeface="Calibri" panose="020F0502020204030204" pitchFamily="34" charset="0"/>
                      </a:rPr>
                      <m:t>yre</m:t>
                    </m:r>
                    <m:r>
                      <m:rPr>
                        <m:nor/>
                      </m:rPr>
                      <a:rPr lang="sv-SE" altLang="sv-SE" sz="1500" dirty="0">
                        <a:ea typeface="Calibri" panose="020F0502020204030204" pitchFamily="34" charset="0"/>
                      </a:rPr>
                      <m:t> </m:t>
                    </m:r>
                    <m:r>
                      <m:rPr>
                        <m:nor/>
                      </m:rPr>
                      <a:rPr lang="sv-SE" altLang="sv-SE" sz="1500" dirty="0">
                        <a:ea typeface="Calibri" panose="020F0502020204030204" pitchFamily="34" charset="0"/>
                      </a:rPr>
                      <m:t>drar</m:t>
                    </m:r>
                    <m:r>
                      <m:rPr>
                        <m:nor/>
                      </m:rPr>
                      <a:rPr lang="sv-SE" altLang="sv-SE" sz="1500" dirty="0">
                        <a:ea typeface="Calibri" panose="020F0502020204030204" pitchFamily="34" charset="0"/>
                      </a:rPr>
                      <m:t> </m:t>
                    </m:r>
                    <m:r>
                      <m:rPr>
                        <m:nor/>
                      </m:rPr>
                      <a:rPr lang="sv-SE" altLang="sv-SE" sz="1500" dirty="0">
                        <a:ea typeface="Calibri" panose="020F0502020204030204" pitchFamily="34" charset="0"/>
                      </a:rPr>
                      <m:t>till</m:t>
                    </m:r>
                    <m:r>
                      <m:rPr>
                        <m:nor/>
                      </m:rPr>
                      <a:rPr lang="sv-SE" altLang="sv-SE" sz="1500" dirty="0">
                        <a:ea typeface="Calibri" panose="020F0502020204030204" pitchFamily="34" charset="0"/>
                      </a:rPr>
                      <m:t> </m:t>
                    </m:r>
                    <m:r>
                      <m:rPr>
                        <m:nor/>
                      </m:rPr>
                      <a:rPr lang="sv-SE" altLang="sv-SE" sz="1500" dirty="0">
                        <a:ea typeface="Calibri" panose="020F0502020204030204" pitchFamily="34" charset="0"/>
                      </a:rPr>
                      <m:t>sig</m:t>
                    </m:r>
                    <m:r>
                      <m:rPr>
                        <m:nor/>
                      </m:rPr>
                      <a:rPr lang="sv-SE" altLang="sv-SE" sz="1500" dirty="0">
                        <a:ea typeface="Calibri" panose="020F0502020204030204" pitchFamily="34" charset="0"/>
                      </a:rPr>
                      <m:t> </m:t>
                    </m:r>
                    <m:r>
                      <m:rPr>
                        <m:nor/>
                      </m:rPr>
                      <a:rPr lang="sv-SE" altLang="sv-SE" sz="1500" dirty="0">
                        <a:ea typeface="Calibri" panose="020F0502020204030204" pitchFamily="34" charset="0"/>
                      </a:rPr>
                      <m:t>elektroner</m:t>
                    </m:r>
                    <m:r>
                      <m:rPr>
                        <m:nor/>
                      </m:rPr>
                      <a:rPr lang="sv-SE" altLang="sv-SE" sz="1500" dirty="0">
                        <a:ea typeface="Calibri" panose="020F0502020204030204" pitchFamily="34" charset="0"/>
                      </a:rPr>
                      <m:t> </m:t>
                    </m:r>
                    <m:r>
                      <m:rPr>
                        <m:nor/>
                      </m:rPr>
                      <a:rPr lang="sv-SE" altLang="sv-SE" sz="1500" dirty="0">
                        <a:ea typeface="Calibri" panose="020F0502020204030204" pitchFamily="34" charset="0"/>
                      </a:rPr>
                      <m:t>starkare</m:t>
                    </m:r>
                    <m:r>
                      <m:rPr>
                        <m:nor/>
                      </m:rPr>
                      <a:rPr lang="sv-SE" altLang="sv-SE" sz="1500" dirty="0">
                        <a:ea typeface="Calibri" panose="020F0502020204030204" pitchFamily="34" charset="0"/>
                      </a:rPr>
                      <m:t> ä</m:t>
                    </m:r>
                    <m:r>
                      <m:rPr>
                        <m:nor/>
                      </m:rPr>
                      <a:rPr lang="sv-SE" altLang="sv-SE" sz="1500" dirty="0">
                        <a:ea typeface="Calibri" panose="020F0502020204030204" pitchFamily="34" charset="0"/>
                      </a:rPr>
                      <m:t>n</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v</m:t>
                    </m:r>
                    <m:r>
                      <m:rPr>
                        <m:nor/>
                      </m:rPr>
                      <a:rPr lang="sv-SE" altLang="sv-SE" sz="1500" b="0" i="0" dirty="0" smtClean="0">
                        <a:ea typeface="Calibri" panose="020F0502020204030204" pitchFamily="34" charset="0"/>
                      </a:rPr>
                      <m:t>ä</m:t>
                    </m:r>
                    <m:r>
                      <m:rPr>
                        <m:nor/>
                      </m:rPr>
                      <a:rPr lang="sv-SE" altLang="sv-SE" sz="1500" b="0" i="0" dirty="0" smtClean="0">
                        <a:ea typeface="Calibri" panose="020F0502020204030204" pitchFamily="34" charset="0"/>
                      </a:rPr>
                      <m:t>te</m:t>
                    </m:r>
                    <m:r>
                      <m:rPr>
                        <m:nor/>
                      </m:rPr>
                      <a:rPr lang="sv-SE" altLang="sv-SE" sz="1500" b="0" i="0" dirty="0" smtClean="0">
                        <a:ea typeface="Calibri" panose="020F0502020204030204" pitchFamily="34" charset="0"/>
                      </a:rPr>
                      <m:t>. </m:t>
                    </m:r>
                  </m:oMath>
                </a14:m>
                <a:endParaRPr lang="sv-SE" altLang="sv-SE" sz="1500" b="0" i="0">
                  <a:ea typeface="Calibri" panose="020F0502020204030204" pitchFamily="34" charset="0"/>
                </a:endParaRPr>
              </a:p>
              <a:p>
                <a:pPr>
                  <a:lnSpc>
                    <a:spcPct val="100000"/>
                  </a:lnSpc>
                  <a:spcBef>
                    <a:spcPts val="600"/>
                  </a:spcBef>
                </a:pPr>
                <a14:m>
                  <m:oMath xmlns:m="http://schemas.openxmlformats.org/officeDocument/2006/math">
                    <m:r>
                      <m:rPr>
                        <m:nor/>
                      </m:rPr>
                      <a:rPr lang="sv-SE" altLang="sv-SE" sz="1500" b="0" i="0" dirty="0" smtClean="0">
                        <a:ea typeface="Calibri" panose="020F0502020204030204" pitchFamily="34" charset="0"/>
                      </a:rPr>
                      <m:t>En</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h</m:t>
                    </m:r>
                    <m:r>
                      <m:rPr>
                        <m:nor/>
                      </m:rPr>
                      <a:rPr lang="sv-SE" altLang="sv-SE" sz="1500" b="0" i="0" dirty="0" smtClean="0">
                        <a:ea typeface="Calibri" panose="020F0502020204030204" pitchFamily="34" charset="0"/>
                      </a:rPr>
                      <m:t>ö</m:t>
                    </m:r>
                    <m:r>
                      <m:rPr>
                        <m:nor/>
                      </m:rPr>
                      <a:rPr lang="sv-SE" altLang="sv-SE" sz="1500" b="0" i="0" dirty="0" smtClean="0">
                        <a:ea typeface="Calibri" panose="020F0502020204030204" pitchFamily="34" charset="0"/>
                      </a:rPr>
                      <m:t>gre</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andel</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negativ</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laddning</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symboliseras</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med</m:t>
                    </m:r>
                    <m:r>
                      <m:rPr>
                        <m:nor/>
                      </m:rPr>
                      <a:rPr lang="sv-SE" altLang="sv-SE" sz="1500" b="0" i="0" dirty="0" smtClean="0">
                        <a:ea typeface="Calibri" panose="020F0502020204030204" pitchFamily="34" charset="0"/>
                      </a:rPr>
                      <m:t> </m:t>
                    </m:r>
                    <m:r>
                      <m:rPr>
                        <m:nor/>
                      </m:rPr>
                      <a:rPr lang="sv-SE" altLang="sv-SE" sz="1500" b="0" i="0" dirty="0" smtClean="0">
                        <a:ea typeface="Calibri" panose="020F0502020204030204" pitchFamily="34" charset="0"/>
                      </a:rPr>
                      <m:t>tecknet</m:t>
                    </m:r>
                    <m:r>
                      <m:rPr>
                        <m:nor/>
                      </m:rPr>
                      <a:rPr lang="sv-SE" altLang="sv-SE" sz="1500" dirty="0">
                        <a:ea typeface="Calibri" panose="020F0502020204030204" pitchFamily="34" charset="0"/>
                      </a:rPr>
                      <m:t> </m:t>
                    </m:r>
                    <m:sSup>
                      <m:sSupPr>
                        <m:ctrlPr>
                          <a:rPr lang="sv-SE" sz="1500" i="1" smtClean="0">
                            <a:latin typeface="Cambria Math" panose="02040503050406030204" pitchFamily="18" charset="0"/>
                            <a:ea typeface="Cambria Math" panose="02040503050406030204" pitchFamily="18" charset="0"/>
                          </a:rPr>
                        </m:ctrlPr>
                      </m:sSupPr>
                      <m:e>
                        <m:r>
                          <a:rPr lang="sv-SE" sz="1500" i="1" smtClean="0">
                            <a:latin typeface="Cambria Math" panose="02040503050406030204" pitchFamily="18" charset="0"/>
                            <a:ea typeface="Cambria Math" panose="02040503050406030204" pitchFamily="18" charset="0"/>
                          </a:rPr>
                          <m:t>𝛿</m:t>
                        </m:r>
                      </m:e>
                      <m:sup>
                        <m:r>
                          <a:rPr lang="sv-SE" sz="1500" i="1" smtClean="0">
                            <a:latin typeface="Cambria Math" panose="02040503050406030204" pitchFamily="18" charset="0"/>
                            <a:ea typeface="Cambria Math" panose="02040503050406030204" pitchFamily="18" charset="0"/>
                          </a:rPr>
                          <m:t>−</m:t>
                        </m:r>
                      </m:sup>
                    </m:sSup>
                  </m:oMath>
                </a14:m>
                <a:r>
                  <a:rPr lang="sv-SE" altLang="sv-SE" sz="1500">
                    <a:latin typeface="+mn-lt"/>
                    <a:ea typeface="Calibri" panose="020F0502020204030204" pitchFamily="34" charset="0"/>
                  </a:rPr>
                  <a:t>, som uttalas ”delta minus”.</a:t>
                </a:r>
              </a:p>
              <a:p>
                <a:pPr>
                  <a:lnSpc>
                    <a:spcPct val="100000"/>
                  </a:lnSpc>
                  <a:spcBef>
                    <a:spcPts val="600"/>
                  </a:spcBef>
                </a:pPr>
                <a:endParaRPr lang="sv-SE" altLang="sv-SE" sz="1500">
                  <a:latin typeface="+mn-lt"/>
                  <a:ea typeface="Calibri" panose="020F0502020204030204" pitchFamily="34" charset="0"/>
                </a:endParaRPr>
              </a:p>
            </p:txBody>
          </p:sp>
        </mc:Choice>
        <mc:Fallback xmlns="">
          <p:sp>
            <p:nvSpPr>
              <p:cNvPr id="28" name="Platshållare för innehåll 2">
                <a:extLst>
                  <a:ext uri="{FF2B5EF4-FFF2-40B4-BE49-F238E27FC236}">
                    <a16:creationId xmlns:a16="http://schemas.microsoft.com/office/drawing/2014/main" id="{82EF8DCA-A355-4D9C-97DD-2F01D657CB52}"/>
                  </a:ext>
                </a:extLst>
              </p:cNvPr>
              <p:cNvSpPr txBox="1">
                <a:spLocks noRot="1" noChangeAspect="1" noMove="1" noResize="1" noEditPoints="1" noAdjustHandles="1" noChangeArrowheads="1" noChangeShapeType="1" noTextEdit="1"/>
              </p:cNvSpPr>
              <p:nvPr/>
            </p:nvSpPr>
            <p:spPr>
              <a:xfrm>
                <a:off x="639916" y="1374736"/>
                <a:ext cx="3634430" cy="1529958"/>
              </a:xfrm>
              <a:prstGeom prst="rect">
                <a:avLst/>
              </a:prstGeom>
              <a:blipFill>
                <a:blip r:embed="rId12"/>
                <a:stretch>
                  <a:fillRect l="-503" t="-1200" r="-2181" b="-5200"/>
                </a:stretch>
              </a:blipFill>
              <a:ln>
                <a:noFill/>
              </a:ln>
            </p:spPr>
            <p:txBody>
              <a:bodyPr/>
              <a:lstStyle/>
              <a:p>
                <a:r>
                  <a:rPr lang="en-US">
                    <a:noFill/>
                  </a:rPr>
                  <a:t> </a:t>
                </a:r>
              </a:p>
            </p:txBody>
          </p:sp>
        </mc:Fallback>
      </mc:AlternateContent>
      <p:grpSp>
        <p:nvGrpSpPr>
          <p:cNvPr id="104" name="Grupp 103">
            <a:extLst>
              <a:ext uri="{FF2B5EF4-FFF2-40B4-BE49-F238E27FC236}">
                <a16:creationId xmlns:a16="http://schemas.microsoft.com/office/drawing/2014/main" id="{9CF4D9D4-F35A-478A-B483-63550E393351}"/>
              </a:ext>
            </a:extLst>
          </p:cNvPr>
          <p:cNvGrpSpPr/>
          <p:nvPr/>
        </p:nvGrpSpPr>
        <p:grpSpPr>
          <a:xfrm>
            <a:off x="2349486" y="3129875"/>
            <a:ext cx="1929867" cy="1794513"/>
            <a:chOff x="2349486" y="3129875"/>
            <a:chExt cx="1929867" cy="1794513"/>
          </a:xfrm>
        </p:grpSpPr>
        <p:cxnSp>
          <p:nvCxnSpPr>
            <p:cNvPr id="66" name="Rak koppling 65">
              <a:extLst>
                <a:ext uri="{FF2B5EF4-FFF2-40B4-BE49-F238E27FC236}">
                  <a16:creationId xmlns:a16="http://schemas.microsoft.com/office/drawing/2014/main" id="{B41987CD-A213-41C7-AB2D-913597B090C9}"/>
                </a:ext>
              </a:extLst>
            </p:cNvPr>
            <p:cNvCxnSpPr>
              <a:cxnSpLocks/>
              <a:endCxn id="68" idx="4"/>
            </p:cNvCxnSpPr>
            <p:nvPr/>
          </p:nvCxnSpPr>
          <p:spPr>
            <a:xfrm flipV="1">
              <a:off x="2643176" y="4353869"/>
              <a:ext cx="9725" cy="139886"/>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67" name="Grupp 66">
              <a:extLst>
                <a:ext uri="{FF2B5EF4-FFF2-40B4-BE49-F238E27FC236}">
                  <a16:creationId xmlns:a16="http://schemas.microsoft.com/office/drawing/2014/main" id="{4F5E7691-CD5B-409E-8CE5-F9B2915B4424}"/>
                </a:ext>
              </a:extLst>
            </p:cNvPr>
            <p:cNvGrpSpPr/>
            <p:nvPr/>
          </p:nvGrpSpPr>
          <p:grpSpPr>
            <a:xfrm rot="21203829">
              <a:off x="2349486" y="3862262"/>
              <a:ext cx="580932" cy="491465"/>
              <a:chOff x="2010426" y="1606589"/>
              <a:chExt cx="462939" cy="541625"/>
            </a:xfrm>
          </p:grpSpPr>
          <p:sp>
            <p:nvSpPr>
              <p:cNvPr id="68" name="Ellips 67">
                <a:extLst>
                  <a:ext uri="{FF2B5EF4-FFF2-40B4-BE49-F238E27FC236}">
                    <a16:creationId xmlns:a16="http://schemas.microsoft.com/office/drawing/2014/main" id="{6D2428B8-3E03-48E7-892D-476D7B1819CF}"/>
                  </a:ext>
                </a:extLst>
              </p:cNvPr>
              <p:cNvSpPr/>
              <p:nvPr/>
            </p:nvSpPr>
            <p:spPr>
              <a:xfrm>
                <a:off x="2010426" y="1606589"/>
                <a:ext cx="438380" cy="541625"/>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69" name="textruta 68">
                    <a:extLst>
                      <a:ext uri="{FF2B5EF4-FFF2-40B4-BE49-F238E27FC236}">
                        <a16:creationId xmlns:a16="http://schemas.microsoft.com/office/drawing/2014/main" id="{4E3B9C6E-F1F7-4D6F-AB79-7D53A0CEA1EF}"/>
                      </a:ext>
                    </a:extLst>
                  </p:cNvPr>
                  <p:cNvSpPr txBox="1"/>
                  <p:nvPr/>
                </p:nvSpPr>
                <p:spPr>
                  <a:xfrm>
                    <a:off x="2223618" y="173829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69" name="textruta 68">
                    <a:extLst>
                      <a:ext uri="{FF2B5EF4-FFF2-40B4-BE49-F238E27FC236}">
                        <a16:creationId xmlns:a16="http://schemas.microsoft.com/office/drawing/2014/main" id="{4E3B9C6E-F1F7-4D6F-AB79-7D53A0CEA1EF}"/>
                      </a:ext>
                    </a:extLst>
                  </p:cNvPr>
                  <p:cNvSpPr txBox="1">
                    <a:spLocks noRot="1" noChangeAspect="1" noMove="1" noResize="1" noEditPoints="1" noAdjustHandles="1" noChangeArrowheads="1" noChangeShapeType="1" noTextEdit="1"/>
                  </p:cNvSpPr>
                  <p:nvPr/>
                </p:nvSpPr>
                <p:spPr>
                  <a:xfrm>
                    <a:off x="2223618" y="1738298"/>
                    <a:ext cx="249747" cy="207749"/>
                  </a:xfrm>
                  <a:prstGeom prst="rect">
                    <a:avLst/>
                  </a:prstGeom>
                  <a:blipFill>
                    <a:blip r:embed="rId13"/>
                    <a:stretch>
                      <a:fillRect b="-157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ruta 69">
                    <a:extLst>
                      <a:ext uri="{FF2B5EF4-FFF2-40B4-BE49-F238E27FC236}">
                        <a16:creationId xmlns:a16="http://schemas.microsoft.com/office/drawing/2014/main" id="{83B9CA28-52E9-43EE-843C-D95E1BFB9CFB}"/>
                      </a:ext>
                    </a:extLst>
                  </p:cNvPr>
                  <p:cNvSpPr txBox="1"/>
                  <p:nvPr/>
                </p:nvSpPr>
                <p:spPr>
                  <a:xfrm>
                    <a:off x="2036951" y="183404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70" name="textruta 69">
                    <a:extLst>
                      <a:ext uri="{FF2B5EF4-FFF2-40B4-BE49-F238E27FC236}">
                        <a16:creationId xmlns:a16="http://schemas.microsoft.com/office/drawing/2014/main" id="{83B9CA28-52E9-43EE-843C-D95E1BFB9CFB}"/>
                      </a:ext>
                    </a:extLst>
                  </p:cNvPr>
                  <p:cNvSpPr txBox="1">
                    <a:spLocks noRot="1" noChangeAspect="1" noMove="1" noResize="1" noEditPoints="1" noAdjustHandles="1" noChangeArrowheads="1" noChangeShapeType="1" noTextEdit="1"/>
                  </p:cNvSpPr>
                  <p:nvPr/>
                </p:nvSpPr>
                <p:spPr>
                  <a:xfrm>
                    <a:off x="2036951" y="1834048"/>
                    <a:ext cx="249747" cy="207749"/>
                  </a:xfrm>
                  <a:prstGeom prst="rect">
                    <a:avLst/>
                  </a:prstGeom>
                  <a:blipFill>
                    <a:blip r:embed="rId14"/>
                    <a:stretch>
                      <a:fillRect l="-1786" b="-15789"/>
                    </a:stretch>
                  </a:blipFill>
                </p:spPr>
                <p:txBody>
                  <a:bodyPr/>
                  <a:lstStyle/>
                  <a:p>
                    <a:r>
                      <a:rPr lang="en-US">
                        <a:noFill/>
                      </a:rPr>
                      <a:t> </a:t>
                    </a:r>
                  </a:p>
                </p:txBody>
              </p:sp>
            </mc:Fallback>
          </mc:AlternateContent>
        </p:grpSp>
        <p:grpSp>
          <p:nvGrpSpPr>
            <p:cNvPr id="71" name="Grupp 70">
              <a:extLst>
                <a:ext uri="{FF2B5EF4-FFF2-40B4-BE49-F238E27FC236}">
                  <a16:creationId xmlns:a16="http://schemas.microsoft.com/office/drawing/2014/main" id="{1C03730B-F9BC-4D9B-9B7F-6C00B08C16A0}"/>
                </a:ext>
              </a:extLst>
            </p:cNvPr>
            <p:cNvGrpSpPr/>
            <p:nvPr/>
          </p:nvGrpSpPr>
          <p:grpSpPr>
            <a:xfrm rot="21203829">
              <a:off x="3031103" y="3834317"/>
              <a:ext cx="552337" cy="495107"/>
              <a:chOff x="2033213" y="1624322"/>
              <a:chExt cx="440152" cy="541625"/>
            </a:xfrm>
          </p:grpSpPr>
          <p:sp>
            <p:nvSpPr>
              <p:cNvPr id="72" name="Ellips 71">
                <a:extLst>
                  <a:ext uri="{FF2B5EF4-FFF2-40B4-BE49-F238E27FC236}">
                    <a16:creationId xmlns:a16="http://schemas.microsoft.com/office/drawing/2014/main" id="{F5502E07-40BB-4A9F-B95C-B6C3DDE5CE13}"/>
                  </a:ext>
                </a:extLst>
              </p:cNvPr>
              <p:cNvSpPr/>
              <p:nvPr/>
            </p:nvSpPr>
            <p:spPr>
              <a:xfrm>
                <a:off x="2033213" y="1624322"/>
                <a:ext cx="438380" cy="541625"/>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73" name="textruta 72">
                    <a:extLst>
                      <a:ext uri="{FF2B5EF4-FFF2-40B4-BE49-F238E27FC236}">
                        <a16:creationId xmlns:a16="http://schemas.microsoft.com/office/drawing/2014/main" id="{E7CD3B9F-CE07-4FA8-9F23-166D42120604}"/>
                      </a:ext>
                    </a:extLst>
                  </p:cNvPr>
                  <p:cNvSpPr txBox="1"/>
                  <p:nvPr/>
                </p:nvSpPr>
                <p:spPr>
                  <a:xfrm>
                    <a:off x="2223618" y="173829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73" name="textruta 72">
                    <a:extLst>
                      <a:ext uri="{FF2B5EF4-FFF2-40B4-BE49-F238E27FC236}">
                        <a16:creationId xmlns:a16="http://schemas.microsoft.com/office/drawing/2014/main" id="{E7CD3B9F-CE07-4FA8-9F23-166D42120604}"/>
                      </a:ext>
                    </a:extLst>
                  </p:cNvPr>
                  <p:cNvSpPr txBox="1">
                    <a:spLocks noRot="1" noChangeAspect="1" noMove="1" noResize="1" noEditPoints="1" noAdjustHandles="1" noChangeArrowheads="1" noChangeShapeType="1" noTextEdit="1"/>
                  </p:cNvSpPr>
                  <p:nvPr/>
                </p:nvSpPr>
                <p:spPr>
                  <a:xfrm>
                    <a:off x="2223618" y="1738298"/>
                    <a:ext cx="249747" cy="207749"/>
                  </a:xfrm>
                  <a:prstGeom prst="rect">
                    <a:avLst/>
                  </a:prstGeom>
                  <a:blipFill>
                    <a:blip r:embed="rId15"/>
                    <a:stretch>
                      <a:fillRect l="-1786" b="-162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ruta 73">
                    <a:extLst>
                      <a:ext uri="{FF2B5EF4-FFF2-40B4-BE49-F238E27FC236}">
                        <a16:creationId xmlns:a16="http://schemas.microsoft.com/office/drawing/2014/main" id="{3D7ADE26-EC92-4B8C-A006-163831349DAF}"/>
                      </a:ext>
                    </a:extLst>
                  </p:cNvPr>
                  <p:cNvSpPr txBox="1"/>
                  <p:nvPr/>
                </p:nvSpPr>
                <p:spPr>
                  <a:xfrm>
                    <a:off x="2036951" y="183404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74" name="textruta 73">
                    <a:extLst>
                      <a:ext uri="{FF2B5EF4-FFF2-40B4-BE49-F238E27FC236}">
                        <a16:creationId xmlns:a16="http://schemas.microsoft.com/office/drawing/2014/main" id="{3D7ADE26-EC92-4B8C-A006-163831349DAF}"/>
                      </a:ext>
                    </a:extLst>
                  </p:cNvPr>
                  <p:cNvSpPr txBox="1">
                    <a:spLocks noRot="1" noChangeAspect="1" noMove="1" noResize="1" noEditPoints="1" noAdjustHandles="1" noChangeArrowheads="1" noChangeShapeType="1" noTextEdit="1"/>
                  </p:cNvSpPr>
                  <p:nvPr/>
                </p:nvSpPr>
                <p:spPr>
                  <a:xfrm>
                    <a:off x="2036951" y="1834048"/>
                    <a:ext cx="249747" cy="207749"/>
                  </a:xfrm>
                  <a:prstGeom prst="rect">
                    <a:avLst/>
                  </a:prstGeom>
                  <a:blipFill>
                    <a:blip r:embed="rId16"/>
                    <a:stretch>
                      <a:fillRect l="-1818" b="-15789"/>
                    </a:stretch>
                  </a:blipFill>
                </p:spPr>
                <p:txBody>
                  <a:bodyPr/>
                  <a:lstStyle/>
                  <a:p>
                    <a:r>
                      <a:rPr lang="en-US">
                        <a:noFill/>
                      </a:rPr>
                      <a:t> </a:t>
                    </a:r>
                  </a:p>
                </p:txBody>
              </p:sp>
            </mc:Fallback>
          </mc:AlternateContent>
        </p:grpSp>
        <p:grpSp>
          <p:nvGrpSpPr>
            <p:cNvPr id="75" name="Grupp 74">
              <a:extLst>
                <a:ext uri="{FF2B5EF4-FFF2-40B4-BE49-F238E27FC236}">
                  <a16:creationId xmlns:a16="http://schemas.microsoft.com/office/drawing/2014/main" id="{865F65BD-7DC6-4381-BA49-F545ED919281}"/>
                </a:ext>
              </a:extLst>
            </p:cNvPr>
            <p:cNvGrpSpPr/>
            <p:nvPr/>
          </p:nvGrpSpPr>
          <p:grpSpPr>
            <a:xfrm rot="21203829">
              <a:off x="3698421" y="3829359"/>
              <a:ext cx="580932" cy="478903"/>
              <a:chOff x="2010426" y="1606589"/>
              <a:chExt cx="462939" cy="541625"/>
            </a:xfrm>
          </p:grpSpPr>
          <p:sp>
            <p:nvSpPr>
              <p:cNvPr id="76" name="Ellips 75">
                <a:extLst>
                  <a:ext uri="{FF2B5EF4-FFF2-40B4-BE49-F238E27FC236}">
                    <a16:creationId xmlns:a16="http://schemas.microsoft.com/office/drawing/2014/main" id="{9F80FF45-8B92-40B2-9E49-ACBF5CE130E5}"/>
                  </a:ext>
                </a:extLst>
              </p:cNvPr>
              <p:cNvSpPr/>
              <p:nvPr/>
            </p:nvSpPr>
            <p:spPr>
              <a:xfrm>
                <a:off x="2010426" y="1606589"/>
                <a:ext cx="438380" cy="541625"/>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77" name="textruta 76">
                    <a:extLst>
                      <a:ext uri="{FF2B5EF4-FFF2-40B4-BE49-F238E27FC236}">
                        <a16:creationId xmlns:a16="http://schemas.microsoft.com/office/drawing/2014/main" id="{67DA7D8E-DFAF-4AE2-A45A-73541D4842F3}"/>
                      </a:ext>
                    </a:extLst>
                  </p:cNvPr>
                  <p:cNvSpPr txBox="1"/>
                  <p:nvPr/>
                </p:nvSpPr>
                <p:spPr>
                  <a:xfrm>
                    <a:off x="2223618" y="173829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77" name="textruta 76">
                    <a:extLst>
                      <a:ext uri="{FF2B5EF4-FFF2-40B4-BE49-F238E27FC236}">
                        <a16:creationId xmlns:a16="http://schemas.microsoft.com/office/drawing/2014/main" id="{67DA7D8E-DFAF-4AE2-A45A-73541D4842F3}"/>
                      </a:ext>
                    </a:extLst>
                  </p:cNvPr>
                  <p:cNvSpPr txBox="1">
                    <a:spLocks noRot="1" noChangeAspect="1" noMove="1" noResize="1" noEditPoints="1" noAdjustHandles="1" noChangeArrowheads="1" noChangeShapeType="1" noTextEdit="1"/>
                  </p:cNvSpPr>
                  <p:nvPr/>
                </p:nvSpPr>
                <p:spPr>
                  <a:xfrm>
                    <a:off x="2223618" y="1738298"/>
                    <a:ext cx="249747" cy="207749"/>
                  </a:xfrm>
                  <a:prstGeom prst="rect">
                    <a:avLst/>
                  </a:prstGeom>
                  <a:blipFill>
                    <a:blip r:embed="rId17"/>
                    <a:stretch>
                      <a:fillRect l="-1818" b="-189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ruta 77">
                    <a:extLst>
                      <a:ext uri="{FF2B5EF4-FFF2-40B4-BE49-F238E27FC236}">
                        <a16:creationId xmlns:a16="http://schemas.microsoft.com/office/drawing/2014/main" id="{DCD06C6C-18A9-41E9-A590-18DDAB6FE763}"/>
                      </a:ext>
                    </a:extLst>
                  </p:cNvPr>
                  <p:cNvSpPr txBox="1"/>
                  <p:nvPr/>
                </p:nvSpPr>
                <p:spPr>
                  <a:xfrm>
                    <a:off x="2036951" y="1834048"/>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78" name="textruta 77">
                    <a:extLst>
                      <a:ext uri="{FF2B5EF4-FFF2-40B4-BE49-F238E27FC236}">
                        <a16:creationId xmlns:a16="http://schemas.microsoft.com/office/drawing/2014/main" id="{DCD06C6C-18A9-41E9-A590-18DDAB6FE763}"/>
                      </a:ext>
                    </a:extLst>
                  </p:cNvPr>
                  <p:cNvSpPr txBox="1">
                    <a:spLocks noRot="1" noChangeAspect="1" noMove="1" noResize="1" noEditPoints="1" noAdjustHandles="1" noChangeArrowheads="1" noChangeShapeType="1" noTextEdit="1"/>
                  </p:cNvSpPr>
                  <p:nvPr/>
                </p:nvSpPr>
                <p:spPr>
                  <a:xfrm>
                    <a:off x="2036951" y="1834048"/>
                    <a:ext cx="249747" cy="207749"/>
                  </a:xfrm>
                  <a:prstGeom prst="rect">
                    <a:avLst/>
                  </a:prstGeom>
                  <a:blipFill>
                    <a:blip r:embed="rId18"/>
                    <a:stretch>
                      <a:fillRect l="-1786" b="-19444"/>
                    </a:stretch>
                  </a:blipFill>
                </p:spPr>
                <p:txBody>
                  <a:bodyPr/>
                  <a:lstStyle/>
                  <a:p>
                    <a:r>
                      <a:rPr lang="en-US">
                        <a:noFill/>
                      </a:rPr>
                      <a:t> </a:t>
                    </a:r>
                  </a:p>
                </p:txBody>
              </p:sp>
            </mc:Fallback>
          </mc:AlternateContent>
        </p:grpSp>
        <p:grpSp>
          <p:nvGrpSpPr>
            <p:cNvPr id="79" name="Grupp 78">
              <a:extLst>
                <a:ext uri="{FF2B5EF4-FFF2-40B4-BE49-F238E27FC236}">
                  <a16:creationId xmlns:a16="http://schemas.microsoft.com/office/drawing/2014/main" id="{079D6D60-1215-48FB-81CD-A6B9931BF8B5}"/>
                </a:ext>
              </a:extLst>
            </p:cNvPr>
            <p:cNvGrpSpPr/>
            <p:nvPr/>
          </p:nvGrpSpPr>
          <p:grpSpPr>
            <a:xfrm rot="21203829">
              <a:off x="2398623" y="4447972"/>
              <a:ext cx="551857" cy="476416"/>
              <a:chOff x="2031174" y="1666041"/>
              <a:chExt cx="491198" cy="447837"/>
            </a:xfrm>
          </p:grpSpPr>
          <p:sp>
            <p:nvSpPr>
              <p:cNvPr id="80" name="Ellips 79">
                <a:extLst>
                  <a:ext uri="{FF2B5EF4-FFF2-40B4-BE49-F238E27FC236}">
                    <a16:creationId xmlns:a16="http://schemas.microsoft.com/office/drawing/2014/main" id="{E4BAA64F-912E-407C-8384-47868BDC1725}"/>
                  </a:ext>
                </a:extLst>
              </p:cNvPr>
              <p:cNvSpPr/>
              <p:nvPr/>
            </p:nvSpPr>
            <p:spPr>
              <a:xfrm>
                <a:off x="2031174" y="1666041"/>
                <a:ext cx="491198" cy="447837"/>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81" name="textruta 80">
                    <a:extLst>
                      <a:ext uri="{FF2B5EF4-FFF2-40B4-BE49-F238E27FC236}">
                        <a16:creationId xmlns:a16="http://schemas.microsoft.com/office/drawing/2014/main" id="{3A48CE67-1A71-4BD7-93E7-0A61C6A83E97}"/>
                      </a:ext>
                    </a:extLst>
                  </p:cNvPr>
                  <p:cNvSpPr txBox="1"/>
                  <p:nvPr/>
                </p:nvSpPr>
                <p:spPr>
                  <a:xfrm>
                    <a:off x="2037204" y="1870021"/>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81" name="textruta 80">
                    <a:extLst>
                      <a:ext uri="{FF2B5EF4-FFF2-40B4-BE49-F238E27FC236}">
                        <a16:creationId xmlns:a16="http://schemas.microsoft.com/office/drawing/2014/main" id="{3A48CE67-1A71-4BD7-93E7-0A61C6A83E97}"/>
                      </a:ext>
                    </a:extLst>
                  </p:cNvPr>
                  <p:cNvSpPr txBox="1">
                    <a:spLocks noRot="1" noChangeAspect="1" noMove="1" noResize="1" noEditPoints="1" noAdjustHandles="1" noChangeArrowheads="1" noChangeShapeType="1" noTextEdit="1"/>
                  </p:cNvSpPr>
                  <p:nvPr/>
                </p:nvSpPr>
                <p:spPr>
                  <a:xfrm>
                    <a:off x="2037204" y="1870021"/>
                    <a:ext cx="249747" cy="207749"/>
                  </a:xfrm>
                  <a:prstGeom prst="rect">
                    <a:avLst/>
                  </a:prstGeom>
                  <a:blipFill>
                    <a:blip r:embed="rId19"/>
                    <a:stretch>
                      <a:fillRect l="-5882" b="-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textruta 81">
                    <a:extLst>
                      <a:ext uri="{FF2B5EF4-FFF2-40B4-BE49-F238E27FC236}">
                        <a16:creationId xmlns:a16="http://schemas.microsoft.com/office/drawing/2014/main" id="{6B7C9EC7-7B9E-4B7C-89A7-5E81CB499868}"/>
                      </a:ext>
                    </a:extLst>
                  </p:cNvPr>
                  <p:cNvSpPr txBox="1"/>
                  <p:nvPr/>
                </p:nvSpPr>
                <p:spPr>
                  <a:xfrm>
                    <a:off x="2247950" y="1697512"/>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82" name="textruta 81">
                    <a:extLst>
                      <a:ext uri="{FF2B5EF4-FFF2-40B4-BE49-F238E27FC236}">
                        <a16:creationId xmlns:a16="http://schemas.microsoft.com/office/drawing/2014/main" id="{6B7C9EC7-7B9E-4B7C-89A7-5E81CB499868}"/>
                      </a:ext>
                    </a:extLst>
                  </p:cNvPr>
                  <p:cNvSpPr txBox="1">
                    <a:spLocks noRot="1" noChangeAspect="1" noMove="1" noResize="1" noEditPoints="1" noAdjustHandles="1" noChangeArrowheads="1" noChangeShapeType="1" noTextEdit="1"/>
                  </p:cNvSpPr>
                  <p:nvPr/>
                </p:nvSpPr>
                <p:spPr>
                  <a:xfrm>
                    <a:off x="2247950" y="1697512"/>
                    <a:ext cx="249747" cy="207749"/>
                  </a:xfrm>
                  <a:prstGeom prst="rect">
                    <a:avLst/>
                  </a:prstGeom>
                  <a:blipFill>
                    <a:blip r:embed="rId20"/>
                    <a:stretch>
                      <a:fillRect l="-5882" b="-4762"/>
                    </a:stretch>
                  </a:blipFill>
                </p:spPr>
                <p:txBody>
                  <a:bodyPr/>
                  <a:lstStyle/>
                  <a:p>
                    <a:r>
                      <a:rPr lang="en-US">
                        <a:noFill/>
                      </a:rPr>
                      <a:t> </a:t>
                    </a:r>
                  </a:p>
                </p:txBody>
              </p:sp>
            </mc:Fallback>
          </mc:AlternateContent>
        </p:grpSp>
        <p:grpSp>
          <p:nvGrpSpPr>
            <p:cNvPr id="83" name="Grupp 82">
              <a:extLst>
                <a:ext uri="{FF2B5EF4-FFF2-40B4-BE49-F238E27FC236}">
                  <a16:creationId xmlns:a16="http://schemas.microsoft.com/office/drawing/2014/main" id="{7045FC1D-991C-4615-BAB1-A70D27357CA8}"/>
                </a:ext>
              </a:extLst>
            </p:cNvPr>
            <p:cNvGrpSpPr/>
            <p:nvPr/>
          </p:nvGrpSpPr>
          <p:grpSpPr>
            <a:xfrm rot="21203829">
              <a:off x="3095317" y="4417735"/>
              <a:ext cx="540872" cy="457613"/>
              <a:chOff x="2011073" y="1656763"/>
              <a:chExt cx="487406" cy="484890"/>
            </a:xfrm>
          </p:grpSpPr>
          <p:sp>
            <p:nvSpPr>
              <p:cNvPr id="84" name="Ellips 83">
                <a:extLst>
                  <a:ext uri="{FF2B5EF4-FFF2-40B4-BE49-F238E27FC236}">
                    <a16:creationId xmlns:a16="http://schemas.microsoft.com/office/drawing/2014/main" id="{4EBA82FB-8972-4EDD-A2FA-A7883F846396}"/>
                  </a:ext>
                </a:extLst>
              </p:cNvPr>
              <p:cNvSpPr/>
              <p:nvPr/>
            </p:nvSpPr>
            <p:spPr>
              <a:xfrm>
                <a:off x="2011073" y="1656763"/>
                <a:ext cx="487406" cy="484890"/>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mc:AlternateContent xmlns:mc="http://schemas.openxmlformats.org/markup-compatibility/2006" xmlns:a14="http://schemas.microsoft.com/office/drawing/2010/main">
            <mc:Choice Requires="a14">
              <p:sp>
                <p:nvSpPr>
                  <p:cNvPr id="85" name="textruta 84">
                    <a:extLst>
                      <a:ext uri="{FF2B5EF4-FFF2-40B4-BE49-F238E27FC236}">
                        <a16:creationId xmlns:a16="http://schemas.microsoft.com/office/drawing/2014/main" id="{0E1E37D9-2E74-42E1-9DDB-FC9005F24A56}"/>
                      </a:ext>
                    </a:extLst>
                  </p:cNvPr>
                  <p:cNvSpPr txBox="1"/>
                  <p:nvPr/>
                </p:nvSpPr>
                <p:spPr>
                  <a:xfrm>
                    <a:off x="2037204" y="1870021"/>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85" name="textruta 84">
                    <a:extLst>
                      <a:ext uri="{FF2B5EF4-FFF2-40B4-BE49-F238E27FC236}">
                        <a16:creationId xmlns:a16="http://schemas.microsoft.com/office/drawing/2014/main" id="{0E1E37D9-2E74-42E1-9DDB-FC9005F24A56}"/>
                      </a:ext>
                    </a:extLst>
                  </p:cNvPr>
                  <p:cNvSpPr txBox="1">
                    <a:spLocks noRot="1" noChangeAspect="1" noMove="1" noResize="1" noEditPoints="1" noAdjustHandles="1" noChangeArrowheads="1" noChangeShapeType="1" noTextEdit="1"/>
                  </p:cNvSpPr>
                  <p:nvPr/>
                </p:nvSpPr>
                <p:spPr>
                  <a:xfrm>
                    <a:off x="2037204" y="1870021"/>
                    <a:ext cx="249747" cy="207749"/>
                  </a:xfrm>
                  <a:prstGeom prst="rect">
                    <a:avLst/>
                  </a:prstGeom>
                  <a:blipFill>
                    <a:blip r:embed="rId21"/>
                    <a:stretch>
                      <a:fillRect l="-8000" b="-131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ruta 85">
                    <a:extLst>
                      <a:ext uri="{FF2B5EF4-FFF2-40B4-BE49-F238E27FC236}">
                        <a16:creationId xmlns:a16="http://schemas.microsoft.com/office/drawing/2014/main" id="{3416A5CF-62AB-458C-ACA1-BEA310513C54}"/>
                      </a:ext>
                    </a:extLst>
                  </p:cNvPr>
                  <p:cNvSpPr txBox="1"/>
                  <p:nvPr/>
                </p:nvSpPr>
                <p:spPr>
                  <a:xfrm>
                    <a:off x="2247950" y="1697512"/>
                    <a:ext cx="24974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sv-SE" i="1" smtClean="0">
                                  <a:latin typeface="Cambria Math" panose="02040503050406030204" pitchFamily="18" charset="0"/>
                                  <a:ea typeface="Cambria Math" panose="02040503050406030204" pitchFamily="18" charset="0"/>
                                </a:rPr>
                              </m:ctrlPr>
                            </m:sSupPr>
                            <m:e>
                              <m:r>
                                <a:rPr lang="sv-SE" i="1" smtClean="0">
                                  <a:latin typeface="Cambria Math" panose="02040503050406030204" pitchFamily="18" charset="0"/>
                                  <a:ea typeface="Cambria Math" panose="02040503050406030204" pitchFamily="18" charset="0"/>
                                </a:rPr>
                                <m:t>𝛿</m:t>
                              </m:r>
                            </m:e>
                            <m:sup>
                              <m:r>
                                <a:rPr lang="sv-SE" b="0" i="1" smtClean="0">
                                  <a:latin typeface="Cambria Math" panose="02040503050406030204" pitchFamily="18" charset="0"/>
                                  <a:ea typeface="Cambria Math" panose="02040503050406030204" pitchFamily="18" charset="0"/>
                                </a:rPr>
                                <m:t>−</m:t>
                              </m:r>
                            </m:sup>
                          </m:sSup>
                        </m:oMath>
                      </m:oMathPara>
                    </a14:m>
                    <a:endParaRPr lang="sv-SE"/>
                  </a:p>
                </p:txBody>
              </p:sp>
            </mc:Choice>
            <mc:Fallback xmlns="">
              <p:sp>
                <p:nvSpPr>
                  <p:cNvPr id="86" name="textruta 85">
                    <a:extLst>
                      <a:ext uri="{FF2B5EF4-FFF2-40B4-BE49-F238E27FC236}">
                        <a16:creationId xmlns:a16="http://schemas.microsoft.com/office/drawing/2014/main" id="{3416A5CF-62AB-458C-ACA1-BEA310513C54}"/>
                      </a:ext>
                    </a:extLst>
                  </p:cNvPr>
                  <p:cNvSpPr txBox="1">
                    <a:spLocks noRot="1" noChangeAspect="1" noMove="1" noResize="1" noEditPoints="1" noAdjustHandles="1" noChangeArrowheads="1" noChangeShapeType="1" noTextEdit="1"/>
                  </p:cNvSpPr>
                  <p:nvPr/>
                </p:nvSpPr>
                <p:spPr>
                  <a:xfrm>
                    <a:off x="2247950" y="1697512"/>
                    <a:ext cx="249747" cy="207749"/>
                  </a:xfrm>
                  <a:prstGeom prst="rect">
                    <a:avLst/>
                  </a:prstGeom>
                  <a:blipFill>
                    <a:blip r:embed="rId22"/>
                    <a:stretch>
                      <a:fillRect l="-8000" b="-13158"/>
                    </a:stretch>
                  </a:blipFill>
                </p:spPr>
                <p:txBody>
                  <a:bodyPr/>
                  <a:lstStyle/>
                  <a:p>
                    <a:r>
                      <a:rPr lang="en-US">
                        <a:noFill/>
                      </a:rPr>
                      <a:t> </a:t>
                    </a:r>
                  </a:p>
                </p:txBody>
              </p:sp>
            </mc:Fallback>
          </mc:AlternateContent>
        </p:grpSp>
        <p:cxnSp>
          <p:nvCxnSpPr>
            <p:cNvPr id="87" name="Rak koppling 86">
              <a:extLst>
                <a:ext uri="{FF2B5EF4-FFF2-40B4-BE49-F238E27FC236}">
                  <a16:creationId xmlns:a16="http://schemas.microsoft.com/office/drawing/2014/main" id="{92E0BFBD-8496-45C8-8C28-DE1EF8519EF6}"/>
                </a:ext>
              </a:extLst>
            </p:cNvPr>
            <p:cNvCxnSpPr>
              <a:cxnSpLocks/>
            </p:cNvCxnSpPr>
            <p:nvPr/>
          </p:nvCxnSpPr>
          <p:spPr>
            <a:xfrm>
              <a:off x="2980303" y="4695725"/>
              <a:ext cx="9552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8" name="Rak koppling 87">
              <a:extLst>
                <a:ext uri="{FF2B5EF4-FFF2-40B4-BE49-F238E27FC236}">
                  <a16:creationId xmlns:a16="http://schemas.microsoft.com/office/drawing/2014/main" id="{1A4469C6-E33D-4CC7-B43E-6770412A8008}"/>
                </a:ext>
              </a:extLst>
            </p:cNvPr>
            <p:cNvCxnSpPr>
              <a:cxnSpLocks/>
            </p:cNvCxnSpPr>
            <p:nvPr/>
          </p:nvCxnSpPr>
          <p:spPr>
            <a:xfrm>
              <a:off x="2908949" y="4121529"/>
              <a:ext cx="9552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9" name="Rak koppling 88">
              <a:extLst>
                <a:ext uri="{FF2B5EF4-FFF2-40B4-BE49-F238E27FC236}">
                  <a16:creationId xmlns:a16="http://schemas.microsoft.com/office/drawing/2014/main" id="{8595B87F-C5FA-41C9-8D9E-3A712DC88F23}"/>
                </a:ext>
              </a:extLst>
            </p:cNvPr>
            <p:cNvCxnSpPr>
              <a:cxnSpLocks/>
            </p:cNvCxnSpPr>
            <p:nvPr/>
          </p:nvCxnSpPr>
          <p:spPr>
            <a:xfrm>
              <a:off x="3591452" y="4081998"/>
              <a:ext cx="9552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0" name="Rak koppling 89">
              <a:extLst>
                <a:ext uri="{FF2B5EF4-FFF2-40B4-BE49-F238E27FC236}">
                  <a16:creationId xmlns:a16="http://schemas.microsoft.com/office/drawing/2014/main" id="{7566CDC6-50DA-4530-B394-C9257D6872C0}"/>
                </a:ext>
              </a:extLst>
            </p:cNvPr>
            <p:cNvCxnSpPr>
              <a:cxnSpLocks/>
            </p:cNvCxnSpPr>
            <p:nvPr/>
          </p:nvCxnSpPr>
          <p:spPr>
            <a:xfrm>
              <a:off x="3289655" y="4321719"/>
              <a:ext cx="3576" cy="84051"/>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1" name="Rak pilkoppling 90">
              <a:extLst>
                <a:ext uri="{FF2B5EF4-FFF2-40B4-BE49-F238E27FC236}">
                  <a16:creationId xmlns:a16="http://schemas.microsoft.com/office/drawing/2014/main" id="{BD5BFB9C-59AE-4C2E-9462-CFA07B8D6F35}"/>
                </a:ext>
              </a:extLst>
            </p:cNvPr>
            <p:cNvCxnSpPr>
              <a:cxnSpLocks/>
            </p:cNvCxnSpPr>
            <p:nvPr/>
          </p:nvCxnSpPr>
          <p:spPr>
            <a:xfrm flipH="1">
              <a:off x="2980303" y="3437200"/>
              <a:ext cx="95520" cy="5002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ruta 91">
              <a:extLst>
                <a:ext uri="{FF2B5EF4-FFF2-40B4-BE49-F238E27FC236}">
                  <a16:creationId xmlns:a16="http://schemas.microsoft.com/office/drawing/2014/main" id="{BB7FE6D2-6BAA-46B6-B91E-0C0ADDAD6FF9}"/>
                </a:ext>
              </a:extLst>
            </p:cNvPr>
            <p:cNvSpPr txBox="1"/>
            <p:nvPr/>
          </p:nvSpPr>
          <p:spPr>
            <a:xfrm>
              <a:off x="2708887" y="3129875"/>
              <a:ext cx="1194558" cy="300082"/>
            </a:xfrm>
            <a:prstGeom prst="rect">
              <a:avLst/>
            </a:prstGeom>
            <a:noFill/>
          </p:spPr>
          <p:txBody>
            <a:bodyPr wrap="square" rtlCol="0">
              <a:spAutoFit/>
            </a:bodyPr>
            <a:lstStyle/>
            <a:p>
              <a:r>
                <a:rPr lang="sv-SE"/>
                <a:t>Vätebindning</a:t>
              </a:r>
            </a:p>
          </p:txBody>
        </p:sp>
      </p:grpSp>
      <p:sp>
        <p:nvSpPr>
          <p:cNvPr id="102" name="Platshållare för innehåll 2">
            <a:extLst>
              <a:ext uri="{FF2B5EF4-FFF2-40B4-BE49-F238E27FC236}">
                <a16:creationId xmlns:a16="http://schemas.microsoft.com/office/drawing/2014/main" id="{2645D381-26E9-4E1F-B010-2BD5CE65FF1C}"/>
              </a:ext>
            </a:extLst>
          </p:cNvPr>
          <p:cNvSpPr txBox="1">
            <a:spLocks/>
          </p:cNvSpPr>
          <p:nvPr/>
        </p:nvSpPr>
        <p:spPr>
          <a:xfrm>
            <a:off x="4572000" y="1451831"/>
            <a:ext cx="3932084" cy="909593"/>
          </a:xfrm>
          <a:prstGeom prst="rect">
            <a:avLst/>
          </a:prstGeom>
          <a:ln>
            <a:noFill/>
          </a:ln>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600"/>
              </a:spcBef>
            </a:pPr>
            <a:r>
              <a:rPr lang="sv-SE" altLang="sv-SE" sz="1500">
                <a:ea typeface="Calibri" panose="020F0502020204030204" pitchFamily="34" charset="0"/>
              </a:rPr>
              <a:t>O</a:t>
            </a:r>
            <a:r>
              <a:rPr lang="sv-SE" altLang="sv-SE" sz="1500">
                <a:latin typeface="Arial" panose="020B0604020202020204" pitchFamily="34" charset="0"/>
                <a:ea typeface="Calibri" panose="020F0502020204030204" pitchFamily="34" charset="0"/>
                <a:cs typeface="Arial" panose="020B0604020202020204" pitchFamily="34" charset="0"/>
              </a:rPr>
              <a:t>lika ändar av </a:t>
            </a:r>
            <a:r>
              <a:rPr lang="sv-SE" altLang="sv-SE" sz="1500" err="1">
                <a:latin typeface="Arial" panose="020B0604020202020204" pitchFamily="34" charset="0"/>
                <a:ea typeface="Calibri" panose="020F0502020204030204" pitchFamily="34" charset="0"/>
                <a:cs typeface="Arial" panose="020B0604020202020204" pitchFamily="34" charset="0"/>
              </a:rPr>
              <a:t>dipoler</a:t>
            </a:r>
            <a:r>
              <a:rPr lang="sv-SE" altLang="sv-SE" sz="1500">
                <a:latin typeface="Arial" panose="020B0604020202020204" pitchFamily="34" charset="0"/>
                <a:ea typeface="Calibri" panose="020F0502020204030204" pitchFamily="34" charset="0"/>
                <a:cs typeface="Arial" panose="020B0604020202020204" pitchFamily="34" charset="0"/>
              </a:rPr>
              <a:t> attraherar varandra.</a:t>
            </a:r>
          </a:p>
          <a:p>
            <a:pPr>
              <a:lnSpc>
                <a:spcPct val="100000"/>
              </a:lnSpc>
              <a:spcBef>
                <a:spcPts val="600"/>
              </a:spcBef>
            </a:pPr>
            <a:r>
              <a:rPr lang="sv-SE" altLang="sv-SE" sz="1500">
                <a:latin typeface="Arial" panose="020B0604020202020204" pitchFamily="34" charset="0"/>
                <a:ea typeface="Calibri" panose="020F0502020204030204" pitchFamily="34" charset="0"/>
                <a:cs typeface="Arial" panose="020B0604020202020204" pitchFamily="34" charset="0"/>
              </a:rPr>
              <a:t>Vätebindning är en stark sorts </a:t>
            </a:r>
            <a:r>
              <a:rPr lang="sv-SE" altLang="sv-SE" sz="1500" err="1">
                <a:latin typeface="Arial" panose="020B0604020202020204" pitchFamily="34" charset="0"/>
                <a:ea typeface="Calibri" panose="020F0502020204030204" pitchFamily="34" charset="0"/>
                <a:cs typeface="Arial" panose="020B0604020202020204" pitchFamily="34" charset="0"/>
              </a:rPr>
              <a:t>dipol-dipolbindning</a:t>
            </a:r>
            <a:r>
              <a:rPr lang="sv-SE" altLang="sv-SE" sz="1500">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09251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6"/>
                </p:tgtEl>
              </p:cMediaNode>
            </p:video>
          </p:childTnLst>
        </p:cTn>
      </p:par>
    </p:tnLst>
    <p:bldLst>
      <p:bldP spid="10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626350" cy="994172"/>
          </a:xfrm>
        </p:spPr>
        <p:txBody>
          <a:bodyPr>
            <a:normAutofit/>
          </a:bodyPr>
          <a:lstStyle/>
          <a:p>
            <a:r>
              <a:rPr lang="sv-SE"/>
              <a:t>Kokosfett hålls ihop av </a:t>
            </a:r>
            <a:r>
              <a:rPr lang="sv-SE" err="1"/>
              <a:t>vdW</a:t>
            </a:r>
            <a:r>
              <a:rPr lang="sv-SE"/>
              <a:t>-krafter</a:t>
            </a:r>
            <a:endParaRPr lang="sv-SE">
              <a:latin typeface="Arial" panose="020B0604020202020204" pitchFamily="34" charset="0"/>
              <a:cs typeface="Arial" panose="020B0604020202020204" pitchFamily="34" charset="0"/>
            </a:endParaRPr>
          </a:p>
        </p:txBody>
      </p:sp>
      <p:sp>
        <p:nvSpPr>
          <p:cNvPr id="11" name="Platshållare för innehåll 2">
            <a:extLst>
              <a:ext uri="{FF2B5EF4-FFF2-40B4-BE49-F238E27FC236}">
                <a16:creationId xmlns:a16="http://schemas.microsoft.com/office/drawing/2014/main" id="{DCF9BA4B-553E-47EE-9946-48D9566F2DA6}"/>
              </a:ext>
            </a:extLst>
          </p:cNvPr>
          <p:cNvSpPr>
            <a:spLocks noGrp="1"/>
          </p:cNvSpPr>
          <p:nvPr>
            <p:ph idx="1"/>
          </p:nvPr>
        </p:nvSpPr>
        <p:spPr>
          <a:xfrm>
            <a:off x="628650" y="1329537"/>
            <a:ext cx="5281332" cy="1040655"/>
          </a:xfrm>
        </p:spPr>
        <p:txBody>
          <a:bodyPr>
            <a:noAutofit/>
          </a:bodyPr>
          <a:lstStyle/>
          <a:p>
            <a:pPr marL="0" indent="0">
              <a:lnSpc>
                <a:spcPct val="120000"/>
              </a:lnSpc>
              <a:buNone/>
            </a:pPr>
            <a:r>
              <a:rPr lang="en-GB" sz="1500" kern="1200" err="1">
                <a:solidFill>
                  <a:srgbClr val="000000"/>
                </a:solidFill>
                <a:effectLst/>
                <a:latin typeface="+mn-lt"/>
                <a:ea typeface="Times New Roman" panose="02020603050405020304" pitchFamily="18" charset="0"/>
              </a:rPr>
              <a:t>Kokosfett</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innehåller</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fettsyrorna</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laurinsyra</a:t>
            </a:r>
            <a:r>
              <a:rPr lang="en-GB" sz="1500" kern="1200">
                <a:solidFill>
                  <a:srgbClr val="000000"/>
                </a:solidFill>
                <a:effectLst/>
                <a:latin typeface="+mn-lt"/>
                <a:ea typeface="Times New Roman" panose="02020603050405020304" pitchFamily="18" charset="0"/>
              </a:rPr>
              <a:t> (C</a:t>
            </a:r>
            <a:r>
              <a:rPr lang="en-GB" sz="1500" kern="1200" baseline="-25000">
                <a:solidFill>
                  <a:srgbClr val="000000"/>
                </a:solidFill>
                <a:effectLst/>
                <a:latin typeface="+mn-lt"/>
                <a:ea typeface="Times New Roman" panose="02020603050405020304" pitchFamily="18" charset="0"/>
              </a:rPr>
              <a:t>12</a:t>
            </a:r>
            <a:r>
              <a:rPr lang="en-GB" sz="1500" kern="1200">
                <a:solidFill>
                  <a:srgbClr val="000000"/>
                </a:solidFill>
                <a:effectLst/>
                <a:latin typeface="+mn-lt"/>
                <a:ea typeface="Times New Roman" panose="02020603050405020304" pitchFamily="18" charset="0"/>
              </a:rPr>
              <a:t>H</a:t>
            </a:r>
            <a:r>
              <a:rPr lang="en-GB" sz="1500" kern="1200" baseline="-25000">
                <a:solidFill>
                  <a:srgbClr val="000000"/>
                </a:solidFill>
                <a:effectLst/>
                <a:latin typeface="+mn-lt"/>
                <a:ea typeface="Times New Roman" panose="02020603050405020304" pitchFamily="18" charset="0"/>
              </a:rPr>
              <a:t>24</a:t>
            </a:r>
            <a:r>
              <a:rPr lang="en-GB" sz="1500" kern="1200">
                <a:solidFill>
                  <a:srgbClr val="000000"/>
                </a:solidFill>
                <a:effectLst/>
                <a:latin typeface="+mn-lt"/>
                <a:ea typeface="Times New Roman" panose="02020603050405020304" pitchFamily="18" charset="0"/>
              </a:rPr>
              <a:t>O</a:t>
            </a:r>
            <a:r>
              <a:rPr lang="en-GB" sz="1500" kern="1200" baseline="-25000">
                <a:solidFill>
                  <a:srgbClr val="000000"/>
                </a:solidFill>
                <a:effectLst/>
                <a:latin typeface="+mn-lt"/>
                <a:ea typeface="Times New Roman" panose="02020603050405020304" pitchFamily="18" charset="0"/>
              </a:rPr>
              <a:t>2</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myristinsyra</a:t>
            </a:r>
            <a:r>
              <a:rPr lang="en-GB" sz="1500" kern="1200">
                <a:solidFill>
                  <a:srgbClr val="000000"/>
                </a:solidFill>
                <a:effectLst/>
                <a:latin typeface="+mn-lt"/>
                <a:ea typeface="Times New Roman" panose="02020603050405020304" pitchFamily="18" charset="0"/>
              </a:rPr>
              <a:t> (C</a:t>
            </a:r>
            <a:r>
              <a:rPr lang="en-GB" sz="1500" kern="1200" baseline="-25000">
                <a:solidFill>
                  <a:srgbClr val="000000"/>
                </a:solidFill>
                <a:effectLst/>
                <a:latin typeface="+mn-lt"/>
                <a:ea typeface="Times New Roman" panose="02020603050405020304" pitchFamily="18" charset="0"/>
              </a:rPr>
              <a:t>14</a:t>
            </a:r>
            <a:r>
              <a:rPr lang="en-GB" sz="1500" kern="1200">
                <a:solidFill>
                  <a:srgbClr val="000000"/>
                </a:solidFill>
                <a:effectLst/>
                <a:latin typeface="+mn-lt"/>
                <a:ea typeface="Times New Roman" panose="02020603050405020304" pitchFamily="18" charset="0"/>
              </a:rPr>
              <a:t>H</a:t>
            </a:r>
            <a:r>
              <a:rPr lang="en-GB" sz="1500" kern="1200" baseline="-25000">
                <a:solidFill>
                  <a:srgbClr val="000000"/>
                </a:solidFill>
                <a:effectLst/>
                <a:latin typeface="+mn-lt"/>
                <a:ea typeface="Times New Roman" panose="02020603050405020304" pitchFamily="18" charset="0"/>
              </a:rPr>
              <a:t>28</a:t>
            </a:r>
            <a:r>
              <a:rPr lang="en-GB" sz="1500" kern="1200">
                <a:solidFill>
                  <a:srgbClr val="000000"/>
                </a:solidFill>
                <a:effectLst/>
                <a:latin typeface="+mn-lt"/>
                <a:ea typeface="Times New Roman" panose="02020603050405020304" pitchFamily="18" charset="0"/>
              </a:rPr>
              <a:t>O</a:t>
            </a:r>
            <a:r>
              <a:rPr lang="en-GB" sz="1500" kern="1200" baseline="-25000">
                <a:solidFill>
                  <a:srgbClr val="000000"/>
                </a:solidFill>
                <a:effectLst/>
                <a:latin typeface="+mn-lt"/>
                <a:ea typeface="Times New Roman" panose="02020603050405020304" pitchFamily="18" charset="0"/>
              </a:rPr>
              <a:t>2</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och</a:t>
            </a:r>
            <a:r>
              <a:rPr lang="en-GB" sz="1500" kern="1200">
                <a:solidFill>
                  <a:srgbClr val="000000"/>
                </a:solidFill>
                <a:effectLst/>
                <a:latin typeface="+mn-lt"/>
                <a:ea typeface="Times New Roman" panose="02020603050405020304" pitchFamily="18" charset="0"/>
              </a:rPr>
              <a:t> </a:t>
            </a:r>
            <a:r>
              <a:rPr lang="en-GB" sz="1500" kern="1200" err="1">
                <a:solidFill>
                  <a:srgbClr val="000000"/>
                </a:solidFill>
                <a:effectLst/>
                <a:latin typeface="+mn-lt"/>
                <a:ea typeface="Times New Roman" panose="02020603050405020304" pitchFamily="18" charset="0"/>
              </a:rPr>
              <a:t>oktansyra</a:t>
            </a:r>
            <a:r>
              <a:rPr lang="en-GB" sz="1500" kern="1200">
                <a:solidFill>
                  <a:srgbClr val="000000"/>
                </a:solidFill>
                <a:effectLst/>
                <a:latin typeface="+mn-lt"/>
                <a:ea typeface="Times New Roman" panose="02020603050405020304" pitchFamily="18" charset="0"/>
              </a:rPr>
              <a:t> (C</a:t>
            </a:r>
            <a:r>
              <a:rPr lang="en-GB" sz="1500" kern="1200" baseline="-25000">
                <a:solidFill>
                  <a:srgbClr val="000000"/>
                </a:solidFill>
                <a:effectLst/>
                <a:latin typeface="+mn-lt"/>
                <a:ea typeface="Times New Roman" panose="02020603050405020304" pitchFamily="18" charset="0"/>
              </a:rPr>
              <a:t>8</a:t>
            </a:r>
            <a:r>
              <a:rPr lang="en-GB" sz="1500" kern="1200">
                <a:solidFill>
                  <a:srgbClr val="000000"/>
                </a:solidFill>
                <a:effectLst/>
                <a:latin typeface="+mn-lt"/>
                <a:ea typeface="Times New Roman" panose="02020603050405020304" pitchFamily="18" charset="0"/>
              </a:rPr>
              <a:t>H</a:t>
            </a:r>
            <a:r>
              <a:rPr lang="en-GB" sz="1500" kern="1200" baseline="-25000">
                <a:solidFill>
                  <a:srgbClr val="000000"/>
                </a:solidFill>
                <a:effectLst/>
                <a:latin typeface="+mn-lt"/>
                <a:ea typeface="Times New Roman" panose="02020603050405020304" pitchFamily="18" charset="0"/>
              </a:rPr>
              <a:t>16</a:t>
            </a:r>
            <a:r>
              <a:rPr lang="en-GB" sz="1500" kern="1200">
                <a:solidFill>
                  <a:srgbClr val="000000"/>
                </a:solidFill>
                <a:effectLst/>
                <a:latin typeface="+mn-lt"/>
                <a:ea typeface="Times New Roman" panose="02020603050405020304" pitchFamily="18" charset="0"/>
              </a:rPr>
              <a:t>O</a:t>
            </a:r>
            <a:r>
              <a:rPr lang="en-GB" sz="1500" kern="1200" baseline="-25000">
                <a:solidFill>
                  <a:srgbClr val="000000"/>
                </a:solidFill>
                <a:effectLst/>
                <a:latin typeface="+mn-lt"/>
                <a:ea typeface="Times New Roman" panose="02020603050405020304" pitchFamily="18" charset="0"/>
              </a:rPr>
              <a:t>2</a:t>
            </a:r>
            <a:r>
              <a:rPr lang="en-GB" sz="1500" kern="1200">
                <a:solidFill>
                  <a:srgbClr val="000000"/>
                </a:solidFill>
                <a:effectLst/>
                <a:latin typeface="+mn-lt"/>
                <a:ea typeface="Times New Roman" panose="02020603050405020304" pitchFamily="18" charset="0"/>
              </a:rPr>
              <a:t>).</a:t>
            </a:r>
            <a:r>
              <a:rPr lang="en-GB" sz="1500" kern="1200" baseline="30000">
                <a:solidFill>
                  <a:srgbClr val="000000"/>
                </a:solidFill>
                <a:effectLst/>
                <a:latin typeface="+mn-lt"/>
                <a:ea typeface="Times New Roman" panose="02020603050405020304" pitchFamily="18" charset="0"/>
              </a:rPr>
              <a:t>1</a:t>
            </a:r>
            <a:r>
              <a:rPr lang="en-GB" sz="1500" kern="1200">
                <a:solidFill>
                  <a:srgbClr val="000000"/>
                </a:solidFill>
                <a:effectLst/>
                <a:latin typeface="+mn-lt"/>
                <a:ea typeface="Times New Roman" panose="02020603050405020304" pitchFamily="18" charset="0"/>
              </a:rPr>
              <a:t> </a:t>
            </a:r>
          </a:p>
          <a:p>
            <a:pPr marL="0" indent="0">
              <a:lnSpc>
                <a:spcPct val="120000"/>
              </a:lnSpc>
              <a:buNone/>
            </a:pPr>
            <a:r>
              <a:rPr lang="sv-SE" altLang="sv-SE" sz="1500">
                <a:latin typeface="+mn-lt"/>
                <a:ea typeface="Calibri" panose="020F0502020204030204" pitchFamily="34" charset="0"/>
              </a:rPr>
              <a:t>Största delen av molekylerna är </a:t>
            </a:r>
            <a:r>
              <a:rPr lang="sv-SE" altLang="sv-SE" sz="1500" err="1">
                <a:latin typeface="+mn-lt"/>
                <a:ea typeface="Calibri" panose="020F0502020204030204" pitchFamily="34" charset="0"/>
              </a:rPr>
              <a:t>opolära</a:t>
            </a:r>
            <a:r>
              <a:rPr lang="sv-SE" altLang="sv-SE" sz="1500">
                <a:latin typeface="+mn-lt"/>
                <a:ea typeface="Calibri" panose="020F0502020204030204" pitchFamily="34" charset="0"/>
              </a:rPr>
              <a:t> kolväten.</a:t>
            </a:r>
          </a:p>
          <a:p>
            <a:pPr marL="0" indent="0">
              <a:lnSpc>
                <a:spcPct val="120000"/>
              </a:lnSpc>
              <a:buNone/>
            </a:pP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Bildobjekt 6">
            <a:extLst>
              <a:ext uri="{FF2B5EF4-FFF2-40B4-BE49-F238E27FC236}">
                <a16:creationId xmlns:a16="http://schemas.microsoft.com/office/drawing/2014/main" id="{4FE42242-503D-42D2-BB01-BEA27D391E33}"/>
              </a:ext>
            </a:extLst>
          </p:cNvPr>
          <p:cNvPicPr>
            <a:picLocks noChangeAspect="1"/>
          </p:cNvPicPr>
          <p:nvPr/>
        </p:nvPicPr>
        <p:blipFill rotWithShape="1">
          <a:blip r:embed="rId3"/>
          <a:srcRect l="8458" t="51633" r="58790" b="34817"/>
          <a:stretch/>
        </p:blipFill>
        <p:spPr>
          <a:xfrm rot="10800000">
            <a:off x="2848179" y="3240577"/>
            <a:ext cx="2994772" cy="658219"/>
          </a:xfrm>
          <a:prstGeom prst="rect">
            <a:avLst/>
          </a:prstGeom>
          <a:ln>
            <a:noFill/>
          </a:ln>
        </p:spPr>
      </p:pic>
      <p:pic>
        <p:nvPicPr>
          <p:cNvPr id="10" name="Bildobjekt 9">
            <a:extLst>
              <a:ext uri="{FF2B5EF4-FFF2-40B4-BE49-F238E27FC236}">
                <a16:creationId xmlns:a16="http://schemas.microsoft.com/office/drawing/2014/main" id="{E46D44D7-F05A-4DFD-9F0A-96A00346A587}"/>
              </a:ext>
            </a:extLst>
          </p:cNvPr>
          <p:cNvPicPr>
            <a:picLocks noChangeAspect="1"/>
          </p:cNvPicPr>
          <p:nvPr/>
        </p:nvPicPr>
        <p:blipFill rotWithShape="1">
          <a:blip r:embed="rId4"/>
          <a:srcRect l="11683" t="14771" b="22222"/>
          <a:stretch/>
        </p:blipFill>
        <p:spPr>
          <a:xfrm rot="1562159">
            <a:off x="504834" y="2803453"/>
            <a:ext cx="2142209" cy="1411745"/>
          </a:xfrm>
          <a:prstGeom prst="rect">
            <a:avLst/>
          </a:prstGeom>
          <a:ln>
            <a:noFill/>
          </a:ln>
        </p:spPr>
      </p:pic>
      <p:pic>
        <p:nvPicPr>
          <p:cNvPr id="12" name="Bildobjekt 11">
            <a:extLst>
              <a:ext uri="{FF2B5EF4-FFF2-40B4-BE49-F238E27FC236}">
                <a16:creationId xmlns:a16="http://schemas.microsoft.com/office/drawing/2014/main" id="{47F6CE1D-EDFE-4D9D-92FF-48978B83BF67}"/>
              </a:ext>
            </a:extLst>
          </p:cNvPr>
          <p:cNvPicPr/>
          <p:nvPr/>
        </p:nvPicPr>
        <p:blipFill rotWithShape="1">
          <a:blip r:embed="rId5" cstate="print">
            <a:extLst>
              <a:ext uri="{28A0092B-C50C-407E-A947-70E740481C1C}">
                <a14:useLocalDpi xmlns:a14="http://schemas.microsoft.com/office/drawing/2010/main" val="0"/>
              </a:ext>
            </a:extLst>
          </a:blip>
          <a:srcRect l="19565" t="37342" r="15942" b="37394"/>
          <a:stretch/>
        </p:blipFill>
        <p:spPr bwMode="auto">
          <a:xfrm rot="21097467">
            <a:off x="1099855" y="3793109"/>
            <a:ext cx="1615361" cy="573010"/>
          </a:xfrm>
          <a:prstGeom prst="rect">
            <a:avLst/>
          </a:prstGeom>
          <a:ln>
            <a:noFill/>
          </a:ln>
          <a:extLst>
            <a:ext uri="{53640926-AAD7-44D8-BBD7-CCE9431645EC}">
              <a14:shadowObscured xmlns:a14="http://schemas.microsoft.com/office/drawing/2010/main"/>
            </a:ext>
          </a:extLst>
        </p:spPr>
      </p:pic>
      <p:pic>
        <p:nvPicPr>
          <p:cNvPr id="14" name="Bildobjekt 13">
            <a:extLst>
              <a:ext uri="{FF2B5EF4-FFF2-40B4-BE49-F238E27FC236}">
                <a16:creationId xmlns:a16="http://schemas.microsoft.com/office/drawing/2014/main" id="{A61C5529-2E84-4E69-A39F-9454706B416A}"/>
              </a:ext>
            </a:extLst>
          </p:cNvPr>
          <p:cNvPicPr>
            <a:picLocks noChangeAspect="1"/>
          </p:cNvPicPr>
          <p:nvPr/>
        </p:nvPicPr>
        <p:blipFill rotWithShape="1">
          <a:blip r:embed="rId6"/>
          <a:srcRect l="8105" t="50000" r="57764" b="36662"/>
          <a:stretch/>
        </p:blipFill>
        <p:spPr>
          <a:xfrm rot="10800000">
            <a:off x="3038683" y="2706426"/>
            <a:ext cx="2804268" cy="589031"/>
          </a:xfrm>
          <a:prstGeom prst="rect">
            <a:avLst/>
          </a:prstGeom>
          <a:ln>
            <a:noFill/>
          </a:ln>
        </p:spPr>
      </p:pic>
      <p:pic>
        <p:nvPicPr>
          <p:cNvPr id="15" name="Bildobjekt 14">
            <a:extLst>
              <a:ext uri="{FF2B5EF4-FFF2-40B4-BE49-F238E27FC236}">
                <a16:creationId xmlns:a16="http://schemas.microsoft.com/office/drawing/2014/main" id="{C95CFF55-C83F-4880-8DD3-B79AA00E65BB}"/>
              </a:ext>
            </a:extLst>
          </p:cNvPr>
          <p:cNvPicPr>
            <a:picLocks noChangeAspect="1"/>
          </p:cNvPicPr>
          <p:nvPr/>
        </p:nvPicPr>
        <p:blipFill rotWithShape="1">
          <a:blip r:embed="rId6"/>
          <a:srcRect l="51830" t="43285" r="1667" b="34944"/>
          <a:stretch/>
        </p:blipFill>
        <p:spPr>
          <a:xfrm>
            <a:off x="566335" y="2651779"/>
            <a:ext cx="2096514" cy="527555"/>
          </a:xfrm>
          <a:prstGeom prst="rect">
            <a:avLst/>
          </a:prstGeom>
          <a:ln>
            <a:noFill/>
          </a:ln>
        </p:spPr>
      </p:pic>
      <p:pic>
        <p:nvPicPr>
          <p:cNvPr id="13" name="Picture 1584367354">
            <a:extLst>
              <a:ext uri="{FF2B5EF4-FFF2-40B4-BE49-F238E27FC236}">
                <a16:creationId xmlns:a16="http://schemas.microsoft.com/office/drawing/2014/main" id="{E2B5EE90-70D5-4B66-BB77-963DF0A8053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188957" y="1400605"/>
            <a:ext cx="2066043" cy="1469863"/>
          </a:xfrm>
          <a:prstGeom prst="rect">
            <a:avLst/>
          </a:prstGeom>
        </p:spPr>
      </p:pic>
      <p:sp>
        <p:nvSpPr>
          <p:cNvPr id="3" name="textruta 2">
            <a:extLst>
              <a:ext uri="{FF2B5EF4-FFF2-40B4-BE49-F238E27FC236}">
                <a16:creationId xmlns:a16="http://schemas.microsoft.com/office/drawing/2014/main" id="{502F533E-8B1A-4AEA-99DA-8527FEE9643A}"/>
              </a:ext>
            </a:extLst>
          </p:cNvPr>
          <p:cNvSpPr txBox="1"/>
          <p:nvPr/>
        </p:nvSpPr>
        <p:spPr>
          <a:xfrm>
            <a:off x="628650" y="4774057"/>
            <a:ext cx="3445495" cy="307777"/>
          </a:xfrm>
          <a:prstGeom prst="rect">
            <a:avLst/>
          </a:prstGeom>
          <a:noFill/>
        </p:spPr>
        <p:txBody>
          <a:bodyPr wrap="none" rtlCol="0">
            <a:spAutoFit/>
          </a:bodyPr>
          <a:lstStyle/>
          <a:p>
            <a:r>
              <a:rPr lang="en-GB" sz="1400" u="sng" baseline="3000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8"/>
              </a:rPr>
              <a:t>1</a:t>
            </a:r>
            <a:r>
              <a:rPr lang="en-GB" sz="1400" u="sng">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8"/>
              </a:rPr>
              <a:t>CAS 8001-31-8 Coconut Oil - Alfa Chemistry</a:t>
            </a:r>
            <a:endParaRPr lang="sv-SE"/>
          </a:p>
        </p:txBody>
      </p:sp>
      <p:pic>
        <p:nvPicPr>
          <p:cNvPr id="9" name="Bildobjekt 8">
            <a:extLst>
              <a:ext uri="{FF2B5EF4-FFF2-40B4-BE49-F238E27FC236}">
                <a16:creationId xmlns:a16="http://schemas.microsoft.com/office/drawing/2014/main" id="{144D1712-D73E-4C25-8778-61C2FA81A721}"/>
              </a:ext>
            </a:extLst>
          </p:cNvPr>
          <p:cNvPicPr>
            <a:picLocks noChangeAspect="1"/>
          </p:cNvPicPr>
          <p:nvPr/>
        </p:nvPicPr>
        <p:blipFill rotWithShape="1">
          <a:blip r:embed="rId9"/>
          <a:srcRect l="8220" t="47918" r="58309" b="34337"/>
          <a:stretch/>
        </p:blipFill>
        <p:spPr>
          <a:xfrm rot="10800000">
            <a:off x="3959809" y="3871173"/>
            <a:ext cx="1768288" cy="503911"/>
          </a:xfrm>
          <a:prstGeom prst="rect">
            <a:avLst/>
          </a:prstGeom>
          <a:ln>
            <a:noFill/>
          </a:ln>
        </p:spPr>
      </p:pic>
      <p:grpSp>
        <p:nvGrpSpPr>
          <p:cNvPr id="33" name="Grupp 32">
            <a:extLst>
              <a:ext uri="{FF2B5EF4-FFF2-40B4-BE49-F238E27FC236}">
                <a16:creationId xmlns:a16="http://schemas.microsoft.com/office/drawing/2014/main" id="{1AC7063D-9AF4-4C6F-B6B8-1B1BFD077DD9}"/>
              </a:ext>
            </a:extLst>
          </p:cNvPr>
          <p:cNvGrpSpPr/>
          <p:nvPr/>
        </p:nvGrpSpPr>
        <p:grpSpPr>
          <a:xfrm>
            <a:off x="3446707" y="3228050"/>
            <a:ext cx="5332907" cy="1252661"/>
            <a:chOff x="3446707" y="3228050"/>
            <a:chExt cx="5332907" cy="1252661"/>
          </a:xfrm>
        </p:grpSpPr>
        <p:grpSp>
          <p:nvGrpSpPr>
            <p:cNvPr id="17" name="Grupp 16">
              <a:extLst>
                <a:ext uri="{FF2B5EF4-FFF2-40B4-BE49-F238E27FC236}">
                  <a16:creationId xmlns:a16="http://schemas.microsoft.com/office/drawing/2014/main" id="{522A9BAE-0C45-4D66-82AD-BB9EDF97BBAA}"/>
                </a:ext>
              </a:extLst>
            </p:cNvPr>
            <p:cNvGrpSpPr/>
            <p:nvPr/>
          </p:nvGrpSpPr>
          <p:grpSpPr>
            <a:xfrm>
              <a:off x="3446707" y="3228050"/>
              <a:ext cx="1649260" cy="858880"/>
              <a:chOff x="3043825" y="2111551"/>
              <a:chExt cx="1649260" cy="858880"/>
            </a:xfrm>
          </p:grpSpPr>
          <p:cxnSp>
            <p:nvCxnSpPr>
              <p:cNvPr id="18" name="Rak pilkoppling 17">
                <a:extLst>
                  <a:ext uri="{FF2B5EF4-FFF2-40B4-BE49-F238E27FC236}">
                    <a16:creationId xmlns:a16="http://schemas.microsoft.com/office/drawing/2014/main" id="{025ADCAE-FF8F-42E6-A603-556C7E28D819}"/>
                  </a:ext>
                </a:extLst>
              </p:cNvPr>
              <p:cNvCxnSpPr>
                <a:cxnSpLocks/>
              </p:cNvCxnSpPr>
              <p:nvPr/>
            </p:nvCxnSpPr>
            <p:spPr>
              <a:xfrm>
                <a:off x="3043825" y="2111551"/>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6859467D-6597-466E-8F1F-908FF5510038}"/>
                  </a:ext>
                </a:extLst>
              </p:cNvPr>
              <p:cNvCxnSpPr>
                <a:cxnSpLocks/>
              </p:cNvCxnSpPr>
              <p:nvPr/>
            </p:nvCxnSpPr>
            <p:spPr>
              <a:xfrm>
                <a:off x="3526077" y="2111551"/>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846E8FE3-5E0D-4FCC-AC5A-0E45523E53C7}"/>
                  </a:ext>
                </a:extLst>
              </p:cNvPr>
              <p:cNvCxnSpPr>
                <a:cxnSpLocks/>
              </p:cNvCxnSpPr>
              <p:nvPr/>
            </p:nvCxnSpPr>
            <p:spPr>
              <a:xfrm>
                <a:off x="3977014" y="2130341"/>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1F5D965A-6AA7-493D-AF61-90BE168D8649}"/>
                  </a:ext>
                </a:extLst>
              </p:cNvPr>
              <p:cNvCxnSpPr>
                <a:cxnSpLocks/>
              </p:cNvCxnSpPr>
              <p:nvPr/>
            </p:nvCxnSpPr>
            <p:spPr>
              <a:xfrm>
                <a:off x="4427951" y="2130341"/>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Rak pilkoppling 23">
                <a:extLst>
                  <a:ext uri="{FF2B5EF4-FFF2-40B4-BE49-F238E27FC236}">
                    <a16:creationId xmlns:a16="http://schemas.microsoft.com/office/drawing/2014/main" id="{840463B9-3179-4DAE-86FE-4E81EC96DF86}"/>
                  </a:ext>
                </a:extLst>
              </p:cNvPr>
              <p:cNvCxnSpPr>
                <a:cxnSpLocks/>
              </p:cNvCxnSpPr>
              <p:nvPr/>
            </p:nvCxnSpPr>
            <p:spPr>
              <a:xfrm>
                <a:off x="3847578" y="2682332"/>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2DFF1B64-4104-4A09-9FFC-AF67D0B6F5CD}"/>
                  </a:ext>
                </a:extLst>
              </p:cNvPr>
              <p:cNvCxnSpPr>
                <a:cxnSpLocks/>
              </p:cNvCxnSpPr>
              <p:nvPr/>
            </p:nvCxnSpPr>
            <p:spPr>
              <a:xfrm>
                <a:off x="4298515" y="2682332"/>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Rak pilkoppling 25">
                <a:extLst>
                  <a:ext uri="{FF2B5EF4-FFF2-40B4-BE49-F238E27FC236}">
                    <a16:creationId xmlns:a16="http://schemas.microsoft.com/office/drawing/2014/main" id="{D8E95A05-849D-4B05-8286-AC163C791B02}"/>
                  </a:ext>
                </a:extLst>
              </p:cNvPr>
              <p:cNvCxnSpPr>
                <a:cxnSpLocks/>
              </p:cNvCxnSpPr>
              <p:nvPr/>
            </p:nvCxnSpPr>
            <p:spPr>
              <a:xfrm>
                <a:off x="4693085" y="2669805"/>
                <a:ext cx="0" cy="288099"/>
              </a:xfrm>
              <a:prstGeom prst="straightConnector1">
                <a:avLst/>
              </a:prstGeom>
              <a:ln w="28575">
                <a:no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32" name="Platshållare för innehåll 2">
              <a:extLst>
                <a:ext uri="{FF2B5EF4-FFF2-40B4-BE49-F238E27FC236}">
                  <a16:creationId xmlns:a16="http://schemas.microsoft.com/office/drawing/2014/main" id="{A2243716-537B-4D4D-916F-E533E20CA292}"/>
                </a:ext>
              </a:extLst>
            </p:cNvPr>
            <p:cNvSpPr txBox="1">
              <a:spLocks/>
            </p:cNvSpPr>
            <p:nvPr/>
          </p:nvSpPr>
          <p:spPr>
            <a:xfrm>
              <a:off x="6176748" y="3486539"/>
              <a:ext cx="2602866" cy="994172"/>
            </a:xfrm>
            <a:prstGeom prst="rect">
              <a:avLst/>
            </a:prstGeom>
            <a:ln>
              <a:noFill/>
            </a:ln>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altLang="sv-SE" sz="1500">
                  <a:ea typeface="Calibri" panose="020F0502020204030204" pitchFamily="34" charset="0"/>
                </a:rPr>
                <a:t>Kokosfett hålls huvudsakligen samman av van </a:t>
              </a:r>
              <a:r>
                <a:rPr lang="sv-SE" altLang="sv-SE" sz="1500" err="1">
                  <a:ea typeface="Calibri" panose="020F0502020204030204" pitchFamily="34" charset="0"/>
                </a:rPr>
                <a:t>der</a:t>
              </a:r>
              <a:r>
                <a:rPr lang="sv-SE" altLang="sv-SE" sz="1500">
                  <a:ea typeface="Calibri" panose="020F0502020204030204" pitchFamily="34" charset="0"/>
                </a:rPr>
                <a:t> </a:t>
              </a:r>
              <a:r>
                <a:rPr lang="sv-SE" altLang="sv-SE" sz="1500" err="1">
                  <a:ea typeface="Calibri" panose="020F0502020204030204" pitchFamily="34" charset="0"/>
                </a:rPr>
                <a:t>Waalskrafter</a:t>
              </a:r>
              <a:r>
                <a:rPr lang="sv-SE" altLang="sv-SE" sz="1500">
                  <a:ea typeface="Calibri" panose="020F0502020204030204" pitchFamily="34" charset="0"/>
                </a:rPr>
                <a:t> (</a:t>
              </a:r>
              <a:r>
                <a:rPr lang="sv-SE" altLang="sv-SE" sz="1500" err="1">
                  <a:ea typeface="Calibri" panose="020F0502020204030204" pitchFamily="34" charset="0"/>
                </a:rPr>
                <a:t>vdW</a:t>
              </a:r>
              <a:r>
                <a:rPr lang="sv-SE" altLang="sv-SE" sz="1500">
                  <a:ea typeface="Calibri" panose="020F0502020204030204" pitchFamily="34" charset="0"/>
                </a:rPr>
                <a:t>).</a:t>
              </a:r>
            </a:p>
            <a:p>
              <a:endParaRPr lang="sv-SE" altLang="sv-SE" sz="1500">
                <a:ea typeface="Calibri" panose="020F0502020204030204" pitchFamily="34" charset="0"/>
              </a:endParaRPr>
            </a:p>
          </p:txBody>
        </p:sp>
      </p:grpSp>
    </p:spTree>
    <p:extLst>
      <p:ext uri="{BB962C8B-B14F-4D97-AF65-F5344CB8AC3E}">
        <p14:creationId xmlns:p14="http://schemas.microsoft.com/office/powerpoint/2010/main" val="251082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626350" cy="994172"/>
          </a:xfrm>
        </p:spPr>
        <p:txBody>
          <a:bodyPr>
            <a:normAutofit/>
          </a:bodyPr>
          <a:lstStyle/>
          <a:p>
            <a:r>
              <a:rPr lang="sv-SE"/>
              <a:t>Vatten och olja löser sig inte</a:t>
            </a:r>
            <a:endParaRPr lang="sv-SE">
              <a:latin typeface="Arial" panose="020B0604020202020204" pitchFamily="34" charset="0"/>
              <a:cs typeface="Arial" panose="020B0604020202020204" pitchFamily="34" charset="0"/>
            </a:endParaRPr>
          </a:p>
        </p:txBody>
      </p:sp>
      <p:pic>
        <p:nvPicPr>
          <p:cNvPr id="33" name="Bildobjekt 32">
            <a:extLst>
              <a:ext uri="{FF2B5EF4-FFF2-40B4-BE49-F238E27FC236}">
                <a16:creationId xmlns:a16="http://schemas.microsoft.com/office/drawing/2014/main" id="{DFF4B983-8D92-49A0-8B8A-2F30A882E563}"/>
              </a:ext>
            </a:extLst>
          </p:cNvPr>
          <p:cNvPicPr>
            <a:picLocks noChangeAspect="1"/>
          </p:cNvPicPr>
          <p:nvPr/>
        </p:nvPicPr>
        <p:blipFill rotWithShape="1">
          <a:blip r:embed="rId3"/>
          <a:srcRect l="18833" t="34518" r="23833" b="32816"/>
          <a:stretch/>
        </p:blipFill>
        <p:spPr>
          <a:xfrm rot="5400000">
            <a:off x="-89316" y="2143677"/>
            <a:ext cx="3438234" cy="1792245"/>
          </a:xfrm>
          <a:prstGeom prst="rect">
            <a:avLst/>
          </a:prstGeom>
        </p:spPr>
      </p:pic>
      <p:pic>
        <p:nvPicPr>
          <p:cNvPr id="83" name="Bild 82" descr="Förstoringsglas med hel fyllning">
            <a:extLst>
              <a:ext uri="{FF2B5EF4-FFF2-40B4-BE49-F238E27FC236}">
                <a16:creationId xmlns:a16="http://schemas.microsoft.com/office/drawing/2014/main" id="{A8CBECDF-B20D-4946-89DD-8AEED28C0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14085" y="2879572"/>
            <a:ext cx="1312865" cy="1312865"/>
          </a:xfrm>
          <a:prstGeom prst="rect">
            <a:avLst/>
          </a:prstGeom>
        </p:spPr>
      </p:pic>
      <p:cxnSp>
        <p:nvCxnSpPr>
          <p:cNvPr id="84" name="Rak koppling 83">
            <a:extLst>
              <a:ext uri="{FF2B5EF4-FFF2-40B4-BE49-F238E27FC236}">
                <a16:creationId xmlns:a16="http://schemas.microsoft.com/office/drawing/2014/main" id="{007996CA-9882-43C5-8E72-01F284CF3C69}"/>
              </a:ext>
            </a:extLst>
          </p:cNvPr>
          <p:cNvCxnSpPr>
            <a:cxnSpLocks/>
          </p:cNvCxnSpPr>
          <p:nvPr/>
        </p:nvCxnSpPr>
        <p:spPr>
          <a:xfrm flipV="1">
            <a:off x="2085909" y="2684311"/>
            <a:ext cx="1840843" cy="558950"/>
          </a:xfrm>
          <a:prstGeom prst="line">
            <a:avLst/>
          </a:prstGeom>
          <a:ln w="28575"/>
        </p:spPr>
        <p:style>
          <a:lnRef idx="1">
            <a:schemeClr val="dk1"/>
          </a:lnRef>
          <a:fillRef idx="0">
            <a:schemeClr val="dk1"/>
          </a:fillRef>
          <a:effectRef idx="0">
            <a:schemeClr val="dk1"/>
          </a:effectRef>
          <a:fontRef idx="minor">
            <a:schemeClr val="tx1"/>
          </a:fontRef>
        </p:style>
      </p:cxnSp>
      <p:sp>
        <p:nvSpPr>
          <p:cNvPr id="11" name="Platshållare för innehåll 2">
            <a:extLst>
              <a:ext uri="{FF2B5EF4-FFF2-40B4-BE49-F238E27FC236}">
                <a16:creationId xmlns:a16="http://schemas.microsoft.com/office/drawing/2014/main" id="{DCF9BA4B-553E-47EE-9946-48D9566F2DA6}"/>
              </a:ext>
            </a:extLst>
          </p:cNvPr>
          <p:cNvSpPr>
            <a:spLocks noGrp="1"/>
          </p:cNvSpPr>
          <p:nvPr>
            <p:ph idx="1"/>
          </p:nvPr>
        </p:nvSpPr>
        <p:spPr>
          <a:xfrm>
            <a:off x="5976051" y="1743270"/>
            <a:ext cx="2529840" cy="2257229"/>
          </a:xfrm>
        </p:spPr>
        <p:txBody>
          <a:bodyPr>
            <a:noAutofit/>
          </a:bodyPr>
          <a:lstStyle/>
          <a:p>
            <a:pPr marL="0" indent="0">
              <a:lnSpc>
                <a:spcPct val="107000"/>
              </a:lnSpc>
              <a:spcBef>
                <a:spcPts val="0"/>
              </a:spcBef>
              <a:spcAft>
                <a:spcPts val="600"/>
              </a:spcAft>
              <a:buNone/>
            </a:pPr>
            <a:r>
              <a:rPr lang="sv-SE" sz="1600">
                <a:latin typeface="+mn-lt"/>
                <a:ea typeface="Calibri" panose="020F0502020204030204" pitchFamily="34" charset="0"/>
              </a:rPr>
              <a:t>Ämnen som löser sig i vatten kallas </a:t>
            </a:r>
            <a:r>
              <a:rPr lang="sv-SE" sz="1600" b="1">
                <a:latin typeface="+mn-lt"/>
                <a:ea typeface="Calibri" panose="020F0502020204030204" pitchFamily="34" charset="0"/>
              </a:rPr>
              <a:t>hydrofila</a:t>
            </a:r>
            <a:r>
              <a:rPr lang="sv-SE">
                <a:latin typeface="+mn-lt"/>
                <a:ea typeface="Calibri" panose="020F0502020204030204" pitchFamily="34" charset="0"/>
              </a:rPr>
              <a:t>, som betyder vattenälskande.</a:t>
            </a:r>
            <a:endParaRPr lang="sv-SE" sz="1600">
              <a:latin typeface="+mn-lt"/>
              <a:ea typeface="Calibri" panose="020F0502020204030204" pitchFamily="34" charset="0"/>
            </a:endParaRPr>
          </a:p>
          <a:p>
            <a:pPr marL="0" indent="0">
              <a:lnSpc>
                <a:spcPct val="107000"/>
              </a:lnSpc>
              <a:spcBef>
                <a:spcPts val="0"/>
              </a:spcBef>
              <a:spcAft>
                <a:spcPts val="600"/>
              </a:spcAft>
              <a:buNone/>
            </a:pPr>
            <a:r>
              <a:rPr lang="sv-SE">
                <a:latin typeface="+mn-lt"/>
                <a:ea typeface="Calibri" panose="020F0502020204030204" pitchFamily="34" charset="0"/>
              </a:rPr>
              <a:t>Ämnen som inte löser sig i vatten kallas </a:t>
            </a:r>
            <a:r>
              <a:rPr lang="sv-SE" b="1">
                <a:latin typeface="+mn-lt"/>
                <a:ea typeface="Calibri" panose="020F0502020204030204" pitchFamily="34" charset="0"/>
              </a:rPr>
              <a:t>hydrofoba</a:t>
            </a:r>
            <a:r>
              <a:rPr lang="sv-SE">
                <a:latin typeface="+mn-lt"/>
                <a:ea typeface="Calibri" panose="020F0502020204030204" pitchFamily="34" charset="0"/>
              </a:rPr>
              <a:t>, som betyder att de skyr vatten.</a:t>
            </a:r>
          </a:p>
        </p:txBody>
      </p:sp>
      <p:pic>
        <p:nvPicPr>
          <p:cNvPr id="7" name="Bildobjekt 6">
            <a:extLst>
              <a:ext uri="{FF2B5EF4-FFF2-40B4-BE49-F238E27FC236}">
                <a16:creationId xmlns:a16="http://schemas.microsoft.com/office/drawing/2014/main" id="{F1E692E6-06A0-464C-905D-11D9AF00CE11}"/>
              </a:ext>
            </a:extLst>
          </p:cNvPr>
          <p:cNvPicPr>
            <a:picLocks noChangeAspect="1"/>
          </p:cNvPicPr>
          <p:nvPr/>
        </p:nvPicPr>
        <p:blipFill rotWithShape="1">
          <a:blip r:embed="rId6"/>
          <a:srcRect l="30729" t="34118" r="46563" b="21373"/>
          <a:stretch/>
        </p:blipFill>
        <p:spPr>
          <a:xfrm>
            <a:off x="3397748" y="1714500"/>
            <a:ext cx="2076451" cy="216217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11038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626350" cy="994172"/>
          </a:xfrm>
        </p:spPr>
        <p:txBody>
          <a:bodyPr>
            <a:normAutofit/>
          </a:bodyPr>
          <a:lstStyle/>
          <a:p>
            <a:r>
              <a:rPr lang="sv-SE"/>
              <a:t>Animering av olja och vatten</a:t>
            </a:r>
            <a:endParaRPr lang="sv-SE">
              <a:latin typeface="Arial" panose="020B0604020202020204" pitchFamily="34" charset="0"/>
              <a:cs typeface="Arial" panose="020B0604020202020204" pitchFamily="34" charset="0"/>
            </a:endParaRPr>
          </a:p>
        </p:txBody>
      </p:sp>
      <p:pic>
        <p:nvPicPr>
          <p:cNvPr id="6" name="Bildobjekt 5">
            <a:extLst>
              <a:ext uri="{FF2B5EF4-FFF2-40B4-BE49-F238E27FC236}">
                <a16:creationId xmlns:a16="http://schemas.microsoft.com/office/drawing/2014/main" id="{30157DE5-3DAA-4644-8D91-3D356A71D361}"/>
              </a:ext>
            </a:extLst>
          </p:cNvPr>
          <p:cNvPicPr>
            <a:picLocks noChangeAspect="1"/>
          </p:cNvPicPr>
          <p:nvPr/>
        </p:nvPicPr>
        <p:blipFill rotWithShape="1">
          <a:blip r:embed="rId3"/>
          <a:srcRect t="8148" b="618"/>
          <a:stretch/>
        </p:blipFill>
        <p:spPr>
          <a:xfrm>
            <a:off x="628650" y="1218850"/>
            <a:ext cx="7031876" cy="3849301"/>
          </a:xfrm>
          <a:prstGeom prst="rect">
            <a:avLst/>
          </a:prstGeom>
        </p:spPr>
      </p:pic>
      <p:sp>
        <p:nvSpPr>
          <p:cNvPr id="8" name="textruta 7">
            <a:extLst>
              <a:ext uri="{FF2B5EF4-FFF2-40B4-BE49-F238E27FC236}">
                <a16:creationId xmlns:a16="http://schemas.microsoft.com/office/drawing/2014/main" id="{9C1E334E-2FA4-4624-9A8B-54AB28AA24BE}"/>
              </a:ext>
            </a:extLst>
          </p:cNvPr>
          <p:cNvSpPr txBox="1"/>
          <p:nvPr/>
        </p:nvSpPr>
        <p:spPr>
          <a:xfrm>
            <a:off x="7734300" y="2825665"/>
            <a:ext cx="1041400" cy="507831"/>
          </a:xfrm>
          <a:prstGeom prst="rect">
            <a:avLst/>
          </a:prstGeom>
          <a:noFill/>
        </p:spPr>
        <p:txBody>
          <a:bodyPr wrap="square" rtlCol="0">
            <a:spAutoFit/>
          </a:bodyPr>
          <a:lstStyle/>
          <a:p>
            <a:r>
              <a:rPr lang="sv-SE">
                <a:hlinkClick r:id="rId4"/>
              </a:rPr>
              <a:t>Länk till animering</a:t>
            </a:r>
            <a:endParaRPr lang="sv-SE"/>
          </a:p>
        </p:txBody>
      </p:sp>
    </p:spTree>
    <p:extLst>
      <p:ext uri="{BB962C8B-B14F-4D97-AF65-F5344CB8AC3E}">
        <p14:creationId xmlns:p14="http://schemas.microsoft.com/office/powerpoint/2010/main" val="394065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268276"/>
            <a:ext cx="7943850" cy="994172"/>
          </a:xfrm>
        </p:spPr>
        <p:txBody>
          <a:bodyPr>
            <a:normAutofit/>
          </a:bodyPr>
          <a:lstStyle/>
          <a:p>
            <a:r>
              <a:rPr lang="sv-SE"/>
              <a:t>Entalpiförändring, </a:t>
            </a:r>
            <a:r>
              <a:rPr lang="el-GR"/>
              <a:t>Δ</a:t>
            </a:r>
            <a:r>
              <a:rPr lang="sv-SE"/>
              <a:t>H</a:t>
            </a:r>
            <a:endParaRPr lang="sv-SE">
              <a:latin typeface="Arial" panose="020B0604020202020204" pitchFamily="34" charset="0"/>
              <a:cs typeface="Arial" panose="020B0604020202020204" pitchFamily="34" charset="0"/>
            </a:endParaRPr>
          </a:p>
        </p:txBody>
      </p:sp>
      <p:sp>
        <p:nvSpPr>
          <p:cNvPr id="144" name="textruta 143">
            <a:extLst>
              <a:ext uri="{FF2B5EF4-FFF2-40B4-BE49-F238E27FC236}">
                <a16:creationId xmlns:a16="http://schemas.microsoft.com/office/drawing/2014/main" id="{CD37E3B1-0A0D-4931-8953-05E3B6E96E13}"/>
              </a:ext>
            </a:extLst>
          </p:cNvPr>
          <p:cNvSpPr txBox="1"/>
          <p:nvPr/>
        </p:nvSpPr>
        <p:spPr>
          <a:xfrm>
            <a:off x="667134" y="1259341"/>
            <a:ext cx="7401087" cy="784830"/>
          </a:xfrm>
          <a:prstGeom prst="rect">
            <a:avLst/>
          </a:prstGeom>
          <a:noFill/>
        </p:spPr>
        <p:txBody>
          <a:bodyPr wrap="square" rtlCol="0">
            <a:spAutoFit/>
          </a:bodyPr>
          <a:lstStyle/>
          <a:p>
            <a:r>
              <a:rPr lang="sv-SE" sz="1500" b="1"/>
              <a:t>Entalpi (H) </a:t>
            </a:r>
            <a:r>
              <a:rPr lang="sv-SE" sz="1500"/>
              <a:t>är ett mått på energin som finns lagrad i ett ämne. Den består av kemisk energi omsätts när kemiska bindningar bildas och bryts och termisk energi (värmeenergi) som handlar om partiklars rörelse.</a:t>
            </a:r>
          </a:p>
        </p:txBody>
      </p:sp>
      <p:sp>
        <p:nvSpPr>
          <p:cNvPr id="229" name="Rektangel 228">
            <a:extLst>
              <a:ext uri="{FF2B5EF4-FFF2-40B4-BE49-F238E27FC236}">
                <a16:creationId xmlns:a16="http://schemas.microsoft.com/office/drawing/2014/main" id="{E1C89349-40BB-4EF4-B501-7304372B48BA}"/>
              </a:ext>
            </a:extLst>
          </p:cNvPr>
          <p:cNvSpPr/>
          <p:nvPr/>
        </p:nvSpPr>
        <p:spPr>
          <a:xfrm>
            <a:off x="756514" y="2206590"/>
            <a:ext cx="3420584" cy="253837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grpSp>
        <p:nvGrpSpPr>
          <p:cNvPr id="164" name="Grupp 163">
            <a:extLst>
              <a:ext uri="{FF2B5EF4-FFF2-40B4-BE49-F238E27FC236}">
                <a16:creationId xmlns:a16="http://schemas.microsoft.com/office/drawing/2014/main" id="{E32AB55A-238C-443A-A067-544D25867BC8}"/>
              </a:ext>
            </a:extLst>
          </p:cNvPr>
          <p:cNvGrpSpPr/>
          <p:nvPr/>
        </p:nvGrpSpPr>
        <p:grpSpPr>
          <a:xfrm>
            <a:off x="1174688" y="2756847"/>
            <a:ext cx="2754466" cy="1560406"/>
            <a:chOff x="1155042" y="2044015"/>
            <a:chExt cx="2399589" cy="1304167"/>
          </a:xfrm>
        </p:grpSpPr>
        <p:cxnSp>
          <p:nvCxnSpPr>
            <p:cNvPr id="165" name="Rak pilkoppling 164">
              <a:extLst>
                <a:ext uri="{FF2B5EF4-FFF2-40B4-BE49-F238E27FC236}">
                  <a16:creationId xmlns:a16="http://schemas.microsoft.com/office/drawing/2014/main" id="{B3873310-C4D8-4B27-A395-8FD970747AE2}"/>
                </a:ext>
              </a:extLst>
            </p:cNvPr>
            <p:cNvCxnSpPr>
              <a:cxnSpLocks/>
            </p:cNvCxnSpPr>
            <p:nvPr/>
          </p:nvCxnSpPr>
          <p:spPr>
            <a:xfrm>
              <a:off x="1155042" y="3285938"/>
              <a:ext cx="23995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Rak pilkoppling 165">
              <a:extLst>
                <a:ext uri="{FF2B5EF4-FFF2-40B4-BE49-F238E27FC236}">
                  <a16:creationId xmlns:a16="http://schemas.microsoft.com/office/drawing/2014/main" id="{DF3636E5-1CBF-443F-B764-66D95BC19C96}"/>
                </a:ext>
              </a:extLst>
            </p:cNvPr>
            <p:cNvCxnSpPr>
              <a:cxnSpLocks/>
            </p:cNvCxnSpPr>
            <p:nvPr/>
          </p:nvCxnSpPr>
          <p:spPr>
            <a:xfrm flipV="1">
              <a:off x="1205345" y="2044015"/>
              <a:ext cx="0" cy="13041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7" name="textruta 166">
            <a:extLst>
              <a:ext uri="{FF2B5EF4-FFF2-40B4-BE49-F238E27FC236}">
                <a16:creationId xmlns:a16="http://schemas.microsoft.com/office/drawing/2014/main" id="{04E1D3F3-B88E-4689-BD00-24E116E0DDB3}"/>
              </a:ext>
            </a:extLst>
          </p:cNvPr>
          <p:cNvSpPr txBox="1"/>
          <p:nvPr/>
        </p:nvSpPr>
        <p:spPr>
          <a:xfrm rot="16200000">
            <a:off x="493075" y="3272896"/>
            <a:ext cx="1019831" cy="323165"/>
          </a:xfrm>
          <a:prstGeom prst="rect">
            <a:avLst/>
          </a:prstGeom>
          <a:noFill/>
        </p:spPr>
        <p:txBody>
          <a:bodyPr wrap="square" rtlCol="0">
            <a:spAutoFit/>
          </a:bodyPr>
          <a:lstStyle/>
          <a:p>
            <a:r>
              <a:rPr lang="sv-SE" sz="1500"/>
              <a:t>Entalpi, H</a:t>
            </a:r>
          </a:p>
        </p:txBody>
      </p:sp>
      <p:cxnSp>
        <p:nvCxnSpPr>
          <p:cNvPr id="168" name="Rak koppling 167">
            <a:extLst>
              <a:ext uri="{FF2B5EF4-FFF2-40B4-BE49-F238E27FC236}">
                <a16:creationId xmlns:a16="http://schemas.microsoft.com/office/drawing/2014/main" id="{F3C49FD6-10D1-4DAB-98A6-03AF24C00082}"/>
              </a:ext>
            </a:extLst>
          </p:cNvPr>
          <p:cNvCxnSpPr>
            <a:cxnSpLocks/>
          </p:cNvCxnSpPr>
          <p:nvPr/>
        </p:nvCxnSpPr>
        <p:spPr>
          <a:xfrm>
            <a:off x="1472462" y="3134455"/>
            <a:ext cx="108165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6" name="textruta 185">
            <a:extLst>
              <a:ext uri="{FF2B5EF4-FFF2-40B4-BE49-F238E27FC236}">
                <a16:creationId xmlns:a16="http://schemas.microsoft.com/office/drawing/2014/main" id="{24218F55-054B-49D1-8996-6EBC60975608}"/>
              </a:ext>
            </a:extLst>
          </p:cNvPr>
          <p:cNvSpPr txBox="1"/>
          <p:nvPr/>
        </p:nvSpPr>
        <p:spPr>
          <a:xfrm>
            <a:off x="1967079" y="4302964"/>
            <a:ext cx="2020758" cy="323165"/>
          </a:xfrm>
          <a:prstGeom prst="rect">
            <a:avLst/>
          </a:prstGeom>
          <a:noFill/>
        </p:spPr>
        <p:txBody>
          <a:bodyPr wrap="square" rtlCol="0">
            <a:spAutoFit/>
          </a:bodyPr>
          <a:lstStyle/>
          <a:p>
            <a:r>
              <a:rPr lang="sv-SE" sz="1500"/>
              <a:t>Reaktionens riktning</a:t>
            </a:r>
          </a:p>
        </p:txBody>
      </p:sp>
      <p:cxnSp>
        <p:nvCxnSpPr>
          <p:cNvPr id="219" name="Rak koppling 218">
            <a:extLst>
              <a:ext uri="{FF2B5EF4-FFF2-40B4-BE49-F238E27FC236}">
                <a16:creationId xmlns:a16="http://schemas.microsoft.com/office/drawing/2014/main" id="{7C7C6280-18D8-4964-9BED-A43264E7ED17}"/>
              </a:ext>
            </a:extLst>
          </p:cNvPr>
          <p:cNvCxnSpPr>
            <a:cxnSpLocks/>
          </p:cNvCxnSpPr>
          <p:nvPr/>
        </p:nvCxnSpPr>
        <p:spPr>
          <a:xfrm>
            <a:off x="2244231" y="3944394"/>
            <a:ext cx="129485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0" name="Platshållare för innehåll 2">
            <a:extLst>
              <a:ext uri="{FF2B5EF4-FFF2-40B4-BE49-F238E27FC236}">
                <a16:creationId xmlns:a16="http://schemas.microsoft.com/office/drawing/2014/main" id="{85E4BBEF-3A01-4067-88D0-4C779E31A4AF}"/>
              </a:ext>
            </a:extLst>
          </p:cNvPr>
          <p:cNvSpPr txBox="1">
            <a:spLocks/>
          </p:cNvSpPr>
          <p:nvPr/>
        </p:nvSpPr>
        <p:spPr>
          <a:xfrm>
            <a:off x="1391109" y="2834504"/>
            <a:ext cx="1248487"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500" err="1">
                <a:ea typeface="Calibri" panose="020F0502020204030204" pitchFamily="34" charset="0"/>
              </a:rPr>
              <a:t>Reaktanter</a:t>
            </a:r>
            <a:endParaRPr lang="sv-SE" sz="1500">
              <a:ea typeface="Calibri" panose="020F0502020204030204" pitchFamily="34" charset="0"/>
            </a:endParaRPr>
          </a:p>
        </p:txBody>
      </p:sp>
      <p:sp>
        <p:nvSpPr>
          <p:cNvPr id="221" name="Platshållare för innehåll 2">
            <a:extLst>
              <a:ext uri="{FF2B5EF4-FFF2-40B4-BE49-F238E27FC236}">
                <a16:creationId xmlns:a16="http://schemas.microsoft.com/office/drawing/2014/main" id="{7573D3F4-0D98-4221-AD49-DDC5015B7411}"/>
              </a:ext>
            </a:extLst>
          </p:cNvPr>
          <p:cNvSpPr txBox="1">
            <a:spLocks/>
          </p:cNvSpPr>
          <p:nvPr/>
        </p:nvSpPr>
        <p:spPr>
          <a:xfrm>
            <a:off x="2473955" y="3612900"/>
            <a:ext cx="1193098"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500">
                <a:ea typeface="Calibri" panose="020F0502020204030204" pitchFamily="34" charset="0"/>
              </a:rPr>
              <a:t>Produkter</a:t>
            </a:r>
          </a:p>
        </p:txBody>
      </p:sp>
      <p:grpSp>
        <p:nvGrpSpPr>
          <p:cNvPr id="5" name="Grupp 4">
            <a:extLst>
              <a:ext uri="{FF2B5EF4-FFF2-40B4-BE49-F238E27FC236}">
                <a16:creationId xmlns:a16="http://schemas.microsoft.com/office/drawing/2014/main" id="{EBC3FE23-8AC4-4EBD-9E0E-96E8215A44EA}"/>
              </a:ext>
            </a:extLst>
          </p:cNvPr>
          <p:cNvGrpSpPr/>
          <p:nvPr/>
        </p:nvGrpSpPr>
        <p:grpSpPr>
          <a:xfrm>
            <a:off x="1300088" y="2279617"/>
            <a:ext cx="2754465" cy="1587407"/>
            <a:chOff x="1300088" y="2279617"/>
            <a:chExt cx="2754465" cy="1587407"/>
          </a:xfrm>
        </p:grpSpPr>
        <p:cxnSp>
          <p:nvCxnSpPr>
            <p:cNvPr id="11" name="Rak pilkoppling 10">
              <a:extLst>
                <a:ext uri="{FF2B5EF4-FFF2-40B4-BE49-F238E27FC236}">
                  <a16:creationId xmlns:a16="http://schemas.microsoft.com/office/drawing/2014/main" id="{180C7B7C-A847-44B4-B5D4-91E75335CFFE}"/>
                </a:ext>
              </a:extLst>
            </p:cNvPr>
            <p:cNvCxnSpPr>
              <a:cxnSpLocks/>
            </p:cNvCxnSpPr>
            <p:nvPr/>
          </p:nvCxnSpPr>
          <p:spPr>
            <a:xfrm>
              <a:off x="2352556" y="3205478"/>
              <a:ext cx="0" cy="66154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upp 2">
              <a:extLst>
                <a:ext uri="{FF2B5EF4-FFF2-40B4-BE49-F238E27FC236}">
                  <a16:creationId xmlns:a16="http://schemas.microsoft.com/office/drawing/2014/main" id="{402A23E8-FA99-42D9-B0A6-1BF41E9A4BA0}"/>
                </a:ext>
              </a:extLst>
            </p:cNvPr>
            <p:cNvGrpSpPr/>
            <p:nvPr/>
          </p:nvGrpSpPr>
          <p:grpSpPr>
            <a:xfrm>
              <a:off x="1300088" y="2279617"/>
              <a:ext cx="2754465" cy="1383848"/>
              <a:chOff x="1300088" y="2279617"/>
              <a:chExt cx="2754465" cy="1383848"/>
            </a:xfrm>
          </p:grpSpPr>
          <mc:AlternateContent xmlns:mc="http://schemas.openxmlformats.org/markup-compatibility/2006" xmlns:a14="http://schemas.microsoft.com/office/drawing/2010/main">
            <mc:Choice Requires="a14">
              <p:sp>
                <p:nvSpPr>
                  <p:cNvPr id="188" name="Platshållare för innehåll 2">
                    <a:extLst>
                      <a:ext uri="{FF2B5EF4-FFF2-40B4-BE49-F238E27FC236}">
                        <a16:creationId xmlns:a16="http://schemas.microsoft.com/office/drawing/2014/main" id="{8ACF94AC-6D7D-4B79-B8F4-95003D0761BA}"/>
                      </a:ext>
                    </a:extLst>
                  </p:cNvPr>
                  <p:cNvSpPr txBox="1">
                    <a:spLocks/>
                  </p:cNvSpPr>
                  <p:nvPr/>
                </p:nvSpPr>
                <p:spPr>
                  <a:xfrm>
                    <a:off x="1300088" y="2279617"/>
                    <a:ext cx="2754465"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None/>
                    </a:pPr>
                    <a:r>
                      <a:rPr lang="sv-SE" sz="1500" b="1">
                        <a:latin typeface="+mn-lt"/>
                        <a:ea typeface="Calibri" panose="020F0502020204030204" pitchFamily="34" charset="0"/>
                      </a:rPr>
                      <a:t>Exoterm reaktion, </a:t>
                    </a:r>
                    <a14:m>
                      <m:oMath xmlns:m="http://schemas.openxmlformats.org/officeDocument/2006/math">
                        <m:r>
                          <a:rPr lang="sv-SE" sz="1500" i="1" smtClean="0">
                            <a:latin typeface="Cambria Math" panose="02040503050406030204" pitchFamily="18" charset="0"/>
                            <a:ea typeface="Cambria Math" panose="02040503050406030204" pitchFamily="18" charset="0"/>
                          </a:rPr>
                          <m:t>∆</m:t>
                        </m:r>
                        <m:r>
                          <a:rPr lang="sv-SE" sz="1500" b="0" i="1" smtClean="0">
                            <a:latin typeface="Cambria Math" panose="02040503050406030204" pitchFamily="18" charset="0"/>
                            <a:ea typeface="Cambria Math" panose="02040503050406030204" pitchFamily="18" charset="0"/>
                          </a:rPr>
                          <m:t>𝐻</m:t>
                        </m:r>
                        <m:r>
                          <a:rPr lang="sv-SE" sz="1500" b="0" i="1" smtClean="0">
                            <a:latin typeface="Cambria Math" panose="02040503050406030204" pitchFamily="18" charset="0"/>
                            <a:ea typeface="Cambria Math" panose="02040503050406030204" pitchFamily="18" charset="0"/>
                          </a:rPr>
                          <m:t>&lt;0</m:t>
                        </m:r>
                      </m:oMath>
                    </a14:m>
                    <a:endParaRPr lang="sv-SE" sz="1500">
                      <a:latin typeface="+mn-lt"/>
                      <a:ea typeface="Calibri" panose="020F0502020204030204" pitchFamily="34" charset="0"/>
                    </a:endParaRPr>
                  </a:p>
                  <a:p>
                    <a:pPr marL="0" indent="0">
                      <a:lnSpc>
                        <a:spcPct val="107000"/>
                      </a:lnSpc>
                      <a:spcAft>
                        <a:spcPts val="600"/>
                      </a:spcAft>
                      <a:buFont typeface="Arial" panose="020B0604020202020204" pitchFamily="34" charset="0"/>
                      <a:buNone/>
                    </a:pPr>
                    <a:endParaRPr lang="sv-SE" sz="1500" b="1">
                      <a:latin typeface="+mn-lt"/>
                      <a:ea typeface="Calibri" panose="020F0502020204030204" pitchFamily="34" charset="0"/>
                    </a:endParaRPr>
                  </a:p>
                </p:txBody>
              </p:sp>
            </mc:Choice>
            <mc:Fallback xmlns="">
              <p:sp>
                <p:nvSpPr>
                  <p:cNvPr id="188" name="Platshållare för innehåll 2">
                    <a:extLst>
                      <a:ext uri="{FF2B5EF4-FFF2-40B4-BE49-F238E27FC236}">
                        <a16:creationId xmlns:a16="http://schemas.microsoft.com/office/drawing/2014/main" id="{8ACF94AC-6D7D-4B79-B8F4-95003D0761BA}"/>
                      </a:ext>
                    </a:extLst>
                  </p:cNvPr>
                  <p:cNvSpPr txBox="1">
                    <a:spLocks noRot="1" noChangeAspect="1" noMove="1" noResize="1" noEditPoints="1" noAdjustHandles="1" noChangeArrowheads="1" noChangeShapeType="1" noTextEdit="1"/>
                  </p:cNvSpPr>
                  <p:nvPr/>
                </p:nvSpPr>
                <p:spPr>
                  <a:xfrm>
                    <a:off x="1300088" y="2279617"/>
                    <a:ext cx="2754465" cy="301402"/>
                  </a:xfrm>
                  <a:prstGeom prst="rect">
                    <a:avLst/>
                  </a:prstGeom>
                  <a:blipFill>
                    <a:blip r:embed="rId3"/>
                    <a:stretch>
                      <a:fillRect l="-885" t="-4082" b="-28571"/>
                    </a:stretch>
                  </a:blipFill>
                </p:spPr>
                <p:txBody>
                  <a:bodyPr/>
                  <a:lstStyle/>
                  <a:p>
                    <a:r>
                      <a:rPr lang="en-US">
                        <a:noFill/>
                      </a:rPr>
                      <a:t> </a:t>
                    </a:r>
                  </a:p>
                </p:txBody>
              </p:sp>
            </mc:Fallback>
          </mc:AlternateContent>
          <p:grpSp>
            <p:nvGrpSpPr>
              <p:cNvPr id="222" name="Grupp 221">
                <a:extLst>
                  <a:ext uri="{FF2B5EF4-FFF2-40B4-BE49-F238E27FC236}">
                    <a16:creationId xmlns:a16="http://schemas.microsoft.com/office/drawing/2014/main" id="{DFB32F82-EB4F-4F8A-9164-33B120963E1C}"/>
                  </a:ext>
                </a:extLst>
              </p:cNvPr>
              <p:cNvGrpSpPr/>
              <p:nvPr/>
            </p:nvGrpSpPr>
            <p:grpSpPr>
              <a:xfrm rot="767322">
                <a:off x="2608531" y="2800496"/>
                <a:ext cx="1019885" cy="862969"/>
                <a:chOff x="3478509" y="3217310"/>
                <a:chExt cx="1359846" cy="1150625"/>
              </a:xfrm>
            </p:grpSpPr>
            <p:grpSp>
              <p:nvGrpSpPr>
                <p:cNvPr id="223" name="Grupp 222">
                  <a:extLst>
                    <a:ext uri="{FF2B5EF4-FFF2-40B4-BE49-F238E27FC236}">
                      <a16:creationId xmlns:a16="http://schemas.microsoft.com/office/drawing/2014/main" id="{C44F5554-B918-4A2E-B854-9B4CC34680CC}"/>
                    </a:ext>
                  </a:extLst>
                </p:cNvPr>
                <p:cNvGrpSpPr/>
                <p:nvPr/>
              </p:nvGrpSpPr>
              <p:grpSpPr>
                <a:xfrm>
                  <a:off x="3478509" y="3693340"/>
                  <a:ext cx="624635" cy="674595"/>
                  <a:chOff x="3585023" y="3568740"/>
                  <a:chExt cx="624635" cy="674595"/>
                </a:xfrm>
              </p:grpSpPr>
              <p:cxnSp>
                <p:nvCxnSpPr>
                  <p:cNvPr id="225" name="Koppling: böjd 224">
                    <a:extLst>
                      <a:ext uri="{FF2B5EF4-FFF2-40B4-BE49-F238E27FC236}">
                        <a16:creationId xmlns:a16="http://schemas.microsoft.com/office/drawing/2014/main" id="{4B113427-EA16-4051-B4D3-4BF76B3E67A4}"/>
                      </a:ext>
                    </a:extLst>
                  </p:cNvPr>
                  <p:cNvCxnSpPr/>
                  <p:nvPr/>
                </p:nvCxnSpPr>
                <p:spPr>
                  <a:xfrm rot="5400000" flipH="1" flipV="1">
                    <a:off x="3577662" y="3576101"/>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6" name="Koppling: böjd 225">
                    <a:extLst>
                      <a:ext uri="{FF2B5EF4-FFF2-40B4-BE49-F238E27FC236}">
                        <a16:creationId xmlns:a16="http://schemas.microsoft.com/office/drawing/2014/main" id="{8042E4D7-792D-41AE-B468-8594C0347B26}"/>
                      </a:ext>
                    </a:extLst>
                  </p:cNvPr>
                  <p:cNvCxnSpPr/>
                  <p:nvPr/>
                </p:nvCxnSpPr>
                <p:spPr>
                  <a:xfrm rot="5400000" flipH="1" flipV="1">
                    <a:off x="3694513" y="3684490"/>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7" name="Koppling: böjd 226">
                    <a:extLst>
                      <a:ext uri="{FF2B5EF4-FFF2-40B4-BE49-F238E27FC236}">
                        <a16:creationId xmlns:a16="http://schemas.microsoft.com/office/drawing/2014/main" id="{FA9E5DB9-6771-4A46-B34D-24D746EB927F}"/>
                      </a:ext>
                    </a:extLst>
                  </p:cNvPr>
                  <p:cNvCxnSpPr/>
                  <p:nvPr/>
                </p:nvCxnSpPr>
                <p:spPr>
                  <a:xfrm rot="5400000" flipH="1" flipV="1">
                    <a:off x="3785007" y="3818684"/>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24" name="textruta 223">
                  <a:extLst>
                    <a:ext uri="{FF2B5EF4-FFF2-40B4-BE49-F238E27FC236}">
                      <a16:creationId xmlns:a16="http://schemas.microsoft.com/office/drawing/2014/main" id="{1B1C8BCE-E8EF-4EEB-9C8C-FD4E3E13DB5E}"/>
                    </a:ext>
                  </a:extLst>
                </p:cNvPr>
                <p:cNvSpPr txBox="1"/>
                <p:nvPr/>
              </p:nvSpPr>
              <p:spPr>
                <a:xfrm rot="18975410">
                  <a:off x="3931208" y="3217310"/>
                  <a:ext cx="907147" cy="538780"/>
                </a:xfrm>
                <a:prstGeom prst="rect">
                  <a:avLst/>
                </a:prstGeom>
                <a:noFill/>
              </p:spPr>
              <p:txBody>
                <a:bodyPr wrap="square" rtlCol="0">
                  <a:spAutoFit/>
                </a:bodyPr>
                <a:lstStyle/>
                <a:p>
                  <a:r>
                    <a:rPr lang="sv-SE" sz="1013">
                      <a:solidFill>
                        <a:srgbClr val="C00000"/>
                      </a:solidFill>
                    </a:rPr>
                    <a:t>Värme avges</a:t>
                  </a:r>
                </a:p>
              </p:txBody>
            </p:sp>
          </p:grpSp>
        </p:grpSp>
      </p:grpSp>
      <p:sp>
        <p:nvSpPr>
          <p:cNvPr id="234" name="Rektangel 233">
            <a:extLst>
              <a:ext uri="{FF2B5EF4-FFF2-40B4-BE49-F238E27FC236}">
                <a16:creationId xmlns:a16="http://schemas.microsoft.com/office/drawing/2014/main" id="{4E232AB4-1B44-4F73-8163-CD5262F03CEE}"/>
              </a:ext>
            </a:extLst>
          </p:cNvPr>
          <p:cNvSpPr/>
          <p:nvPr/>
        </p:nvSpPr>
        <p:spPr>
          <a:xfrm>
            <a:off x="4647638" y="2198761"/>
            <a:ext cx="3420584" cy="253837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grpSp>
        <p:nvGrpSpPr>
          <p:cNvPr id="235" name="Grupp 234">
            <a:extLst>
              <a:ext uri="{FF2B5EF4-FFF2-40B4-BE49-F238E27FC236}">
                <a16:creationId xmlns:a16="http://schemas.microsoft.com/office/drawing/2014/main" id="{6DAE18C7-6261-477E-BC77-34F23752A6C2}"/>
              </a:ext>
            </a:extLst>
          </p:cNvPr>
          <p:cNvGrpSpPr/>
          <p:nvPr/>
        </p:nvGrpSpPr>
        <p:grpSpPr>
          <a:xfrm>
            <a:off x="5105787" y="2767248"/>
            <a:ext cx="2754466" cy="1560406"/>
            <a:chOff x="1155042" y="2044015"/>
            <a:chExt cx="2399589" cy="1304167"/>
          </a:xfrm>
        </p:grpSpPr>
        <p:cxnSp>
          <p:nvCxnSpPr>
            <p:cNvPr id="236" name="Rak pilkoppling 235">
              <a:extLst>
                <a:ext uri="{FF2B5EF4-FFF2-40B4-BE49-F238E27FC236}">
                  <a16:creationId xmlns:a16="http://schemas.microsoft.com/office/drawing/2014/main" id="{3ED3023A-E1E7-4953-9FAA-426DF30CC322}"/>
                </a:ext>
              </a:extLst>
            </p:cNvPr>
            <p:cNvCxnSpPr>
              <a:cxnSpLocks/>
            </p:cNvCxnSpPr>
            <p:nvPr/>
          </p:nvCxnSpPr>
          <p:spPr>
            <a:xfrm>
              <a:off x="1155042" y="3285938"/>
              <a:ext cx="23995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7" name="Rak pilkoppling 236">
              <a:extLst>
                <a:ext uri="{FF2B5EF4-FFF2-40B4-BE49-F238E27FC236}">
                  <a16:creationId xmlns:a16="http://schemas.microsoft.com/office/drawing/2014/main" id="{D5A1E83A-4A6E-4F19-B6AA-046427FD8E9B}"/>
                </a:ext>
              </a:extLst>
            </p:cNvPr>
            <p:cNvCxnSpPr>
              <a:cxnSpLocks/>
            </p:cNvCxnSpPr>
            <p:nvPr/>
          </p:nvCxnSpPr>
          <p:spPr>
            <a:xfrm flipV="1">
              <a:off x="1205345" y="2044015"/>
              <a:ext cx="0" cy="13041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38" name="textruta 237">
            <a:extLst>
              <a:ext uri="{FF2B5EF4-FFF2-40B4-BE49-F238E27FC236}">
                <a16:creationId xmlns:a16="http://schemas.microsoft.com/office/drawing/2014/main" id="{EA5ACC98-9F6F-4EDC-90C1-549B4F30FAF5}"/>
              </a:ext>
            </a:extLst>
          </p:cNvPr>
          <p:cNvSpPr txBox="1"/>
          <p:nvPr/>
        </p:nvSpPr>
        <p:spPr>
          <a:xfrm rot="16200000">
            <a:off x="4424174" y="3283297"/>
            <a:ext cx="1019831" cy="323165"/>
          </a:xfrm>
          <a:prstGeom prst="rect">
            <a:avLst/>
          </a:prstGeom>
          <a:noFill/>
        </p:spPr>
        <p:txBody>
          <a:bodyPr wrap="square" rtlCol="0">
            <a:spAutoFit/>
          </a:bodyPr>
          <a:lstStyle/>
          <a:p>
            <a:r>
              <a:rPr lang="sv-SE" sz="1500"/>
              <a:t>Entalpi, H</a:t>
            </a:r>
          </a:p>
        </p:txBody>
      </p:sp>
      <p:cxnSp>
        <p:nvCxnSpPr>
          <p:cNvPr id="239" name="Rak koppling 238">
            <a:extLst>
              <a:ext uri="{FF2B5EF4-FFF2-40B4-BE49-F238E27FC236}">
                <a16:creationId xmlns:a16="http://schemas.microsoft.com/office/drawing/2014/main" id="{58C55C0D-CA97-4D2F-8381-5A1DDC3E2E3D}"/>
              </a:ext>
            </a:extLst>
          </p:cNvPr>
          <p:cNvCxnSpPr>
            <a:cxnSpLocks/>
          </p:cNvCxnSpPr>
          <p:nvPr/>
        </p:nvCxnSpPr>
        <p:spPr>
          <a:xfrm>
            <a:off x="5352417" y="3947232"/>
            <a:ext cx="1256002" cy="7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0" name="textruta 239">
            <a:extLst>
              <a:ext uri="{FF2B5EF4-FFF2-40B4-BE49-F238E27FC236}">
                <a16:creationId xmlns:a16="http://schemas.microsoft.com/office/drawing/2014/main" id="{62BA15E3-CC5E-4A18-94C5-2D0696A734C4}"/>
              </a:ext>
            </a:extLst>
          </p:cNvPr>
          <p:cNvSpPr txBox="1"/>
          <p:nvPr/>
        </p:nvSpPr>
        <p:spPr>
          <a:xfrm>
            <a:off x="5898178" y="4313365"/>
            <a:ext cx="2020758" cy="323165"/>
          </a:xfrm>
          <a:prstGeom prst="rect">
            <a:avLst/>
          </a:prstGeom>
          <a:noFill/>
        </p:spPr>
        <p:txBody>
          <a:bodyPr wrap="square" rtlCol="0">
            <a:spAutoFit/>
          </a:bodyPr>
          <a:lstStyle/>
          <a:p>
            <a:r>
              <a:rPr lang="sv-SE" sz="1500"/>
              <a:t>Reaktionens riktning</a:t>
            </a:r>
          </a:p>
        </p:txBody>
      </p:sp>
      <p:cxnSp>
        <p:nvCxnSpPr>
          <p:cNvPr id="243" name="Rak koppling 242">
            <a:extLst>
              <a:ext uri="{FF2B5EF4-FFF2-40B4-BE49-F238E27FC236}">
                <a16:creationId xmlns:a16="http://schemas.microsoft.com/office/drawing/2014/main" id="{BEA28EEA-0744-413B-A5FC-5F3644C93905}"/>
              </a:ext>
            </a:extLst>
          </p:cNvPr>
          <p:cNvCxnSpPr>
            <a:cxnSpLocks/>
          </p:cNvCxnSpPr>
          <p:nvPr/>
        </p:nvCxnSpPr>
        <p:spPr>
          <a:xfrm>
            <a:off x="6394094" y="3129308"/>
            <a:ext cx="107609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4" name="Platshållare för innehåll 2">
            <a:extLst>
              <a:ext uri="{FF2B5EF4-FFF2-40B4-BE49-F238E27FC236}">
                <a16:creationId xmlns:a16="http://schemas.microsoft.com/office/drawing/2014/main" id="{78E7428F-E2F0-45B9-B5AF-6E167A9B83DD}"/>
              </a:ext>
            </a:extLst>
          </p:cNvPr>
          <p:cNvSpPr txBox="1">
            <a:spLocks/>
          </p:cNvSpPr>
          <p:nvPr/>
        </p:nvSpPr>
        <p:spPr>
          <a:xfrm>
            <a:off x="5273934" y="3642130"/>
            <a:ext cx="1248487"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500" err="1">
                <a:ea typeface="Calibri" panose="020F0502020204030204" pitchFamily="34" charset="0"/>
              </a:rPr>
              <a:t>Reaktanter</a:t>
            </a:r>
            <a:endParaRPr lang="sv-SE" sz="1500">
              <a:ea typeface="Calibri" panose="020F0502020204030204" pitchFamily="34" charset="0"/>
            </a:endParaRPr>
          </a:p>
        </p:txBody>
      </p:sp>
      <p:sp>
        <p:nvSpPr>
          <p:cNvPr id="245" name="Platshållare för innehåll 2">
            <a:extLst>
              <a:ext uri="{FF2B5EF4-FFF2-40B4-BE49-F238E27FC236}">
                <a16:creationId xmlns:a16="http://schemas.microsoft.com/office/drawing/2014/main" id="{D6E77D72-8089-4658-B900-016A76BDA0E3}"/>
              </a:ext>
            </a:extLst>
          </p:cNvPr>
          <p:cNvSpPr txBox="1">
            <a:spLocks/>
          </p:cNvSpPr>
          <p:nvPr/>
        </p:nvSpPr>
        <p:spPr>
          <a:xfrm>
            <a:off x="6335590" y="2804928"/>
            <a:ext cx="1193098"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500">
                <a:ea typeface="Calibri" panose="020F0502020204030204" pitchFamily="34" charset="0"/>
              </a:rPr>
              <a:t>Produkter</a:t>
            </a:r>
          </a:p>
        </p:txBody>
      </p:sp>
      <p:grpSp>
        <p:nvGrpSpPr>
          <p:cNvPr id="4" name="Grupp 3">
            <a:extLst>
              <a:ext uri="{FF2B5EF4-FFF2-40B4-BE49-F238E27FC236}">
                <a16:creationId xmlns:a16="http://schemas.microsoft.com/office/drawing/2014/main" id="{AAB2CCF8-5ECB-4D8A-94EE-11927EEAFC36}"/>
              </a:ext>
            </a:extLst>
          </p:cNvPr>
          <p:cNvGrpSpPr/>
          <p:nvPr/>
        </p:nvGrpSpPr>
        <p:grpSpPr>
          <a:xfrm>
            <a:off x="5231187" y="2290018"/>
            <a:ext cx="2754465" cy="1684044"/>
            <a:chOff x="5231187" y="2290018"/>
            <a:chExt cx="2754465" cy="1684044"/>
          </a:xfrm>
        </p:grpSpPr>
        <mc:AlternateContent xmlns:mc="http://schemas.openxmlformats.org/markup-compatibility/2006" xmlns:a14="http://schemas.microsoft.com/office/drawing/2010/main">
          <mc:Choice Requires="a14">
            <p:sp>
              <p:nvSpPr>
                <p:cNvPr id="241" name="Platshållare för innehåll 2">
                  <a:extLst>
                    <a:ext uri="{FF2B5EF4-FFF2-40B4-BE49-F238E27FC236}">
                      <a16:creationId xmlns:a16="http://schemas.microsoft.com/office/drawing/2014/main" id="{FBF303FE-6C80-40B0-B50E-F243BABF1C7E}"/>
                    </a:ext>
                  </a:extLst>
                </p:cNvPr>
                <p:cNvSpPr txBox="1">
                  <a:spLocks/>
                </p:cNvSpPr>
                <p:nvPr/>
              </p:nvSpPr>
              <p:spPr>
                <a:xfrm>
                  <a:off x="5231187" y="2290018"/>
                  <a:ext cx="2754465"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None/>
                  </a:pPr>
                  <a:r>
                    <a:rPr lang="sv-SE" sz="1500" b="1">
                      <a:latin typeface="+mn-lt"/>
                      <a:ea typeface="Calibri" panose="020F0502020204030204" pitchFamily="34" charset="0"/>
                    </a:rPr>
                    <a:t>Endoterm reaktion, </a:t>
                  </a:r>
                  <a14:m>
                    <m:oMath xmlns:m="http://schemas.openxmlformats.org/officeDocument/2006/math">
                      <m:r>
                        <a:rPr lang="sv-SE" sz="1500" i="1" smtClean="0">
                          <a:latin typeface="Cambria Math" panose="02040503050406030204" pitchFamily="18" charset="0"/>
                          <a:ea typeface="Cambria Math" panose="02040503050406030204" pitchFamily="18" charset="0"/>
                        </a:rPr>
                        <m:t>∆</m:t>
                      </m:r>
                      <m:r>
                        <a:rPr lang="sv-SE" sz="1500" b="0" i="1" smtClean="0">
                          <a:latin typeface="Cambria Math" panose="02040503050406030204" pitchFamily="18" charset="0"/>
                          <a:ea typeface="Cambria Math" panose="02040503050406030204" pitchFamily="18" charset="0"/>
                        </a:rPr>
                        <m:t>𝐻</m:t>
                      </m:r>
                      <m:r>
                        <a:rPr lang="sv-SE" sz="1500" b="0" i="1" smtClean="0">
                          <a:latin typeface="Cambria Math" panose="02040503050406030204" pitchFamily="18" charset="0"/>
                          <a:ea typeface="Cambria Math" panose="02040503050406030204" pitchFamily="18" charset="0"/>
                        </a:rPr>
                        <m:t>&gt;0</m:t>
                      </m:r>
                    </m:oMath>
                  </a14:m>
                  <a:endParaRPr lang="sv-SE" sz="1500">
                    <a:latin typeface="+mn-lt"/>
                    <a:ea typeface="Calibri" panose="020F0502020204030204" pitchFamily="34" charset="0"/>
                  </a:endParaRPr>
                </a:p>
                <a:p>
                  <a:pPr marL="0" indent="0">
                    <a:lnSpc>
                      <a:spcPct val="107000"/>
                    </a:lnSpc>
                    <a:spcAft>
                      <a:spcPts val="600"/>
                    </a:spcAft>
                    <a:buFont typeface="Arial" panose="020B0604020202020204" pitchFamily="34" charset="0"/>
                    <a:buNone/>
                  </a:pPr>
                  <a:endParaRPr lang="sv-SE" sz="1500" b="1">
                    <a:latin typeface="+mn-lt"/>
                    <a:ea typeface="Calibri" panose="020F0502020204030204" pitchFamily="34" charset="0"/>
                  </a:endParaRPr>
                </a:p>
              </p:txBody>
            </p:sp>
          </mc:Choice>
          <mc:Fallback xmlns="">
            <p:sp>
              <p:nvSpPr>
                <p:cNvPr id="241" name="Platshållare för innehåll 2">
                  <a:extLst>
                    <a:ext uri="{FF2B5EF4-FFF2-40B4-BE49-F238E27FC236}">
                      <a16:creationId xmlns:a16="http://schemas.microsoft.com/office/drawing/2014/main" id="{FBF303FE-6C80-40B0-B50E-F243BABF1C7E}"/>
                    </a:ext>
                  </a:extLst>
                </p:cNvPr>
                <p:cNvSpPr txBox="1">
                  <a:spLocks noRot="1" noChangeAspect="1" noMove="1" noResize="1" noEditPoints="1" noAdjustHandles="1" noChangeArrowheads="1" noChangeShapeType="1" noTextEdit="1"/>
                </p:cNvSpPr>
                <p:nvPr/>
              </p:nvSpPr>
              <p:spPr>
                <a:xfrm>
                  <a:off x="5231187" y="2290018"/>
                  <a:ext cx="2754465" cy="301402"/>
                </a:xfrm>
                <a:prstGeom prst="rect">
                  <a:avLst/>
                </a:prstGeom>
                <a:blipFill>
                  <a:blip r:embed="rId4"/>
                  <a:stretch>
                    <a:fillRect l="-885" t="-6122" b="-28571"/>
                  </a:stretch>
                </a:blipFill>
              </p:spPr>
              <p:txBody>
                <a:bodyPr/>
                <a:lstStyle/>
                <a:p>
                  <a:r>
                    <a:rPr lang="en-US">
                      <a:noFill/>
                    </a:rPr>
                    <a:t> </a:t>
                  </a:r>
                </a:p>
              </p:txBody>
            </p:sp>
          </mc:Fallback>
        </mc:AlternateContent>
        <p:grpSp>
          <p:nvGrpSpPr>
            <p:cNvPr id="22" name="Grupp 21">
              <a:extLst>
                <a:ext uri="{FF2B5EF4-FFF2-40B4-BE49-F238E27FC236}">
                  <a16:creationId xmlns:a16="http://schemas.microsoft.com/office/drawing/2014/main" id="{99EDD547-3670-4595-A6F7-3BCE755ABF29}"/>
                </a:ext>
              </a:extLst>
            </p:cNvPr>
            <p:cNvGrpSpPr/>
            <p:nvPr/>
          </p:nvGrpSpPr>
          <p:grpSpPr>
            <a:xfrm>
              <a:off x="6522421" y="3140125"/>
              <a:ext cx="1235433" cy="833937"/>
              <a:chOff x="6522421" y="3140125"/>
              <a:chExt cx="1235433" cy="833937"/>
            </a:xfrm>
          </p:grpSpPr>
          <p:cxnSp>
            <p:nvCxnSpPr>
              <p:cNvPr id="242" name="Rak pilkoppling 241">
                <a:extLst>
                  <a:ext uri="{FF2B5EF4-FFF2-40B4-BE49-F238E27FC236}">
                    <a16:creationId xmlns:a16="http://schemas.microsoft.com/office/drawing/2014/main" id="{F98B5E9F-43C6-4CC8-AFA5-A7E010A94D40}"/>
                  </a:ext>
                </a:extLst>
              </p:cNvPr>
              <p:cNvCxnSpPr>
                <a:cxnSpLocks/>
              </p:cNvCxnSpPr>
              <p:nvPr/>
            </p:nvCxnSpPr>
            <p:spPr>
              <a:xfrm flipV="1">
                <a:off x="6522421" y="3258333"/>
                <a:ext cx="0" cy="597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258" name="Grupp 257">
                <a:extLst>
                  <a:ext uri="{FF2B5EF4-FFF2-40B4-BE49-F238E27FC236}">
                    <a16:creationId xmlns:a16="http://schemas.microsoft.com/office/drawing/2014/main" id="{7EF4C689-E8F1-4464-9E00-8DE98F07899B}"/>
                  </a:ext>
                </a:extLst>
              </p:cNvPr>
              <p:cNvGrpSpPr/>
              <p:nvPr/>
            </p:nvGrpSpPr>
            <p:grpSpPr>
              <a:xfrm rot="20615753">
                <a:off x="6758943" y="3140125"/>
                <a:ext cx="998911" cy="833937"/>
                <a:chOff x="8687126" y="3819511"/>
                <a:chExt cx="1331881" cy="1111916"/>
              </a:xfrm>
            </p:grpSpPr>
            <p:grpSp>
              <p:nvGrpSpPr>
                <p:cNvPr id="259" name="Grupp 258">
                  <a:extLst>
                    <a:ext uri="{FF2B5EF4-FFF2-40B4-BE49-F238E27FC236}">
                      <a16:creationId xmlns:a16="http://schemas.microsoft.com/office/drawing/2014/main" id="{051EAB0D-D929-40A0-B26E-D7EB33DD0921}"/>
                    </a:ext>
                  </a:extLst>
                </p:cNvPr>
                <p:cNvGrpSpPr/>
                <p:nvPr/>
              </p:nvGrpSpPr>
              <p:grpSpPr>
                <a:xfrm flipH="1">
                  <a:off x="8687126" y="3819511"/>
                  <a:ext cx="640644" cy="706301"/>
                  <a:chOff x="3585023" y="3568740"/>
                  <a:chExt cx="624635" cy="674595"/>
                </a:xfrm>
              </p:grpSpPr>
              <p:cxnSp>
                <p:nvCxnSpPr>
                  <p:cNvPr id="261" name="Koppling: böjd 260">
                    <a:extLst>
                      <a:ext uri="{FF2B5EF4-FFF2-40B4-BE49-F238E27FC236}">
                        <a16:creationId xmlns:a16="http://schemas.microsoft.com/office/drawing/2014/main" id="{EBE27C10-E0F4-4DC7-BF0B-732FF210BCD7}"/>
                      </a:ext>
                    </a:extLst>
                  </p:cNvPr>
                  <p:cNvCxnSpPr/>
                  <p:nvPr/>
                </p:nvCxnSpPr>
                <p:spPr>
                  <a:xfrm rot="5400000" flipH="1" flipV="1">
                    <a:off x="3577662" y="3576101"/>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2" name="Koppling: böjd 261">
                    <a:extLst>
                      <a:ext uri="{FF2B5EF4-FFF2-40B4-BE49-F238E27FC236}">
                        <a16:creationId xmlns:a16="http://schemas.microsoft.com/office/drawing/2014/main" id="{8758C8F5-0CFA-4C38-B54B-15E12C4C4437}"/>
                      </a:ext>
                    </a:extLst>
                  </p:cNvPr>
                  <p:cNvCxnSpPr/>
                  <p:nvPr/>
                </p:nvCxnSpPr>
                <p:spPr>
                  <a:xfrm rot="5400000" flipH="1" flipV="1">
                    <a:off x="3694513" y="3684490"/>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3" name="Koppling: böjd 262">
                    <a:extLst>
                      <a:ext uri="{FF2B5EF4-FFF2-40B4-BE49-F238E27FC236}">
                        <a16:creationId xmlns:a16="http://schemas.microsoft.com/office/drawing/2014/main" id="{C435FF6C-B683-4A6A-9C9E-BC8E037A196F}"/>
                      </a:ext>
                    </a:extLst>
                  </p:cNvPr>
                  <p:cNvCxnSpPr/>
                  <p:nvPr/>
                </p:nvCxnSpPr>
                <p:spPr>
                  <a:xfrm rot="5400000" flipH="1" flipV="1">
                    <a:off x="3785007" y="3818684"/>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60" name="textruta 259">
                  <a:extLst>
                    <a:ext uri="{FF2B5EF4-FFF2-40B4-BE49-F238E27FC236}">
                      <a16:creationId xmlns:a16="http://schemas.microsoft.com/office/drawing/2014/main" id="{31B8D676-80EF-4C8C-B06B-9AAB94D836C1}"/>
                    </a:ext>
                  </a:extLst>
                </p:cNvPr>
                <p:cNvSpPr txBox="1"/>
                <p:nvPr/>
              </p:nvSpPr>
              <p:spPr>
                <a:xfrm rot="13407850" flipV="1">
                  <a:off x="9069225" y="4392647"/>
                  <a:ext cx="949782" cy="538780"/>
                </a:xfrm>
                <a:prstGeom prst="rect">
                  <a:avLst/>
                </a:prstGeom>
                <a:noFill/>
              </p:spPr>
              <p:txBody>
                <a:bodyPr wrap="square" rtlCol="0">
                  <a:spAutoFit/>
                </a:bodyPr>
                <a:lstStyle/>
                <a:p>
                  <a:r>
                    <a:rPr lang="sv-SE" sz="1013">
                      <a:solidFill>
                        <a:srgbClr val="C00000"/>
                      </a:solidFill>
                    </a:rPr>
                    <a:t>Värme upptas</a:t>
                  </a:r>
                </a:p>
              </p:txBody>
            </p:sp>
          </p:grpSp>
        </p:grpSp>
      </p:grpSp>
    </p:spTree>
    <p:extLst>
      <p:ext uri="{BB962C8B-B14F-4D97-AF65-F5344CB8AC3E}">
        <p14:creationId xmlns:p14="http://schemas.microsoft.com/office/powerpoint/2010/main" val="325098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807FD5-ABC2-49AA-8898-B4BD2349585F}"/>
              </a:ext>
            </a:extLst>
          </p:cNvPr>
          <p:cNvSpPr>
            <a:spLocks noGrp="1"/>
          </p:cNvSpPr>
          <p:nvPr>
            <p:ph type="title"/>
          </p:nvPr>
        </p:nvSpPr>
        <p:spPr/>
        <p:txBody>
          <a:bodyPr/>
          <a:lstStyle/>
          <a:p>
            <a:r>
              <a:rPr lang="sv-SE">
                <a:latin typeface="Arial" panose="020B0604020202020204" pitchFamily="34" charset="0"/>
                <a:cs typeface="Arial" panose="020B0604020202020204" pitchFamily="34" charset="0"/>
              </a:rPr>
              <a:t>Vad händer när ämnen löser sig?</a:t>
            </a:r>
          </a:p>
        </p:txBody>
      </p:sp>
      <p:sp>
        <p:nvSpPr>
          <p:cNvPr id="3" name="Platshållare för innehåll 2">
            <a:extLst>
              <a:ext uri="{FF2B5EF4-FFF2-40B4-BE49-F238E27FC236}">
                <a16:creationId xmlns:a16="http://schemas.microsoft.com/office/drawing/2014/main" id="{0ECF1AD3-1122-4AAD-81ED-DFD9999786BC}"/>
              </a:ext>
            </a:extLst>
          </p:cNvPr>
          <p:cNvSpPr>
            <a:spLocks noGrp="1"/>
          </p:cNvSpPr>
          <p:nvPr>
            <p:ph idx="1"/>
          </p:nvPr>
        </p:nvSpPr>
        <p:spPr>
          <a:xfrm>
            <a:off x="5124965" y="1454447"/>
            <a:ext cx="3695183" cy="3149296"/>
          </a:xfrm>
        </p:spPr>
        <p:txBody>
          <a:bodyPr>
            <a:noAutofit/>
          </a:bodyPr>
          <a:lstStyle/>
          <a:p>
            <a:pPr marL="342900" indent="-342900">
              <a:lnSpc>
                <a:spcPct val="107000"/>
              </a:lnSpc>
              <a:spcBef>
                <a:spcPts val="0"/>
              </a:spcBef>
              <a:spcAft>
                <a:spcPts val="600"/>
              </a:spcAft>
              <a:buFont typeface="+mj-lt"/>
              <a:buAutoNum type="arabicPeriod"/>
            </a:pPr>
            <a:r>
              <a:rPr lang="sv-SE" sz="1500">
                <a:latin typeface="+mn-lt"/>
                <a:ea typeface="Calibri" panose="020F0502020204030204" pitchFamily="34" charset="0"/>
              </a:rPr>
              <a:t>Bindningarna mellan partiklarna i lösningsmedlet bryts. Då går det åt energi.</a:t>
            </a:r>
          </a:p>
          <a:p>
            <a:pPr marL="342900" indent="-342900">
              <a:lnSpc>
                <a:spcPct val="107000"/>
              </a:lnSpc>
              <a:spcBef>
                <a:spcPts val="0"/>
              </a:spcBef>
              <a:spcAft>
                <a:spcPts val="600"/>
              </a:spcAft>
              <a:buFont typeface="+mj-lt"/>
              <a:buAutoNum type="arabicPeriod"/>
            </a:pPr>
            <a:r>
              <a:rPr lang="sv-SE" sz="1500">
                <a:latin typeface="+mn-lt"/>
                <a:ea typeface="Calibri" panose="020F0502020204030204" pitchFamily="34" charset="0"/>
              </a:rPr>
              <a:t>Bindningar mellan partiklar i ämnet som ska lösas bryts. </a:t>
            </a:r>
            <a:r>
              <a:rPr lang="sv-SE" sz="1500">
                <a:ea typeface="Calibri" panose="020F0502020204030204" pitchFamily="34" charset="0"/>
              </a:rPr>
              <a:t>Då går det åt energi.</a:t>
            </a:r>
            <a:endParaRPr lang="sv-SE" sz="1500">
              <a:latin typeface="+mn-lt"/>
              <a:ea typeface="Calibri" panose="020F0502020204030204" pitchFamily="34" charset="0"/>
            </a:endParaRPr>
          </a:p>
          <a:p>
            <a:pPr marL="342900" indent="-342900">
              <a:lnSpc>
                <a:spcPct val="107000"/>
              </a:lnSpc>
              <a:spcBef>
                <a:spcPts val="0"/>
              </a:spcBef>
              <a:spcAft>
                <a:spcPts val="600"/>
              </a:spcAft>
              <a:buFont typeface="+mj-lt"/>
              <a:buAutoNum type="arabicPeriod"/>
            </a:pPr>
            <a:r>
              <a:rPr lang="sv-SE">
                <a:latin typeface="+mn-lt"/>
                <a:ea typeface="Calibri" panose="020F0502020204030204" pitchFamily="34" charset="0"/>
              </a:rPr>
              <a:t>Nya bindningar bildas mellan de två ämnena. Då frigörs energi.</a:t>
            </a:r>
          </a:p>
          <a:p>
            <a:pPr marL="342900" indent="-342900">
              <a:lnSpc>
                <a:spcPct val="107000"/>
              </a:lnSpc>
              <a:spcBef>
                <a:spcPts val="0"/>
              </a:spcBef>
              <a:spcAft>
                <a:spcPts val="600"/>
              </a:spcAft>
              <a:buFont typeface="+mj-lt"/>
              <a:buAutoNum type="arabicPeriod"/>
            </a:pPr>
            <a:r>
              <a:rPr lang="sv-SE">
                <a:ea typeface="Calibri" panose="020F0502020204030204" pitchFamily="34" charset="0"/>
              </a:rPr>
              <a:t>Om mer energi totalt sett frigörs än vad som går åt är reaktionen exoterm.</a:t>
            </a:r>
          </a:p>
          <a:p>
            <a:pPr marL="342900" indent="-342900">
              <a:lnSpc>
                <a:spcPct val="107000"/>
              </a:lnSpc>
              <a:spcBef>
                <a:spcPts val="0"/>
              </a:spcBef>
              <a:spcAft>
                <a:spcPts val="600"/>
              </a:spcAft>
              <a:buFont typeface="+mj-lt"/>
              <a:buAutoNum type="arabicPeriod"/>
            </a:pPr>
            <a:endParaRPr lang="sv-SE">
              <a:latin typeface="+mn-lt"/>
              <a:ea typeface="Calibri" panose="020F0502020204030204" pitchFamily="34" charset="0"/>
            </a:endParaRPr>
          </a:p>
        </p:txBody>
      </p:sp>
      <p:cxnSp>
        <p:nvCxnSpPr>
          <p:cNvPr id="30" name="Rak pilkoppling 29">
            <a:extLst>
              <a:ext uri="{FF2B5EF4-FFF2-40B4-BE49-F238E27FC236}">
                <a16:creationId xmlns:a16="http://schemas.microsoft.com/office/drawing/2014/main" id="{1CA6936F-D827-4709-A2A8-AA6081674C8E}"/>
              </a:ext>
            </a:extLst>
          </p:cNvPr>
          <p:cNvCxnSpPr>
            <a:cxnSpLocks/>
          </p:cNvCxnSpPr>
          <p:nvPr/>
        </p:nvCxnSpPr>
        <p:spPr>
          <a:xfrm>
            <a:off x="707686" y="4446818"/>
            <a:ext cx="435961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7AAE363E-3465-43F8-A8A9-789941DA0204}"/>
              </a:ext>
            </a:extLst>
          </p:cNvPr>
          <p:cNvCxnSpPr>
            <a:cxnSpLocks/>
          </p:cNvCxnSpPr>
          <p:nvPr/>
        </p:nvCxnSpPr>
        <p:spPr>
          <a:xfrm flipV="1">
            <a:off x="799077" y="1563404"/>
            <a:ext cx="0" cy="29874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ruta 26">
            <a:extLst>
              <a:ext uri="{FF2B5EF4-FFF2-40B4-BE49-F238E27FC236}">
                <a16:creationId xmlns:a16="http://schemas.microsoft.com/office/drawing/2014/main" id="{BAB6E4CA-F4AB-4B17-8AC0-B356BF5E5749}"/>
              </a:ext>
            </a:extLst>
          </p:cNvPr>
          <p:cNvSpPr txBox="1"/>
          <p:nvPr/>
        </p:nvSpPr>
        <p:spPr>
          <a:xfrm rot="16200000">
            <a:off x="24616" y="2739005"/>
            <a:ext cx="1019831" cy="323165"/>
          </a:xfrm>
          <a:prstGeom prst="rect">
            <a:avLst/>
          </a:prstGeom>
          <a:noFill/>
        </p:spPr>
        <p:txBody>
          <a:bodyPr wrap="square" rtlCol="0">
            <a:spAutoFit/>
          </a:bodyPr>
          <a:lstStyle/>
          <a:p>
            <a:r>
              <a:rPr lang="sv-SE" sz="1500"/>
              <a:t>Entalpi, H</a:t>
            </a:r>
          </a:p>
        </p:txBody>
      </p:sp>
      <p:grpSp>
        <p:nvGrpSpPr>
          <p:cNvPr id="12" name="Grupp 11">
            <a:extLst>
              <a:ext uri="{FF2B5EF4-FFF2-40B4-BE49-F238E27FC236}">
                <a16:creationId xmlns:a16="http://schemas.microsoft.com/office/drawing/2014/main" id="{8E1BFC49-8CDC-4976-BB08-30E1D3198830}"/>
              </a:ext>
            </a:extLst>
          </p:cNvPr>
          <p:cNvGrpSpPr/>
          <p:nvPr/>
        </p:nvGrpSpPr>
        <p:grpSpPr>
          <a:xfrm>
            <a:off x="1204112" y="2263937"/>
            <a:ext cx="504492" cy="333759"/>
            <a:chOff x="1021404" y="3176700"/>
            <a:chExt cx="504492" cy="333759"/>
          </a:xfrm>
        </p:grpSpPr>
        <p:sp>
          <p:nvSpPr>
            <p:cNvPr id="4" name="Ellips 3">
              <a:extLst>
                <a:ext uri="{FF2B5EF4-FFF2-40B4-BE49-F238E27FC236}">
                  <a16:creationId xmlns:a16="http://schemas.microsoft.com/office/drawing/2014/main" id="{2499A65E-1FED-4CBE-9A06-C0528B516BA9}"/>
                </a:ext>
              </a:extLst>
            </p:cNvPr>
            <p:cNvSpPr/>
            <p:nvPr/>
          </p:nvSpPr>
          <p:spPr>
            <a:xfrm>
              <a:off x="1131985" y="318260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4" name="Ellips 53">
              <a:extLst>
                <a:ext uri="{FF2B5EF4-FFF2-40B4-BE49-F238E27FC236}">
                  <a16:creationId xmlns:a16="http://schemas.microsoft.com/office/drawing/2014/main" id="{0B909D85-14B7-4AFA-B420-E8E47B4E51EC}"/>
                </a:ext>
              </a:extLst>
            </p:cNvPr>
            <p:cNvSpPr/>
            <p:nvPr/>
          </p:nvSpPr>
          <p:spPr>
            <a:xfrm>
              <a:off x="1206385" y="3264567"/>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Ellips 54">
              <a:extLst>
                <a:ext uri="{FF2B5EF4-FFF2-40B4-BE49-F238E27FC236}">
                  <a16:creationId xmlns:a16="http://schemas.microsoft.com/office/drawing/2014/main" id="{EB15A268-D7CD-4024-AD00-E266EA850684}"/>
                </a:ext>
              </a:extLst>
            </p:cNvPr>
            <p:cNvSpPr/>
            <p:nvPr/>
          </p:nvSpPr>
          <p:spPr>
            <a:xfrm>
              <a:off x="1280785" y="3346531"/>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6" name="Ellips 55">
              <a:extLst>
                <a:ext uri="{FF2B5EF4-FFF2-40B4-BE49-F238E27FC236}">
                  <a16:creationId xmlns:a16="http://schemas.microsoft.com/office/drawing/2014/main" id="{7B32A316-82EF-4B01-BA59-19271AF9E55C}"/>
                </a:ext>
              </a:extLst>
            </p:cNvPr>
            <p:cNvSpPr/>
            <p:nvPr/>
          </p:nvSpPr>
          <p:spPr>
            <a:xfrm>
              <a:off x="1355185" y="3428495"/>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7" name="Ellips 56">
              <a:extLst>
                <a:ext uri="{FF2B5EF4-FFF2-40B4-BE49-F238E27FC236}">
                  <a16:creationId xmlns:a16="http://schemas.microsoft.com/office/drawing/2014/main" id="{D37572E7-3E15-4687-B77A-ECF9E9031CC8}"/>
                </a:ext>
              </a:extLst>
            </p:cNvPr>
            <p:cNvSpPr/>
            <p:nvPr/>
          </p:nvSpPr>
          <p:spPr>
            <a:xfrm>
              <a:off x="1276707" y="344126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Ellips 57">
              <a:extLst>
                <a:ext uri="{FF2B5EF4-FFF2-40B4-BE49-F238E27FC236}">
                  <a16:creationId xmlns:a16="http://schemas.microsoft.com/office/drawing/2014/main" id="{A35B2E25-28AF-40F5-811A-AB7C20BCFBBF}"/>
                </a:ext>
              </a:extLst>
            </p:cNvPr>
            <p:cNvSpPr/>
            <p:nvPr/>
          </p:nvSpPr>
          <p:spPr>
            <a:xfrm>
              <a:off x="1334800" y="317670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Ellips 58">
              <a:extLst>
                <a:ext uri="{FF2B5EF4-FFF2-40B4-BE49-F238E27FC236}">
                  <a16:creationId xmlns:a16="http://schemas.microsoft.com/office/drawing/2014/main" id="{B31B25B8-D817-4F25-8E96-ED741406171E}"/>
                </a:ext>
              </a:extLst>
            </p:cNvPr>
            <p:cNvSpPr/>
            <p:nvPr/>
          </p:nvSpPr>
          <p:spPr>
            <a:xfrm>
              <a:off x="1409200" y="325866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0" name="Ellips 59">
              <a:extLst>
                <a:ext uri="{FF2B5EF4-FFF2-40B4-BE49-F238E27FC236}">
                  <a16:creationId xmlns:a16="http://schemas.microsoft.com/office/drawing/2014/main" id="{17A53D75-D72D-4293-9B5F-A646EFE0DDFE}"/>
                </a:ext>
              </a:extLst>
            </p:cNvPr>
            <p:cNvSpPr/>
            <p:nvPr/>
          </p:nvSpPr>
          <p:spPr>
            <a:xfrm>
              <a:off x="1238489" y="318260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Ellips 60">
              <a:extLst>
                <a:ext uri="{FF2B5EF4-FFF2-40B4-BE49-F238E27FC236}">
                  <a16:creationId xmlns:a16="http://schemas.microsoft.com/office/drawing/2014/main" id="{990C0164-2ACC-4C24-BAAD-A6D91BBF88E6}"/>
                </a:ext>
              </a:extLst>
            </p:cNvPr>
            <p:cNvSpPr/>
            <p:nvPr/>
          </p:nvSpPr>
          <p:spPr>
            <a:xfrm>
              <a:off x="1312889" y="3264567"/>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2" name="Ellips 61">
              <a:extLst>
                <a:ext uri="{FF2B5EF4-FFF2-40B4-BE49-F238E27FC236}">
                  <a16:creationId xmlns:a16="http://schemas.microsoft.com/office/drawing/2014/main" id="{D563C3EA-E924-4D70-A1F9-7B23465E6169}"/>
                </a:ext>
              </a:extLst>
            </p:cNvPr>
            <p:cNvSpPr/>
            <p:nvPr/>
          </p:nvSpPr>
          <p:spPr>
            <a:xfrm>
              <a:off x="1387288" y="3346531"/>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Ellips 62">
              <a:extLst>
                <a:ext uri="{FF2B5EF4-FFF2-40B4-BE49-F238E27FC236}">
                  <a16:creationId xmlns:a16="http://schemas.microsoft.com/office/drawing/2014/main" id="{762FEEF7-52E1-4C6B-8C18-3AFEBF232FB4}"/>
                </a:ext>
              </a:extLst>
            </p:cNvPr>
            <p:cNvSpPr/>
            <p:nvPr/>
          </p:nvSpPr>
          <p:spPr>
            <a:xfrm>
              <a:off x="1461688" y="3428495"/>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Ellips 63">
              <a:extLst>
                <a:ext uri="{FF2B5EF4-FFF2-40B4-BE49-F238E27FC236}">
                  <a16:creationId xmlns:a16="http://schemas.microsoft.com/office/drawing/2014/main" id="{0E171A8C-FA74-4D32-A588-556CA66EA01C}"/>
                </a:ext>
              </a:extLst>
            </p:cNvPr>
            <p:cNvSpPr/>
            <p:nvPr/>
          </p:nvSpPr>
          <p:spPr>
            <a:xfrm>
              <a:off x="1021404" y="3288006"/>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5" name="Ellips 64">
              <a:extLst>
                <a:ext uri="{FF2B5EF4-FFF2-40B4-BE49-F238E27FC236}">
                  <a16:creationId xmlns:a16="http://schemas.microsoft.com/office/drawing/2014/main" id="{9EAAD06B-F786-474A-A44A-60533C8CB17E}"/>
                </a:ext>
              </a:extLst>
            </p:cNvPr>
            <p:cNvSpPr/>
            <p:nvPr/>
          </p:nvSpPr>
          <p:spPr>
            <a:xfrm>
              <a:off x="1095804" y="336997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Ellips 65">
              <a:extLst>
                <a:ext uri="{FF2B5EF4-FFF2-40B4-BE49-F238E27FC236}">
                  <a16:creationId xmlns:a16="http://schemas.microsoft.com/office/drawing/2014/main" id="{49075C7E-49C4-499E-A180-771ED2FC2C87}"/>
                </a:ext>
              </a:extLst>
            </p:cNvPr>
            <p:cNvSpPr/>
            <p:nvPr/>
          </p:nvSpPr>
          <p:spPr>
            <a:xfrm>
              <a:off x="1170204" y="3451933"/>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Ellips 66">
              <a:extLst>
                <a:ext uri="{FF2B5EF4-FFF2-40B4-BE49-F238E27FC236}">
                  <a16:creationId xmlns:a16="http://schemas.microsoft.com/office/drawing/2014/main" id="{A30228DD-7AD6-4FAA-AC9A-E0E9801A9E4C}"/>
                </a:ext>
              </a:extLst>
            </p:cNvPr>
            <p:cNvSpPr/>
            <p:nvPr/>
          </p:nvSpPr>
          <p:spPr>
            <a:xfrm>
              <a:off x="1127907" y="3288006"/>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Ellips 67">
              <a:extLst>
                <a:ext uri="{FF2B5EF4-FFF2-40B4-BE49-F238E27FC236}">
                  <a16:creationId xmlns:a16="http://schemas.microsoft.com/office/drawing/2014/main" id="{F71159DD-69C4-462E-AA31-9B304140919E}"/>
                </a:ext>
              </a:extLst>
            </p:cNvPr>
            <p:cNvSpPr/>
            <p:nvPr/>
          </p:nvSpPr>
          <p:spPr>
            <a:xfrm>
              <a:off x="1202307" y="336997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cxnSp>
        <p:nvCxnSpPr>
          <p:cNvPr id="20" name="Rak koppling 19">
            <a:extLst>
              <a:ext uri="{FF2B5EF4-FFF2-40B4-BE49-F238E27FC236}">
                <a16:creationId xmlns:a16="http://schemas.microsoft.com/office/drawing/2014/main" id="{029AE4CB-2FF0-4C68-BCB0-0944456B1F6A}"/>
              </a:ext>
            </a:extLst>
          </p:cNvPr>
          <p:cNvCxnSpPr>
            <a:cxnSpLocks/>
          </p:cNvCxnSpPr>
          <p:nvPr/>
        </p:nvCxnSpPr>
        <p:spPr>
          <a:xfrm>
            <a:off x="966049" y="2887195"/>
            <a:ext cx="1126965" cy="104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6" name="Platshållare för innehåll 2">
            <a:extLst>
              <a:ext uri="{FF2B5EF4-FFF2-40B4-BE49-F238E27FC236}">
                <a16:creationId xmlns:a16="http://schemas.microsoft.com/office/drawing/2014/main" id="{E5D6BB43-E945-4E72-A0D9-8E5CF90882B5}"/>
              </a:ext>
            </a:extLst>
          </p:cNvPr>
          <p:cNvSpPr txBox="1">
            <a:spLocks/>
          </p:cNvSpPr>
          <p:nvPr/>
        </p:nvSpPr>
        <p:spPr>
          <a:xfrm>
            <a:off x="886692" y="2603601"/>
            <a:ext cx="1206322"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200">
                <a:ea typeface="Calibri" panose="020F0502020204030204" pitchFamily="34" charset="0"/>
              </a:rPr>
              <a:t>Lösningsmedel</a:t>
            </a:r>
          </a:p>
          <a:p>
            <a:pPr marL="0" indent="0">
              <a:buFont typeface="Arial" panose="020B0604020202020204" pitchFamily="34" charset="0"/>
              <a:buNone/>
            </a:pPr>
            <a:endParaRPr lang="sv-SE" sz="1200"/>
          </a:p>
        </p:txBody>
      </p:sp>
      <p:sp>
        <p:nvSpPr>
          <p:cNvPr id="114" name="Ellips 113">
            <a:extLst>
              <a:ext uri="{FF2B5EF4-FFF2-40B4-BE49-F238E27FC236}">
                <a16:creationId xmlns:a16="http://schemas.microsoft.com/office/drawing/2014/main" id="{3EDB302D-459A-458A-925C-6688900412A3}"/>
              </a:ext>
            </a:extLst>
          </p:cNvPr>
          <p:cNvSpPr/>
          <p:nvPr/>
        </p:nvSpPr>
        <p:spPr>
          <a:xfrm>
            <a:off x="1479725" y="3228235"/>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5" name="Ellips 114">
            <a:extLst>
              <a:ext uri="{FF2B5EF4-FFF2-40B4-BE49-F238E27FC236}">
                <a16:creationId xmlns:a16="http://schemas.microsoft.com/office/drawing/2014/main" id="{223B50D4-8A65-47C7-949C-51B83FDA7D98}"/>
              </a:ext>
            </a:extLst>
          </p:cNvPr>
          <p:cNvSpPr/>
          <p:nvPr/>
        </p:nvSpPr>
        <p:spPr>
          <a:xfrm>
            <a:off x="1247670" y="3349160"/>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7" name="Ellips 116">
            <a:extLst>
              <a:ext uri="{FF2B5EF4-FFF2-40B4-BE49-F238E27FC236}">
                <a16:creationId xmlns:a16="http://schemas.microsoft.com/office/drawing/2014/main" id="{4D247144-8F23-45E8-B1FB-1408361F2AE7}"/>
              </a:ext>
            </a:extLst>
          </p:cNvPr>
          <p:cNvSpPr/>
          <p:nvPr/>
        </p:nvSpPr>
        <p:spPr>
          <a:xfrm>
            <a:off x="1479725" y="3349106"/>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4" name="Ellips 123">
            <a:extLst>
              <a:ext uri="{FF2B5EF4-FFF2-40B4-BE49-F238E27FC236}">
                <a16:creationId xmlns:a16="http://schemas.microsoft.com/office/drawing/2014/main" id="{8901D594-DD8F-469F-80A2-11DD0593C3D2}"/>
              </a:ext>
            </a:extLst>
          </p:cNvPr>
          <p:cNvSpPr/>
          <p:nvPr/>
        </p:nvSpPr>
        <p:spPr>
          <a:xfrm>
            <a:off x="1260075" y="3225087"/>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5" name="Ellips 124">
            <a:extLst>
              <a:ext uri="{FF2B5EF4-FFF2-40B4-BE49-F238E27FC236}">
                <a16:creationId xmlns:a16="http://schemas.microsoft.com/office/drawing/2014/main" id="{53C8C401-19F8-47EA-922D-258143430A75}"/>
              </a:ext>
            </a:extLst>
          </p:cNvPr>
          <p:cNvSpPr/>
          <p:nvPr/>
        </p:nvSpPr>
        <p:spPr>
          <a:xfrm>
            <a:off x="1305733" y="3289475"/>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6" name="Ellips 125">
            <a:extLst>
              <a:ext uri="{FF2B5EF4-FFF2-40B4-BE49-F238E27FC236}">
                <a16:creationId xmlns:a16="http://schemas.microsoft.com/office/drawing/2014/main" id="{F6072508-97D8-4BE5-88A1-249C09B50713}"/>
              </a:ext>
            </a:extLst>
          </p:cNvPr>
          <p:cNvSpPr/>
          <p:nvPr/>
        </p:nvSpPr>
        <p:spPr>
          <a:xfrm>
            <a:off x="1360526" y="3345688"/>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7" name="Ellips 126">
            <a:extLst>
              <a:ext uri="{FF2B5EF4-FFF2-40B4-BE49-F238E27FC236}">
                <a16:creationId xmlns:a16="http://schemas.microsoft.com/office/drawing/2014/main" id="{CDFA4DAE-54BD-495D-8942-97C2E950EEF8}"/>
              </a:ext>
            </a:extLst>
          </p:cNvPr>
          <p:cNvSpPr/>
          <p:nvPr/>
        </p:nvSpPr>
        <p:spPr>
          <a:xfrm>
            <a:off x="1361091" y="3228235"/>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8" name="Ellips 127">
            <a:extLst>
              <a:ext uri="{FF2B5EF4-FFF2-40B4-BE49-F238E27FC236}">
                <a16:creationId xmlns:a16="http://schemas.microsoft.com/office/drawing/2014/main" id="{B1B63B5F-3D2A-4362-A85B-F4B873A9F96E}"/>
              </a:ext>
            </a:extLst>
          </p:cNvPr>
          <p:cNvSpPr/>
          <p:nvPr/>
        </p:nvSpPr>
        <p:spPr>
          <a:xfrm>
            <a:off x="1432588" y="3290580"/>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29" name="Rak koppling 128">
            <a:extLst>
              <a:ext uri="{FF2B5EF4-FFF2-40B4-BE49-F238E27FC236}">
                <a16:creationId xmlns:a16="http://schemas.microsoft.com/office/drawing/2014/main" id="{D9DA7E94-FD84-4E49-80E3-DA7AB94862FF}"/>
              </a:ext>
            </a:extLst>
          </p:cNvPr>
          <p:cNvCxnSpPr>
            <a:cxnSpLocks/>
          </p:cNvCxnSpPr>
          <p:nvPr/>
        </p:nvCxnSpPr>
        <p:spPr>
          <a:xfrm flipV="1">
            <a:off x="971704" y="3624819"/>
            <a:ext cx="1247850" cy="630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8" name="Platshållare för innehåll 2">
            <a:extLst>
              <a:ext uri="{FF2B5EF4-FFF2-40B4-BE49-F238E27FC236}">
                <a16:creationId xmlns:a16="http://schemas.microsoft.com/office/drawing/2014/main" id="{2C425A78-A601-4D8D-A8F2-7CAC08DD3024}"/>
              </a:ext>
            </a:extLst>
          </p:cNvPr>
          <p:cNvSpPr txBox="1">
            <a:spLocks/>
          </p:cNvSpPr>
          <p:nvPr/>
        </p:nvSpPr>
        <p:spPr>
          <a:xfrm>
            <a:off x="1137278" y="3372221"/>
            <a:ext cx="618436"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200">
                <a:ea typeface="Calibri" panose="020F0502020204030204" pitchFamily="34" charset="0"/>
              </a:rPr>
              <a:t>Ämne</a:t>
            </a:r>
          </a:p>
          <a:p>
            <a:pPr marL="0" indent="0">
              <a:buFont typeface="Arial" panose="020B0604020202020204" pitchFamily="34" charset="0"/>
              <a:buNone/>
            </a:pPr>
            <a:endParaRPr lang="sv-SE" sz="1200"/>
          </a:p>
        </p:txBody>
      </p:sp>
      <p:cxnSp>
        <p:nvCxnSpPr>
          <p:cNvPr id="165" name="Rak koppling 164">
            <a:extLst>
              <a:ext uri="{FF2B5EF4-FFF2-40B4-BE49-F238E27FC236}">
                <a16:creationId xmlns:a16="http://schemas.microsoft.com/office/drawing/2014/main" id="{6215B3E9-6F65-4311-AACF-F3D318128654}"/>
              </a:ext>
            </a:extLst>
          </p:cNvPr>
          <p:cNvCxnSpPr>
            <a:cxnSpLocks/>
          </p:cNvCxnSpPr>
          <p:nvPr/>
        </p:nvCxnSpPr>
        <p:spPr>
          <a:xfrm>
            <a:off x="1994811" y="2183613"/>
            <a:ext cx="178837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7" name="Rak pilkoppling 146">
            <a:extLst>
              <a:ext uri="{FF2B5EF4-FFF2-40B4-BE49-F238E27FC236}">
                <a16:creationId xmlns:a16="http://schemas.microsoft.com/office/drawing/2014/main" id="{6930D4F8-FBAE-43C0-81F2-8CB7762A5995}"/>
              </a:ext>
            </a:extLst>
          </p:cNvPr>
          <p:cNvCxnSpPr>
            <a:cxnSpLocks/>
          </p:cNvCxnSpPr>
          <p:nvPr/>
        </p:nvCxnSpPr>
        <p:spPr>
          <a:xfrm flipV="1">
            <a:off x="2062080" y="2235347"/>
            <a:ext cx="5857" cy="6161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8" name="textruta 197">
            <a:extLst>
              <a:ext uri="{FF2B5EF4-FFF2-40B4-BE49-F238E27FC236}">
                <a16:creationId xmlns:a16="http://schemas.microsoft.com/office/drawing/2014/main" id="{20AB3070-8BFB-4656-B40D-828A04C02D64}"/>
              </a:ext>
            </a:extLst>
          </p:cNvPr>
          <p:cNvSpPr txBox="1"/>
          <p:nvPr/>
        </p:nvSpPr>
        <p:spPr>
          <a:xfrm>
            <a:off x="2415171" y="4486457"/>
            <a:ext cx="2020758" cy="323165"/>
          </a:xfrm>
          <a:prstGeom prst="rect">
            <a:avLst/>
          </a:prstGeom>
          <a:noFill/>
        </p:spPr>
        <p:txBody>
          <a:bodyPr wrap="square" rtlCol="0">
            <a:spAutoFit/>
          </a:bodyPr>
          <a:lstStyle/>
          <a:p>
            <a:r>
              <a:rPr lang="sv-SE" sz="1500"/>
              <a:t>Reaktionens riktning</a:t>
            </a:r>
          </a:p>
        </p:txBody>
      </p:sp>
      <p:grpSp>
        <p:nvGrpSpPr>
          <p:cNvPr id="48" name="Grupp 47">
            <a:extLst>
              <a:ext uri="{FF2B5EF4-FFF2-40B4-BE49-F238E27FC236}">
                <a16:creationId xmlns:a16="http://schemas.microsoft.com/office/drawing/2014/main" id="{EBCCEBCD-9152-4401-BA7B-4AF2287D35A0}"/>
              </a:ext>
            </a:extLst>
          </p:cNvPr>
          <p:cNvGrpSpPr/>
          <p:nvPr/>
        </p:nvGrpSpPr>
        <p:grpSpPr>
          <a:xfrm>
            <a:off x="2767698" y="1590595"/>
            <a:ext cx="879566" cy="513239"/>
            <a:chOff x="2767698" y="1590595"/>
            <a:chExt cx="879566" cy="513239"/>
          </a:xfrm>
        </p:grpSpPr>
        <p:sp>
          <p:nvSpPr>
            <p:cNvPr id="166" name="Ellips 165">
              <a:extLst>
                <a:ext uri="{FF2B5EF4-FFF2-40B4-BE49-F238E27FC236}">
                  <a16:creationId xmlns:a16="http://schemas.microsoft.com/office/drawing/2014/main" id="{71DF1F84-F176-437F-9D6D-7C020DEEF907}"/>
                </a:ext>
              </a:extLst>
            </p:cNvPr>
            <p:cNvSpPr/>
            <p:nvPr/>
          </p:nvSpPr>
          <p:spPr>
            <a:xfrm>
              <a:off x="3156093" y="1752385"/>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7" name="Grupp 46">
              <a:extLst>
                <a:ext uri="{FF2B5EF4-FFF2-40B4-BE49-F238E27FC236}">
                  <a16:creationId xmlns:a16="http://schemas.microsoft.com/office/drawing/2014/main" id="{02B429D8-7108-47A4-B552-8488F415D431}"/>
                </a:ext>
              </a:extLst>
            </p:cNvPr>
            <p:cNvGrpSpPr/>
            <p:nvPr/>
          </p:nvGrpSpPr>
          <p:grpSpPr>
            <a:xfrm>
              <a:off x="2767698" y="1590595"/>
              <a:ext cx="879566" cy="513239"/>
              <a:chOff x="2767698" y="1590595"/>
              <a:chExt cx="879566" cy="513239"/>
            </a:xfrm>
          </p:grpSpPr>
          <p:sp>
            <p:nvSpPr>
              <p:cNvPr id="195" name="textruta 194">
                <a:extLst>
                  <a:ext uri="{FF2B5EF4-FFF2-40B4-BE49-F238E27FC236}">
                    <a16:creationId xmlns:a16="http://schemas.microsoft.com/office/drawing/2014/main" id="{22B733AA-E95B-421E-9FED-1F6B5220B104}"/>
                  </a:ext>
                </a:extLst>
              </p:cNvPr>
              <p:cNvSpPr txBox="1"/>
              <p:nvPr/>
            </p:nvSpPr>
            <p:spPr>
              <a:xfrm>
                <a:off x="2767698" y="1776217"/>
                <a:ext cx="285656" cy="300082"/>
              </a:xfrm>
              <a:prstGeom prst="rect">
                <a:avLst/>
              </a:prstGeom>
              <a:noFill/>
            </p:spPr>
            <p:txBody>
              <a:bodyPr wrap="none" rtlCol="0">
                <a:spAutoFit/>
              </a:bodyPr>
              <a:lstStyle/>
              <a:p>
                <a:r>
                  <a:rPr lang="sv-SE"/>
                  <a:t>+</a:t>
                </a:r>
              </a:p>
            </p:txBody>
          </p:sp>
          <p:grpSp>
            <p:nvGrpSpPr>
              <p:cNvPr id="46" name="Grupp 45">
                <a:extLst>
                  <a:ext uri="{FF2B5EF4-FFF2-40B4-BE49-F238E27FC236}">
                    <a16:creationId xmlns:a16="http://schemas.microsoft.com/office/drawing/2014/main" id="{945C69D1-9787-4C13-8382-C581DD05921A}"/>
                  </a:ext>
                </a:extLst>
              </p:cNvPr>
              <p:cNvGrpSpPr/>
              <p:nvPr/>
            </p:nvGrpSpPr>
            <p:grpSpPr>
              <a:xfrm>
                <a:off x="3114449" y="1590595"/>
                <a:ext cx="532815" cy="513239"/>
                <a:chOff x="3114449" y="1590595"/>
                <a:chExt cx="532815" cy="513239"/>
              </a:xfrm>
            </p:grpSpPr>
            <p:sp>
              <p:nvSpPr>
                <p:cNvPr id="146" name="Ellips 145">
                  <a:extLst>
                    <a:ext uri="{FF2B5EF4-FFF2-40B4-BE49-F238E27FC236}">
                      <a16:creationId xmlns:a16="http://schemas.microsoft.com/office/drawing/2014/main" id="{F10AE974-B87D-4A33-8EEC-AD47A7427A48}"/>
                    </a:ext>
                  </a:extLst>
                </p:cNvPr>
                <p:cNvSpPr/>
                <p:nvPr/>
              </p:nvSpPr>
              <p:spPr>
                <a:xfrm>
                  <a:off x="3425550" y="1590595"/>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1" name="Ellips 150">
                  <a:extLst>
                    <a:ext uri="{FF2B5EF4-FFF2-40B4-BE49-F238E27FC236}">
                      <a16:creationId xmlns:a16="http://schemas.microsoft.com/office/drawing/2014/main" id="{8ADECE49-5915-422B-8F4E-D85C1FD1BD8A}"/>
                    </a:ext>
                  </a:extLst>
                </p:cNvPr>
                <p:cNvSpPr/>
                <p:nvPr/>
              </p:nvSpPr>
              <p:spPr>
                <a:xfrm>
                  <a:off x="3196135" y="2042526"/>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2" name="Ellips 151">
                  <a:extLst>
                    <a:ext uri="{FF2B5EF4-FFF2-40B4-BE49-F238E27FC236}">
                      <a16:creationId xmlns:a16="http://schemas.microsoft.com/office/drawing/2014/main" id="{01B9B9CC-5FF8-41F1-B15D-E176AB3AB71E}"/>
                    </a:ext>
                  </a:extLst>
                </p:cNvPr>
                <p:cNvSpPr/>
                <p:nvPr/>
              </p:nvSpPr>
              <p:spPr>
                <a:xfrm>
                  <a:off x="3536546" y="1967966"/>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3" name="Ellips 152">
                  <a:extLst>
                    <a:ext uri="{FF2B5EF4-FFF2-40B4-BE49-F238E27FC236}">
                      <a16:creationId xmlns:a16="http://schemas.microsoft.com/office/drawing/2014/main" id="{F242075A-45DC-4A84-B2C4-AD645CC06000}"/>
                    </a:ext>
                  </a:extLst>
                </p:cNvPr>
                <p:cNvSpPr/>
                <p:nvPr/>
              </p:nvSpPr>
              <p:spPr>
                <a:xfrm>
                  <a:off x="3114449" y="1938703"/>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4" name="Ellips 153">
                  <a:extLst>
                    <a:ext uri="{FF2B5EF4-FFF2-40B4-BE49-F238E27FC236}">
                      <a16:creationId xmlns:a16="http://schemas.microsoft.com/office/drawing/2014/main" id="{1935E540-2CBF-4498-9DD0-C8BCA26FBF0D}"/>
                    </a:ext>
                  </a:extLst>
                </p:cNvPr>
                <p:cNvSpPr/>
                <p:nvPr/>
              </p:nvSpPr>
              <p:spPr>
                <a:xfrm>
                  <a:off x="3294109" y="1855513"/>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5" name="Ellips 154">
                  <a:extLst>
                    <a:ext uri="{FF2B5EF4-FFF2-40B4-BE49-F238E27FC236}">
                      <a16:creationId xmlns:a16="http://schemas.microsoft.com/office/drawing/2014/main" id="{BEFC5812-29DB-476B-8A7A-568998BE587C}"/>
                    </a:ext>
                  </a:extLst>
                </p:cNvPr>
                <p:cNvSpPr/>
                <p:nvPr/>
              </p:nvSpPr>
              <p:spPr>
                <a:xfrm>
                  <a:off x="3402922" y="2045308"/>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4" name="Ellips 193">
                  <a:extLst>
                    <a:ext uri="{FF2B5EF4-FFF2-40B4-BE49-F238E27FC236}">
                      <a16:creationId xmlns:a16="http://schemas.microsoft.com/office/drawing/2014/main" id="{EDC8D621-87E5-4F28-A9AE-47CB029D7A45}"/>
                    </a:ext>
                  </a:extLst>
                </p:cNvPr>
                <p:cNvSpPr/>
                <p:nvPr/>
              </p:nvSpPr>
              <p:spPr>
                <a:xfrm>
                  <a:off x="3431167" y="1769162"/>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grpSp>
      <p:cxnSp>
        <p:nvCxnSpPr>
          <p:cNvPr id="197" name="Rak pilkoppling 196">
            <a:extLst>
              <a:ext uri="{FF2B5EF4-FFF2-40B4-BE49-F238E27FC236}">
                <a16:creationId xmlns:a16="http://schemas.microsoft.com/office/drawing/2014/main" id="{E84466F9-751E-4978-B234-166EA3459CEC}"/>
              </a:ext>
            </a:extLst>
          </p:cNvPr>
          <p:cNvCxnSpPr>
            <a:cxnSpLocks/>
          </p:cNvCxnSpPr>
          <p:nvPr/>
        </p:nvCxnSpPr>
        <p:spPr>
          <a:xfrm flipH="1" flipV="1">
            <a:off x="2185149" y="2229344"/>
            <a:ext cx="4946" cy="13529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36" name="Grupp 235">
            <a:extLst>
              <a:ext uri="{FF2B5EF4-FFF2-40B4-BE49-F238E27FC236}">
                <a16:creationId xmlns:a16="http://schemas.microsoft.com/office/drawing/2014/main" id="{3CCEDF13-3A81-4CC0-A5DA-C710F1B36D6F}"/>
              </a:ext>
            </a:extLst>
          </p:cNvPr>
          <p:cNvGrpSpPr/>
          <p:nvPr/>
        </p:nvGrpSpPr>
        <p:grpSpPr>
          <a:xfrm>
            <a:off x="2145682" y="1595207"/>
            <a:ext cx="606162" cy="508627"/>
            <a:chOff x="1937772" y="3276922"/>
            <a:chExt cx="606162" cy="508627"/>
          </a:xfrm>
          <a:scene3d>
            <a:camera prst="orthographicFront">
              <a:rot lat="0" lon="0" rev="0"/>
            </a:camera>
            <a:lightRig rig="brightRoom" dir="t">
              <a:rot lat="0" lon="0" rev="600000"/>
            </a:lightRig>
          </a:scene3d>
        </p:grpSpPr>
        <p:sp>
          <p:nvSpPr>
            <p:cNvPr id="237" name="Ellips 236">
              <a:extLst>
                <a:ext uri="{FF2B5EF4-FFF2-40B4-BE49-F238E27FC236}">
                  <a16:creationId xmlns:a16="http://schemas.microsoft.com/office/drawing/2014/main" id="{53F67131-AEFA-4C91-A546-FE599C6A80C3}"/>
                </a:ext>
              </a:extLst>
            </p:cNvPr>
            <p:cNvSpPr/>
            <p:nvPr/>
          </p:nvSpPr>
          <p:spPr>
            <a:xfrm>
              <a:off x="2012171" y="3297209"/>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8" name="Ellips 237">
              <a:extLst>
                <a:ext uri="{FF2B5EF4-FFF2-40B4-BE49-F238E27FC236}">
                  <a16:creationId xmlns:a16="http://schemas.microsoft.com/office/drawing/2014/main" id="{E6468B61-EBF3-4DF7-8CBB-9F9A91B16C74}"/>
                </a:ext>
              </a:extLst>
            </p:cNvPr>
            <p:cNvSpPr/>
            <p:nvPr/>
          </p:nvSpPr>
          <p:spPr>
            <a:xfrm>
              <a:off x="2097257" y="3444638"/>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0" name="Ellips 239">
              <a:extLst>
                <a:ext uri="{FF2B5EF4-FFF2-40B4-BE49-F238E27FC236}">
                  <a16:creationId xmlns:a16="http://schemas.microsoft.com/office/drawing/2014/main" id="{A23ADE43-231D-4736-9B14-8286C2D232F1}"/>
                </a:ext>
              </a:extLst>
            </p:cNvPr>
            <p:cNvSpPr/>
            <p:nvPr/>
          </p:nvSpPr>
          <p:spPr>
            <a:xfrm>
              <a:off x="2232960" y="3531493"/>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2" name="Ellips 241">
              <a:extLst>
                <a:ext uri="{FF2B5EF4-FFF2-40B4-BE49-F238E27FC236}">
                  <a16:creationId xmlns:a16="http://schemas.microsoft.com/office/drawing/2014/main" id="{5B615A3C-8AAA-4C42-B25D-55D41B7B612F}"/>
                </a:ext>
              </a:extLst>
            </p:cNvPr>
            <p:cNvSpPr/>
            <p:nvPr/>
          </p:nvSpPr>
          <p:spPr>
            <a:xfrm>
              <a:off x="2479726" y="3582459"/>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9" name="Ellips 248">
              <a:extLst>
                <a:ext uri="{FF2B5EF4-FFF2-40B4-BE49-F238E27FC236}">
                  <a16:creationId xmlns:a16="http://schemas.microsoft.com/office/drawing/2014/main" id="{58ACDA6B-BF06-4E0D-B539-4C75CD5A20BD}"/>
                </a:ext>
              </a:extLst>
            </p:cNvPr>
            <p:cNvSpPr/>
            <p:nvPr/>
          </p:nvSpPr>
          <p:spPr>
            <a:xfrm>
              <a:off x="2342342" y="3727023"/>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0" name="Ellips 249">
              <a:extLst>
                <a:ext uri="{FF2B5EF4-FFF2-40B4-BE49-F238E27FC236}">
                  <a16:creationId xmlns:a16="http://schemas.microsoft.com/office/drawing/2014/main" id="{3C11069E-BF80-4481-BA50-66EE6D70DC73}"/>
                </a:ext>
              </a:extLst>
            </p:cNvPr>
            <p:cNvSpPr/>
            <p:nvPr/>
          </p:nvSpPr>
          <p:spPr>
            <a:xfrm>
              <a:off x="2346151" y="3276922"/>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1" name="Ellips 250">
              <a:extLst>
                <a:ext uri="{FF2B5EF4-FFF2-40B4-BE49-F238E27FC236}">
                  <a16:creationId xmlns:a16="http://schemas.microsoft.com/office/drawing/2014/main" id="{6F8F433E-858C-426F-B4F5-6F91BE45A9D4}"/>
                </a:ext>
              </a:extLst>
            </p:cNvPr>
            <p:cNvSpPr/>
            <p:nvPr/>
          </p:nvSpPr>
          <p:spPr>
            <a:xfrm>
              <a:off x="2433412" y="3375504"/>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2" name="Ellips 251">
              <a:extLst>
                <a:ext uri="{FF2B5EF4-FFF2-40B4-BE49-F238E27FC236}">
                  <a16:creationId xmlns:a16="http://schemas.microsoft.com/office/drawing/2014/main" id="{0DC9B8AC-8FB5-4AC1-86C1-C25644467EDE}"/>
                </a:ext>
              </a:extLst>
            </p:cNvPr>
            <p:cNvSpPr/>
            <p:nvPr/>
          </p:nvSpPr>
          <p:spPr>
            <a:xfrm>
              <a:off x="2193075" y="3292606"/>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3" name="Ellips 252">
              <a:extLst>
                <a:ext uri="{FF2B5EF4-FFF2-40B4-BE49-F238E27FC236}">
                  <a16:creationId xmlns:a16="http://schemas.microsoft.com/office/drawing/2014/main" id="{12515509-AA22-4D4D-A609-CF7E13ADA851}"/>
                </a:ext>
              </a:extLst>
            </p:cNvPr>
            <p:cNvSpPr/>
            <p:nvPr/>
          </p:nvSpPr>
          <p:spPr>
            <a:xfrm>
              <a:off x="2281943" y="3412445"/>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4" name="Ellips 253">
              <a:extLst>
                <a:ext uri="{FF2B5EF4-FFF2-40B4-BE49-F238E27FC236}">
                  <a16:creationId xmlns:a16="http://schemas.microsoft.com/office/drawing/2014/main" id="{029FE662-281B-493B-9E7B-504D9E5498D9}"/>
                </a:ext>
              </a:extLst>
            </p:cNvPr>
            <p:cNvSpPr/>
            <p:nvPr/>
          </p:nvSpPr>
          <p:spPr>
            <a:xfrm>
              <a:off x="2324438" y="3630330"/>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5" name="Ellips 254">
              <a:extLst>
                <a:ext uri="{FF2B5EF4-FFF2-40B4-BE49-F238E27FC236}">
                  <a16:creationId xmlns:a16="http://schemas.microsoft.com/office/drawing/2014/main" id="{0687F2B1-FD35-468A-9663-FE359756EA83}"/>
                </a:ext>
              </a:extLst>
            </p:cNvPr>
            <p:cNvSpPr/>
            <p:nvPr/>
          </p:nvSpPr>
          <p:spPr>
            <a:xfrm>
              <a:off x="2398839" y="3505280"/>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6" name="Ellips 255">
              <a:extLst>
                <a:ext uri="{FF2B5EF4-FFF2-40B4-BE49-F238E27FC236}">
                  <a16:creationId xmlns:a16="http://schemas.microsoft.com/office/drawing/2014/main" id="{47E8F33C-62E9-41C1-B9E7-24DEF0CFE993}"/>
                </a:ext>
              </a:extLst>
            </p:cNvPr>
            <p:cNvSpPr/>
            <p:nvPr/>
          </p:nvSpPr>
          <p:spPr>
            <a:xfrm>
              <a:off x="1937772" y="3478308"/>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7" name="Ellips 256">
              <a:extLst>
                <a:ext uri="{FF2B5EF4-FFF2-40B4-BE49-F238E27FC236}">
                  <a16:creationId xmlns:a16="http://schemas.microsoft.com/office/drawing/2014/main" id="{526BC920-A0D2-4709-96EA-14076B7299BA}"/>
                </a:ext>
              </a:extLst>
            </p:cNvPr>
            <p:cNvSpPr/>
            <p:nvPr/>
          </p:nvSpPr>
          <p:spPr>
            <a:xfrm>
              <a:off x="1973880" y="3674814"/>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8" name="Ellips 257">
              <a:extLst>
                <a:ext uri="{FF2B5EF4-FFF2-40B4-BE49-F238E27FC236}">
                  <a16:creationId xmlns:a16="http://schemas.microsoft.com/office/drawing/2014/main" id="{5D544BBC-D73C-4A69-90A3-B6B5033E705B}"/>
                </a:ext>
              </a:extLst>
            </p:cNvPr>
            <p:cNvSpPr/>
            <p:nvPr/>
          </p:nvSpPr>
          <p:spPr>
            <a:xfrm>
              <a:off x="2086572" y="3712275"/>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9" name="Ellips 258">
              <a:extLst>
                <a:ext uri="{FF2B5EF4-FFF2-40B4-BE49-F238E27FC236}">
                  <a16:creationId xmlns:a16="http://schemas.microsoft.com/office/drawing/2014/main" id="{28B78A4B-17A8-464A-8BE6-7A176AA67E3A}"/>
                </a:ext>
              </a:extLst>
            </p:cNvPr>
            <p:cNvSpPr/>
            <p:nvPr/>
          </p:nvSpPr>
          <p:spPr>
            <a:xfrm>
              <a:off x="2044275" y="3548348"/>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0" name="Ellips 259">
              <a:extLst>
                <a:ext uri="{FF2B5EF4-FFF2-40B4-BE49-F238E27FC236}">
                  <a16:creationId xmlns:a16="http://schemas.microsoft.com/office/drawing/2014/main" id="{3577FD30-DC48-4CEF-A7B0-EEFC12C25379}"/>
                </a:ext>
              </a:extLst>
            </p:cNvPr>
            <p:cNvSpPr/>
            <p:nvPr/>
          </p:nvSpPr>
          <p:spPr>
            <a:xfrm>
              <a:off x="2193075" y="3641345"/>
              <a:ext cx="64208" cy="58526"/>
            </a:xfrm>
            <a:prstGeom prst="ellipse">
              <a:avLst/>
            </a:prstGeom>
            <a:ln>
              <a:noFill/>
            </a:ln>
            <a:effectLst>
              <a:outerShdw blurRad="57785" dist="33020" dir="3180000" algn="ctr">
                <a:srgbClr val="000000">
                  <a:alpha val="30000"/>
                </a:srgbClr>
              </a:outerShdw>
            </a:effectLst>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53" name="Grupp 52">
            <a:extLst>
              <a:ext uri="{FF2B5EF4-FFF2-40B4-BE49-F238E27FC236}">
                <a16:creationId xmlns:a16="http://schemas.microsoft.com/office/drawing/2014/main" id="{960239AB-F4F3-450C-9589-1650DB035CF7}"/>
              </a:ext>
            </a:extLst>
          </p:cNvPr>
          <p:cNvGrpSpPr/>
          <p:nvPr/>
        </p:nvGrpSpPr>
        <p:grpSpPr>
          <a:xfrm>
            <a:off x="2093014" y="3664482"/>
            <a:ext cx="1567551" cy="498339"/>
            <a:chOff x="2093014" y="3664482"/>
            <a:chExt cx="1567551" cy="498339"/>
          </a:xfrm>
        </p:grpSpPr>
        <p:cxnSp>
          <p:nvCxnSpPr>
            <p:cNvPr id="261" name="Rak koppling 260">
              <a:extLst>
                <a:ext uri="{FF2B5EF4-FFF2-40B4-BE49-F238E27FC236}">
                  <a16:creationId xmlns:a16="http://schemas.microsoft.com/office/drawing/2014/main" id="{250F4AB2-B172-487C-AF95-B09C5586BE09}"/>
                </a:ext>
              </a:extLst>
            </p:cNvPr>
            <p:cNvCxnSpPr>
              <a:cxnSpLocks/>
            </p:cNvCxnSpPr>
            <p:nvPr/>
          </p:nvCxnSpPr>
          <p:spPr>
            <a:xfrm flipV="1">
              <a:off x="2093014" y="4151430"/>
              <a:ext cx="1567551" cy="6304"/>
            </a:xfrm>
            <a:prstGeom prst="line">
              <a:avLst/>
            </a:prstGeom>
            <a:ln w="9525">
              <a:prstDash val="sysDash"/>
            </a:ln>
          </p:spPr>
          <p:style>
            <a:lnRef idx="1">
              <a:schemeClr val="accent1"/>
            </a:lnRef>
            <a:fillRef idx="0">
              <a:schemeClr val="accent1"/>
            </a:fillRef>
            <a:effectRef idx="0">
              <a:schemeClr val="accent1"/>
            </a:effectRef>
            <a:fontRef idx="minor">
              <a:schemeClr val="tx1"/>
            </a:fontRef>
          </p:style>
        </p:cxnSp>
        <p:grpSp>
          <p:nvGrpSpPr>
            <p:cNvPr id="50" name="Grupp 49">
              <a:extLst>
                <a:ext uri="{FF2B5EF4-FFF2-40B4-BE49-F238E27FC236}">
                  <a16:creationId xmlns:a16="http://schemas.microsoft.com/office/drawing/2014/main" id="{565D7A2E-CD87-4CF5-9213-E3620DDF3488}"/>
                </a:ext>
              </a:extLst>
            </p:cNvPr>
            <p:cNvGrpSpPr/>
            <p:nvPr/>
          </p:nvGrpSpPr>
          <p:grpSpPr>
            <a:xfrm>
              <a:off x="2142034" y="3664482"/>
              <a:ext cx="820398" cy="498339"/>
              <a:chOff x="2142034" y="3664482"/>
              <a:chExt cx="820398" cy="498339"/>
            </a:xfrm>
          </p:grpSpPr>
          <mc:AlternateContent xmlns:mc="http://schemas.openxmlformats.org/markup-compatibility/2006" xmlns:a14="http://schemas.microsoft.com/office/drawing/2010/main">
            <mc:Choice Requires="a14">
              <p:sp>
                <p:nvSpPr>
                  <p:cNvPr id="262" name="Platshållare för innehåll 2">
                    <a:extLst>
                      <a:ext uri="{FF2B5EF4-FFF2-40B4-BE49-F238E27FC236}">
                        <a16:creationId xmlns:a16="http://schemas.microsoft.com/office/drawing/2014/main" id="{6D0EADA5-5FBD-4F1F-874A-8F37F2459BF5}"/>
                      </a:ext>
                    </a:extLst>
                  </p:cNvPr>
                  <p:cNvSpPr txBox="1">
                    <a:spLocks/>
                  </p:cNvSpPr>
                  <p:nvPr/>
                </p:nvSpPr>
                <p:spPr>
                  <a:xfrm>
                    <a:off x="2142034" y="3710450"/>
                    <a:ext cx="820398" cy="28344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sv-SE" sz="1200" i="1" smtClean="0">
                              <a:latin typeface="Cambria Math" panose="02040503050406030204" pitchFamily="18" charset="0"/>
                              <a:ea typeface="Cambria Math" panose="02040503050406030204" pitchFamily="18" charset="0"/>
                            </a:rPr>
                            <m:t>∆</m:t>
                          </m:r>
                          <m:r>
                            <a:rPr lang="sv-SE" sz="1200" b="0" i="1" smtClean="0">
                              <a:latin typeface="Cambria Math" panose="02040503050406030204" pitchFamily="18" charset="0"/>
                              <a:ea typeface="Cambria Math" panose="02040503050406030204" pitchFamily="18" charset="0"/>
                            </a:rPr>
                            <m:t>𝐻</m:t>
                          </m:r>
                          <m:r>
                            <a:rPr lang="sv-SE" sz="1200" b="0" i="1" smtClean="0">
                              <a:latin typeface="Cambria Math" panose="02040503050406030204" pitchFamily="18" charset="0"/>
                              <a:ea typeface="Cambria Math" panose="02040503050406030204" pitchFamily="18" charset="0"/>
                            </a:rPr>
                            <m:t>&lt;0</m:t>
                          </m:r>
                        </m:oMath>
                      </m:oMathPara>
                    </a14:m>
                    <a:endParaRPr lang="sv-SE" sz="1200">
                      <a:ea typeface="Calibri" panose="020F0502020204030204" pitchFamily="34" charset="0"/>
                    </a:endParaRPr>
                  </a:p>
                </p:txBody>
              </p:sp>
            </mc:Choice>
            <mc:Fallback xmlns="">
              <p:sp>
                <p:nvSpPr>
                  <p:cNvPr id="262" name="Platshållare för innehåll 2">
                    <a:extLst>
                      <a:ext uri="{FF2B5EF4-FFF2-40B4-BE49-F238E27FC236}">
                        <a16:creationId xmlns:a16="http://schemas.microsoft.com/office/drawing/2014/main" id="{6D0EADA5-5FBD-4F1F-874A-8F37F2459BF5}"/>
                      </a:ext>
                    </a:extLst>
                  </p:cNvPr>
                  <p:cNvSpPr txBox="1">
                    <a:spLocks noRot="1" noChangeAspect="1" noMove="1" noResize="1" noEditPoints="1" noAdjustHandles="1" noChangeArrowheads="1" noChangeShapeType="1" noTextEdit="1"/>
                  </p:cNvSpPr>
                  <p:nvPr/>
                </p:nvSpPr>
                <p:spPr>
                  <a:xfrm>
                    <a:off x="2142034" y="3710450"/>
                    <a:ext cx="820398" cy="283442"/>
                  </a:xfrm>
                  <a:prstGeom prst="rect">
                    <a:avLst/>
                  </a:prstGeom>
                  <a:blipFill>
                    <a:blip r:embed="rId3"/>
                    <a:stretch>
                      <a:fillRect/>
                    </a:stretch>
                  </a:blipFill>
                </p:spPr>
                <p:txBody>
                  <a:bodyPr/>
                  <a:lstStyle/>
                  <a:p>
                    <a:r>
                      <a:rPr lang="en-US">
                        <a:noFill/>
                      </a:rPr>
                      <a:t> </a:t>
                    </a:r>
                  </a:p>
                </p:txBody>
              </p:sp>
            </mc:Fallback>
          </mc:AlternateContent>
          <p:cxnSp>
            <p:nvCxnSpPr>
              <p:cNvPr id="263" name="Rak pilkoppling 262">
                <a:extLst>
                  <a:ext uri="{FF2B5EF4-FFF2-40B4-BE49-F238E27FC236}">
                    <a16:creationId xmlns:a16="http://schemas.microsoft.com/office/drawing/2014/main" id="{AA6F7308-D19E-4CC5-81CC-4F07347D7E24}"/>
                  </a:ext>
                </a:extLst>
              </p:cNvPr>
              <p:cNvCxnSpPr>
                <a:cxnSpLocks/>
              </p:cNvCxnSpPr>
              <p:nvPr/>
            </p:nvCxnSpPr>
            <p:spPr>
              <a:xfrm>
                <a:off x="2182814" y="3664482"/>
                <a:ext cx="1268" cy="498339"/>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5" name="textruta 44">
            <a:extLst>
              <a:ext uri="{FF2B5EF4-FFF2-40B4-BE49-F238E27FC236}">
                <a16:creationId xmlns:a16="http://schemas.microsoft.com/office/drawing/2014/main" id="{FC140FCD-BE01-47D3-930C-CE0315BF906A}"/>
              </a:ext>
            </a:extLst>
          </p:cNvPr>
          <p:cNvSpPr txBox="1"/>
          <p:nvPr/>
        </p:nvSpPr>
        <p:spPr>
          <a:xfrm>
            <a:off x="1851690" y="2382461"/>
            <a:ext cx="280846" cy="300082"/>
          </a:xfrm>
          <a:prstGeom prst="rect">
            <a:avLst/>
          </a:prstGeom>
          <a:noFill/>
        </p:spPr>
        <p:txBody>
          <a:bodyPr wrap="none" rtlCol="0">
            <a:spAutoFit/>
          </a:bodyPr>
          <a:lstStyle/>
          <a:p>
            <a:r>
              <a:rPr lang="sv-SE">
                <a:solidFill>
                  <a:schemeClr val="accent6"/>
                </a:solidFill>
              </a:rPr>
              <a:t>1</a:t>
            </a:r>
          </a:p>
        </p:txBody>
      </p:sp>
      <p:sp>
        <p:nvSpPr>
          <p:cNvPr id="264" name="textruta 263">
            <a:extLst>
              <a:ext uri="{FF2B5EF4-FFF2-40B4-BE49-F238E27FC236}">
                <a16:creationId xmlns:a16="http://schemas.microsoft.com/office/drawing/2014/main" id="{BE19C8A8-C5FD-49E7-B2D3-F5AF2CE7F5B4}"/>
              </a:ext>
            </a:extLst>
          </p:cNvPr>
          <p:cNvSpPr txBox="1"/>
          <p:nvPr/>
        </p:nvSpPr>
        <p:spPr>
          <a:xfrm>
            <a:off x="2143866" y="2806405"/>
            <a:ext cx="280846" cy="300082"/>
          </a:xfrm>
          <a:prstGeom prst="rect">
            <a:avLst/>
          </a:prstGeom>
          <a:noFill/>
        </p:spPr>
        <p:txBody>
          <a:bodyPr wrap="none" rtlCol="0">
            <a:spAutoFit/>
          </a:bodyPr>
          <a:lstStyle/>
          <a:p>
            <a:r>
              <a:rPr lang="sv-SE">
                <a:solidFill>
                  <a:schemeClr val="accent6"/>
                </a:solidFill>
              </a:rPr>
              <a:t>2</a:t>
            </a:r>
          </a:p>
        </p:txBody>
      </p:sp>
      <p:grpSp>
        <p:nvGrpSpPr>
          <p:cNvPr id="52" name="Grupp 51">
            <a:extLst>
              <a:ext uri="{FF2B5EF4-FFF2-40B4-BE49-F238E27FC236}">
                <a16:creationId xmlns:a16="http://schemas.microsoft.com/office/drawing/2014/main" id="{3560D142-0FFD-4D30-90C9-31128F31DDD1}"/>
              </a:ext>
            </a:extLst>
          </p:cNvPr>
          <p:cNvGrpSpPr/>
          <p:nvPr/>
        </p:nvGrpSpPr>
        <p:grpSpPr>
          <a:xfrm>
            <a:off x="3659629" y="2217608"/>
            <a:ext cx="1247850" cy="1960483"/>
            <a:chOff x="3659629" y="2217608"/>
            <a:chExt cx="1247850" cy="1960483"/>
          </a:xfrm>
        </p:grpSpPr>
        <p:cxnSp>
          <p:nvCxnSpPr>
            <p:cNvPr id="199" name="Rak pilkoppling 198">
              <a:extLst>
                <a:ext uri="{FF2B5EF4-FFF2-40B4-BE49-F238E27FC236}">
                  <a16:creationId xmlns:a16="http://schemas.microsoft.com/office/drawing/2014/main" id="{F9CCE75E-8823-445A-B93B-62886651924F}"/>
                </a:ext>
              </a:extLst>
            </p:cNvPr>
            <p:cNvCxnSpPr>
              <a:cxnSpLocks/>
            </p:cNvCxnSpPr>
            <p:nvPr/>
          </p:nvCxnSpPr>
          <p:spPr>
            <a:xfrm>
              <a:off x="3701687" y="2217608"/>
              <a:ext cx="19151" cy="18653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1" name="Grupp 50">
              <a:extLst>
                <a:ext uri="{FF2B5EF4-FFF2-40B4-BE49-F238E27FC236}">
                  <a16:creationId xmlns:a16="http://schemas.microsoft.com/office/drawing/2014/main" id="{54C66DA1-E298-4DF7-A8A1-F574129DEA0A}"/>
                </a:ext>
              </a:extLst>
            </p:cNvPr>
            <p:cNvGrpSpPr/>
            <p:nvPr/>
          </p:nvGrpSpPr>
          <p:grpSpPr>
            <a:xfrm>
              <a:off x="3659629" y="3439579"/>
              <a:ext cx="1247850" cy="738512"/>
              <a:chOff x="3659629" y="3439579"/>
              <a:chExt cx="1247850" cy="738512"/>
            </a:xfrm>
          </p:grpSpPr>
          <p:cxnSp>
            <p:nvCxnSpPr>
              <p:cNvPr id="208" name="Rak koppling 207">
                <a:extLst>
                  <a:ext uri="{FF2B5EF4-FFF2-40B4-BE49-F238E27FC236}">
                    <a16:creationId xmlns:a16="http://schemas.microsoft.com/office/drawing/2014/main" id="{9AFBAD32-EA2E-40C0-9EAD-804BB9ED8D04}"/>
                  </a:ext>
                </a:extLst>
              </p:cNvPr>
              <p:cNvCxnSpPr>
                <a:cxnSpLocks/>
              </p:cNvCxnSpPr>
              <p:nvPr/>
            </p:nvCxnSpPr>
            <p:spPr>
              <a:xfrm flipV="1">
                <a:off x="3659629" y="4140039"/>
                <a:ext cx="1247850" cy="6304"/>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49" name="Grupp 48">
                <a:extLst>
                  <a:ext uri="{FF2B5EF4-FFF2-40B4-BE49-F238E27FC236}">
                    <a16:creationId xmlns:a16="http://schemas.microsoft.com/office/drawing/2014/main" id="{3A0690F2-2E1A-4CD0-9914-D01949F1B91D}"/>
                  </a:ext>
                </a:extLst>
              </p:cNvPr>
              <p:cNvGrpSpPr/>
              <p:nvPr/>
            </p:nvGrpSpPr>
            <p:grpSpPr>
              <a:xfrm>
                <a:off x="3962146" y="3439579"/>
                <a:ext cx="820398" cy="738512"/>
                <a:chOff x="3962146" y="3439579"/>
                <a:chExt cx="820398" cy="738512"/>
              </a:xfrm>
            </p:grpSpPr>
            <p:sp>
              <p:nvSpPr>
                <p:cNvPr id="232" name="Platshållare för innehåll 2">
                  <a:extLst>
                    <a:ext uri="{FF2B5EF4-FFF2-40B4-BE49-F238E27FC236}">
                      <a16:creationId xmlns:a16="http://schemas.microsoft.com/office/drawing/2014/main" id="{74703932-A4E8-4C76-B6BE-1B9E3ACA52DB}"/>
                    </a:ext>
                  </a:extLst>
                </p:cNvPr>
                <p:cNvSpPr txBox="1">
                  <a:spLocks/>
                </p:cNvSpPr>
                <p:nvPr/>
              </p:nvSpPr>
              <p:spPr>
                <a:xfrm>
                  <a:off x="3962146" y="3876689"/>
                  <a:ext cx="820398"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200">
                      <a:ea typeface="Calibri" panose="020F0502020204030204" pitchFamily="34" charset="0"/>
                    </a:rPr>
                    <a:t>Lösning</a:t>
                  </a:r>
                </a:p>
                <a:p>
                  <a:pPr marL="0" indent="0">
                    <a:buFont typeface="Arial" panose="020B0604020202020204" pitchFamily="34" charset="0"/>
                    <a:buNone/>
                  </a:pPr>
                  <a:endParaRPr lang="sv-SE" sz="1200"/>
                </a:p>
              </p:txBody>
            </p:sp>
            <p:grpSp>
              <p:nvGrpSpPr>
                <p:cNvPr id="39" name="Grupp 38">
                  <a:extLst>
                    <a:ext uri="{FF2B5EF4-FFF2-40B4-BE49-F238E27FC236}">
                      <a16:creationId xmlns:a16="http://schemas.microsoft.com/office/drawing/2014/main" id="{5C43F9DE-4695-49ED-93F4-F7DFEFFDCA17}"/>
                    </a:ext>
                  </a:extLst>
                </p:cNvPr>
                <p:cNvGrpSpPr/>
                <p:nvPr/>
              </p:nvGrpSpPr>
              <p:grpSpPr>
                <a:xfrm>
                  <a:off x="4046705" y="3439579"/>
                  <a:ext cx="535371" cy="463961"/>
                  <a:chOff x="4046705" y="3439579"/>
                  <a:chExt cx="535371" cy="463961"/>
                </a:xfrm>
              </p:grpSpPr>
              <p:sp>
                <p:nvSpPr>
                  <p:cNvPr id="178" name="Ellips 177">
                    <a:extLst>
                      <a:ext uri="{FF2B5EF4-FFF2-40B4-BE49-F238E27FC236}">
                        <a16:creationId xmlns:a16="http://schemas.microsoft.com/office/drawing/2014/main" id="{48386BB6-F022-463F-91D5-96211C5F09DA}"/>
                      </a:ext>
                    </a:extLst>
                  </p:cNvPr>
                  <p:cNvSpPr/>
                  <p:nvPr/>
                </p:nvSpPr>
                <p:spPr>
                  <a:xfrm>
                    <a:off x="4169125" y="3439579"/>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9" name="Ellips 178">
                    <a:extLst>
                      <a:ext uri="{FF2B5EF4-FFF2-40B4-BE49-F238E27FC236}">
                        <a16:creationId xmlns:a16="http://schemas.microsoft.com/office/drawing/2014/main" id="{7090962A-18F2-4819-AA06-B5B8817BDAED}"/>
                      </a:ext>
                    </a:extLst>
                  </p:cNvPr>
                  <p:cNvSpPr/>
                  <p:nvPr/>
                </p:nvSpPr>
                <p:spPr>
                  <a:xfrm>
                    <a:off x="4188978" y="3552438"/>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0" name="Ellips 179">
                    <a:extLst>
                      <a:ext uri="{FF2B5EF4-FFF2-40B4-BE49-F238E27FC236}">
                        <a16:creationId xmlns:a16="http://schemas.microsoft.com/office/drawing/2014/main" id="{7C10F357-53FF-48F9-8B96-B8F3F5EDDD4D}"/>
                      </a:ext>
                    </a:extLst>
                  </p:cNvPr>
                  <p:cNvSpPr/>
                  <p:nvPr/>
                </p:nvSpPr>
                <p:spPr>
                  <a:xfrm>
                    <a:off x="4324681" y="3639293"/>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1" name="Ellips 180">
                    <a:extLst>
                      <a:ext uri="{FF2B5EF4-FFF2-40B4-BE49-F238E27FC236}">
                        <a16:creationId xmlns:a16="http://schemas.microsoft.com/office/drawing/2014/main" id="{D306D6B8-7621-4272-899C-501FB75EDAC3}"/>
                      </a:ext>
                    </a:extLst>
                  </p:cNvPr>
                  <p:cNvSpPr/>
                  <p:nvPr/>
                </p:nvSpPr>
                <p:spPr>
                  <a:xfrm>
                    <a:off x="4517868" y="375757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2" name="Ellips 181">
                    <a:extLst>
                      <a:ext uri="{FF2B5EF4-FFF2-40B4-BE49-F238E27FC236}">
                        <a16:creationId xmlns:a16="http://schemas.microsoft.com/office/drawing/2014/main" id="{A1202128-9CE2-46C1-843B-255917A0B0CF}"/>
                      </a:ext>
                    </a:extLst>
                  </p:cNvPr>
                  <p:cNvSpPr/>
                  <p:nvPr/>
                </p:nvSpPr>
                <p:spPr>
                  <a:xfrm>
                    <a:off x="4381607" y="3807671"/>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3" name="Ellips 182">
                    <a:extLst>
                      <a:ext uri="{FF2B5EF4-FFF2-40B4-BE49-F238E27FC236}">
                        <a16:creationId xmlns:a16="http://schemas.microsoft.com/office/drawing/2014/main" id="{93FA6332-C999-4474-9DC8-A8C527092294}"/>
                      </a:ext>
                    </a:extLst>
                  </p:cNvPr>
                  <p:cNvSpPr/>
                  <p:nvPr/>
                </p:nvSpPr>
                <p:spPr>
                  <a:xfrm>
                    <a:off x="4431350" y="345134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4" name="Ellips 183">
                    <a:extLst>
                      <a:ext uri="{FF2B5EF4-FFF2-40B4-BE49-F238E27FC236}">
                        <a16:creationId xmlns:a16="http://schemas.microsoft.com/office/drawing/2014/main" id="{6BA8BCE0-0B01-4090-B6C5-5AED83776707}"/>
                      </a:ext>
                    </a:extLst>
                  </p:cNvPr>
                  <p:cNvSpPr/>
                  <p:nvPr/>
                </p:nvSpPr>
                <p:spPr>
                  <a:xfrm>
                    <a:off x="4471577" y="351703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5" name="Ellips 184">
                    <a:extLst>
                      <a:ext uri="{FF2B5EF4-FFF2-40B4-BE49-F238E27FC236}">
                        <a16:creationId xmlns:a16="http://schemas.microsoft.com/office/drawing/2014/main" id="{40A41460-F63F-44A7-A62E-C178CEC94B2E}"/>
                      </a:ext>
                    </a:extLst>
                  </p:cNvPr>
                  <p:cNvSpPr/>
                  <p:nvPr/>
                </p:nvSpPr>
                <p:spPr>
                  <a:xfrm>
                    <a:off x="4284796" y="3473631"/>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6" name="Ellips 185">
                    <a:extLst>
                      <a:ext uri="{FF2B5EF4-FFF2-40B4-BE49-F238E27FC236}">
                        <a16:creationId xmlns:a16="http://schemas.microsoft.com/office/drawing/2014/main" id="{DDC1B0D0-51DC-427D-978D-1555A3FBB1BB}"/>
                      </a:ext>
                    </a:extLst>
                  </p:cNvPr>
                  <p:cNvSpPr/>
                  <p:nvPr/>
                </p:nvSpPr>
                <p:spPr>
                  <a:xfrm>
                    <a:off x="4373664" y="3520245"/>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7" name="Ellips 186">
                    <a:extLst>
                      <a:ext uri="{FF2B5EF4-FFF2-40B4-BE49-F238E27FC236}">
                        <a16:creationId xmlns:a16="http://schemas.microsoft.com/office/drawing/2014/main" id="{963C88AA-77C8-4297-9ED6-FA28D22C8CF7}"/>
                      </a:ext>
                    </a:extLst>
                  </p:cNvPr>
                  <p:cNvSpPr/>
                  <p:nvPr/>
                </p:nvSpPr>
                <p:spPr>
                  <a:xfrm>
                    <a:off x="4416159" y="373813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8" name="Ellips 187">
                    <a:extLst>
                      <a:ext uri="{FF2B5EF4-FFF2-40B4-BE49-F238E27FC236}">
                        <a16:creationId xmlns:a16="http://schemas.microsoft.com/office/drawing/2014/main" id="{1CDAB48B-8820-4F7C-AA7E-E9BB25633E85}"/>
                      </a:ext>
                    </a:extLst>
                  </p:cNvPr>
                  <p:cNvSpPr/>
                  <p:nvPr/>
                </p:nvSpPr>
                <p:spPr>
                  <a:xfrm>
                    <a:off x="4490560" y="3613080"/>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9" name="Ellips 188">
                    <a:extLst>
                      <a:ext uri="{FF2B5EF4-FFF2-40B4-BE49-F238E27FC236}">
                        <a16:creationId xmlns:a16="http://schemas.microsoft.com/office/drawing/2014/main" id="{B9EF3D2A-441C-49A8-A81C-10F9FE603782}"/>
                      </a:ext>
                    </a:extLst>
                  </p:cNvPr>
                  <p:cNvSpPr/>
                  <p:nvPr/>
                </p:nvSpPr>
                <p:spPr>
                  <a:xfrm>
                    <a:off x="4103892" y="3586463"/>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0" name="Ellips 189">
                    <a:extLst>
                      <a:ext uri="{FF2B5EF4-FFF2-40B4-BE49-F238E27FC236}">
                        <a16:creationId xmlns:a16="http://schemas.microsoft.com/office/drawing/2014/main" id="{8AAAF208-2163-4E89-A8A1-56C4A2C648A5}"/>
                      </a:ext>
                    </a:extLst>
                  </p:cNvPr>
                  <p:cNvSpPr/>
                  <p:nvPr/>
                </p:nvSpPr>
                <p:spPr>
                  <a:xfrm>
                    <a:off x="4065601" y="3782614"/>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1" name="Ellips 190">
                    <a:extLst>
                      <a:ext uri="{FF2B5EF4-FFF2-40B4-BE49-F238E27FC236}">
                        <a16:creationId xmlns:a16="http://schemas.microsoft.com/office/drawing/2014/main" id="{101E83F5-F088-4F03-BE17-E5BD7C48E612}"/>
                      </a:ext>
                    </a:extLst>
                  </p:cNvPr>
                  <p:cNvSpPr/>
                  <p:nvPr/>
                </p:nvSpPr>
                <p:spPr>
                  <a:xfrm>
                    <a:off x="4178293" y="3820075"/>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2" name="Ellips 191">
                    <a:extLst>
                      <a:ext uri="{FF2B5EF4-FFF2-40B4-BE49-F238E27FC236}">
                        <a16:creationId xmlns:a16="http://schemas.microsoft.com/office/drawing/2014/main" id="{46F154E2-1D0D-4F05-B82A-E327398358D5}"/>
                      </a:ext>
                    </a:extLst>
                  </p:cNvPr>
                  <p:cNvSpPr/>
                  <p:nvPr/>
                </p:nvSpPr>
                <p:spPr>
                  <a:xfrm>
                    <a:off x="4135996" y="3656148"/>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3" name="Ellips 192">
                    <a:extLst>
                      <a:ext uri="{FF2B5EF4-FFF2-40B4-BE49-F238E27FC236}">
                        <a16:creationId xmlns:a16="http://schemas.microsoft.com/office/drawing/2014/main" id="{70A44D5D-5D96-482E-BC51-0DD7964E59CC}"/>
                      </a:ext>
                    </a:extLst>
                  </p:cNvPr>
                  <p:cNvSpPr/>
                  <p:nvPr/>
                </p:nvSpPr>
                <p:spPr>
                  <a:xfrm>
                    <a:off x="4284796" y="3749145"/>
                    <a:ext cx="64208" cy="58526"/>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5" name="Ellips 224">
                    <a:extLst>
                      <a:ext uri="{FF2B5EF4-FFF2-40B4-BE49-F238E27FC236}">
                        <a16:creationId xmlns:a16="http://schemas.microsoft.com/office/drawing/2014/main" id="{4BC93E5C-8BC4-4A22-8A64-E18A0F5198EB}"/>
                      </a:ext>
                    </a:extLst>
                  </p:cNvPr>
                  <p:cNvSpPr/>
                  <p:nvPr/>
                </p:nvSpPr>
                <p:spPr>
                  <a:xfrm>
                    <a:off x="4244708" y="3558122"/>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6" name="Ellips 225">
                    <a:extLst>
                      <a:ext uri="{FF2B5EF4-FFF2-40B4-BE49-F238E27FC236}">
                        <a16:creationId xmlns:a16="http://schemas.microsoft.com/office/drawing/2014/main" id="{37649402-28C7-4989-ACF5-114F8B32282F}"/>
                      </a:ext>
                    </a:extLst>
                  </p:cNvPr>
                  <p:cNvSpPr/>
                  <p:nvPr/>
                </p:nvSpPr>
                <p:spPr>
                  <a:xfrm>
                    <a:off x="4142481" y="3741624"/>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7" name="Ellips 226">
                    <a:extLst>
                      <a:ext uri="{FF2B5EF4-FFF2-40B4-BE49-F238E27FC236}">
                        <a16:creationId xmlns:a16="http://schemas.microsoft.com/office/drawing/2014/main" id="{BC913D4B-9A08-4CDB-9D09-5118A8D9C95E}"/>
                      </a:ext>
                    </a:extLst>
                  </p:cNvPr>
                  <p:cNvSpPr/>
                  <p:nvPr/>
                </p:nvSpPr>
                <p:spPr>
                  <a:xfrm>
                    <a:off x="4408437" y="3681187"/>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8" name="Ellips 227">
                    <a:extLst>
                      <a:ext uri="{FF2B5EF4-FFF2-40B4-BE49-F238E27FC236}">
                        <a16:creationId xmlns:a16="http://schemas.microsoft.com/office/drawing/2014/main" id="{9BD758AF-9724-4EBB-9AC3-B3C1F34F0471}"/>
                      </a:ext>
                    </a:extLst>
                  </p:cNvPr>
                  <p:cNvSpPr/>
                  <p:nvPr/>
                </p:nvSpPr>
                <p:spPr>
                  <a:xfrm>
                    <a:off x="4046705" y="3697819"/>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9" name="Ellips 228">
                    <a:extLst>
                      <a:ext uri="{FF2B5EF4-FFF2-40B4-BE49-F238E27FC236}">
                        <a16:creationId xmlns:a16="http://schemas.microsoft.com/office/drawing/2014/main" id="{29E4A80F-A548-4E4C-93FD-325C279F14F2}"/>
                      </a:ext>
                    </a:extLst>
                  </p:cNvPr>
                  <p:cNvSpPr/>
                  <p:nvPr/>
                </p:nvSpPr>
                <p:spPr>
                  <a:xfrm>
                    <a:off x="4206639" y="3655219"/>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0" name="Ellips 229">
                    <a:extLst>
                      <a:ext uri="{FF2B5EF4-FFF2-40B4-BE49-F238E27FC236}">
                        <a16:creationId xmlns:a16="http://schemas.microsoft.com/office/drawing/2014/main" id="{B75B197A-6CCB-416D-AB8B-D29434B77AA5}"/>
                      </a:ext>
                    </a:extLst>
                  </p:cNvPr>
                  <p:cNvSpPr/>
                  <p:nvPr/>
                </p:nvSpPr>
                <p:spPr>
                  <a:xfrm>
                    <a:off x="4248378" y="3845014"/>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3" name="Ellips 232">
                    <a:extLst>
                      <a:ext uri="{FF2B5EF4-FFF2-40B4-BE49-F238E27FC236}">
                        <a16:creationId xmlns:a16="http://schemas.microsoft.com/office/drawing/2014/main" id="{D6C24A64-2B79-4A70-9F16-B5DA96FEDC23}"/>
                      </a:ext>
                    </a:extLst>
                  </p:cNvPr>
                  <p:cNvSpPr/>
                  <p:nvPr/>
                </p:nvSpPr>
                <p:spPr>
                  <a:xfrm>
                    <a:off x="4150016" y="3491593"/>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5" name="Ellips 234">
                    <a:extLst>
                      <a:ext uri="{FF2B5EF4-FFF2-40B4-BE49-F238E27FC236}">
                        <a16:creationId xmlns:a16="http://schemas.microsoft.com/office/drawing/2014/main" id="{09D9F8C9-039C-4A3B-8261-317BEEE9412E}"/>
                      </a:ext>
                    </a:extLst>
                  </p:cNvPr>
                  <p:cNvSpPr/>
                  <p:nvPr/>
                </p:nvSpPr>
                <p:spPr>
                  <a:xfrm>
                    <a:off x="4343697" y="3568868"/>
                    <a:ext cx="110718" cy="58526"/>
                  </a:xfrm>
                  <a:prstGeom prst="ellipse">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grpSp>
        <p:sp>
          <p:nvSpPr>
            <p:cNvPr id="265" name="textruta 264">
              <a:extLst>
                <a:ext uri="{FF2B5EF4-FFF2-40B4-BE49-F238E27FC236}">
                  <a16:creationId xmlns:a16="http://schemas.microsoft.com/office/drawing/2014/main" id="{AB5FB3CC-D8F2-4940-8476-FDF3D18350D4}"/>
                </a:ext>
              </a:extLst>
            </p:cNvPr>
            <p:cNvSpPr txBox="1"/>
            <p:nvPr/>
          </p:nvSpPr>
          <p:spPr>
            <a:xfrm>
              <a:off x="3701687" y="2873099"/>
              <a:ext cx="280846" cy="300082"/>
            </a:xfrm>
            <a:prstGeom prst="rect">
              <a:avLst/>
            </a:prstGeom>
            <a:noFill/>
          </p:spPr>
          <p:txBody>
            <a:bodyPr wrap="none" rtlCol="0">
              <a:spAutoFit/>
            </a:bodyPr>
            <a:lstStyle/>
            <a:p>
              <a:r>
                <a:rPr lang="sv-SE">
                  <a:solidFill>
                    <a:schemeClr val="accent6"/>
                  </a:solidFill>
                </a:rPr>
                <a:t>3</a:t>
              </a:r>
            </a:p>
          </p:txBody>
        </p:sp>
      </p:grpSp>
    </p:spTree>
    <p:extLst>
      <p:ext uri="{BB962C8B-B14F-4D97-AF65-F5344CB8AC3E}">
        <p14:creationId xmlns:p14="http://schemas.microsoft.com/office/powerpoint/2010/main" val="345286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64" grpId="0"/>
    </p:bldLst>
  </p:timing>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3EE42516-DEFB-4009-BA8E-9F04158A74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881404">
            <a:off x="5773868" y="1631535"/>
            <a:ext cx="2195004" cy="170547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Bildobjekt 2" descr="Skelettmodell av molekylen beta-karoten. Det är en lång opolär molekyl.">
            <a:extLst>
              <a:ext uri="{FF2B5EF4-FFF2-40B4-BE49-F238E27FC236}">
                <a16:creationId xmlns:a16="http://schemas.microsoft.com/office/drawing/2014/main" id="{81C841E5-1D3E-4DBF-9DAF-57D0F1A16F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2" t="11743" r="1674" b="12414"/>
          <a:stretch/>
        </p:blipFill>
        <p:spPr bwMode="auto">
          <a:xfrm>
            <a:off x="369793" y="2414806"/>
            <a:ext cx="4108077" cy="922200"/>
          </a:xfrm>
          <a:prstGeom prst="rect">
            <a:avLst/>
          </a:prstGeom>
          <a:noFill/>
          <a:ln w="38100">
            <a:noFill/>
          </a:ln>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a:xfrm>
            <a:off x="628650" y="349093"/>
            <a:ext cx="7626350" cy="994172"/>
          </a:xfrm>
          <a:noFill/>
        </p:spPr>
        <p:txBody>
          <a:bodyPr>
            <a:normAutofit fontScale="90000"/>
          </a:bodyPr>
          <a:lstStyle/>
          <a:p>
            <a:r>
              <a:rPr lang="sv-SE"/>
              <a:t>Hur löser sig färgerna från blåbär och morot? </a:t>
            </a:r>
            <a:endParaRPr lang="sv-SE">
              <a:latin typeface="Arial" panose="020B0604020202020204" pitchFamily="34" charset="0"/>
              <a:cs typeface="Arial" panose="020B0604020202020204" pitchFamily="34" charset="0"/>
            </a:endParaRPr>
          </a:p>
        </p:txBody>
      </p:sp>
      <p:grpSp>
        <p:nvGrpSpPr>
          <p:cNvPr id="9" name="Grupp 8">
            <a:extLst>
              <a:ext uri="{FF2B5EF4-FFF2-40B4-BE49-F238E27FC236}">
                <a16:creationId xmlns:a16="http://schemas.microsoft.com/office/drawing/2014/main" id="{6AEBB9F2-1CAE-4D4C-B5B3-68C57DEE2226}"/>
              </a:ext>
            </a:extLst>
          </p:cNvPr>
          <p:cNvGrpSpPr/>
          <p:nvPr/>
        </p:nvGrpSpPr>
        <p:grpSpPr>
          <a:xfrm>
            <a:off x="87005" y="1414604"/>
            <a:ext cx="4741706" cy="2584559"/>
            <a:chOff x="87005" y="1414604"/>
            <a:chExt cx="4741706" cy="2584559"/>
          </a:xfrm>
        </p:grpSpPr>
        <p:pic>
          <p:nvPicPr>
            <p:cNvPr id="13" name="Bildobjekt 12">
              <a:extLst>
                <a:ext uri="{FF2B5EF4-FFF2-40B4-BE49-F238E27FC236}">
                  <a16:creationId xmlns:a16="http://schemas.microsoft.com/office/drawing/2014/main" id="{BF529B2F-3177-4D4F-B5A5-9C0C11D28F7D}"/>
                </a:ext>
              </a:extLst>
            </p:cNvPr>
            <p:cNvPicPr>
              <a:picLocks noChangeAspect="1"/>
            </p:cNvPicPr>
            <p:nvPr/>
          </p:nvPicPr>
          <p:blipFill rotWithShape="1">
            <a:blip r:embed="rId5"/>
            <a:srcRect l="8458" t="51633" r="58790" b="34817"/>
            <a:stretch/>
          </p:blipFill>
          <p:spPr>
            <a:xfrm rot="10800000">
              <a:off x="267355" y="1896423"/>
              <a:ext cx="2994772" cy="658219"/>
            </a:xfrm>
            <a:prstGeom prst="rect">
              <a:avLst/>
            </a:prstGeom>
          </p:spPr>
        </p:pic>
        <p:pic>
          <p:nvPicPr>
            <p:cNvPr id="16" name="Bildobjekt 15">
              <a:extLst>
                <a:ext uri="{FF2B5EF4-FFF2-40B4-BE49-F238E27FC236}">
                  <a16:creationId xmlns:a16="http://schemas.microsoft.com/office/drawing/2014/main" id="{A159FB19-440C-4355-BF3B-481498E2D584}"/>
                </a:ext>
              </a:extLst>
            </p:cNvPr>
            <p:cNvPicPr>
              <a:picLocks noChangeAspect="1"/>
            </p:cNvPicPr>
            <p:nvPr/>
          </p:nvPicPr>
          <p:blipFill rotWithShape="1">
            <a:blip r:embed="rId6"/>
            <a:srcRect l="8105" t="50000" r="57764" b="36662"/>
            <a:stretch/>
          </p:blipFill>
          <p:spPr>
            <a:xfrm rot="10800000">
              <a:off x="2024443" y="1414604"/>
              <a:ext cx="2804268" cy="589031"/>
            </a:xfrm>
            <a:prstGeom prst="rect">
              <a:avLst/>
            </a:prstGeom>
          </p:spPr>
        </p:pic>
        <p:pic>
          <p:nvPicPr>
            <p:cNvPr id="17" name="Bildobjekt 16">
              <a:extLst>
                <a:ext uri="{FF2B5EF4-FFF2-40B4-BE49-F238E27FC236}">
                  <a16:creationId xmlns:a16="http://schemas.microsoft.com/office/drawing/2014/main" id="{7ADB3FCF-75D4-4155-9EE2-613C2A27F97E}"/>
                </a:ext>
              </a:extLst>
            </p:cNvPr>
            <p:cNvPicPr>
              <a:picLocks noChangeAspect="1"/>
            </p:cNvPicPr>
            <p:nvPr/>
          </p:nvPicPr>
          <p:blipFill rotWithShape="1">
            <a:blip r:embed="rId7"/>
            <a:srcRect l="8220" t="47918" r="58309" b="34337"/>
            <a:stretch/>
          </p:blipFill>
          <p:spPr>
            <a:xfrm rot="11793298">
              <a:off x="1922530" y="3132746"/>
              <a:ext cx="1768288" cy="503911"/>
            </a:xfrm>
            <a:prstGeom prst="rect">
              <a:avLst/>
            </a:prstGeom>
          </p:spPr>
        </p:pic>
        <p:pic>
          <p:nvPicPr>
            <p:cNvPr id="18" name="Bildobjekt 17">
              <a:extLst>
                <a:ext uri="{FF2B5EF4-FFF2-40B4-BE49-F238E27FC236}">
                  <a16:creationId xmlns:a16="http://schemas.microsoft.com/office/drawing/2014/main" id="{007331B3-F544-4920-BD6B-9B1FB70110FC}"/>
                </a:ext>
              </a:extLst>
            </p:cNvPr>
            <p:cNvPicPr>
              <a:picLocks noChangeAspect="1"/>
            </p:cNvPicPr>
            <p:nvPr/>
          </p:nvPicPr>
          <p:blipFill rotWithShape="1">
            <a:blip r:embed="rId6"/>
            <a:srcRect l="8105" t="50000" r="57764" b="36662"/>
            <a:stretch/>
          </p:blipFill>
          <p:spPr>
            <a:xfrm rot="11354575">
              <a:off x="87005" y="3410132"/>
              <a:ext cx="2804268" cy="589031"/>
            </a:xfrm>
            <a:prstGeom prst="rect">
              <a:avLst/>
            </a:prstGeom>
          </p:spPr>
        </p:pic>
      </p:grpSp>
      <p:sp>
        <p:nvSpPr>
          <p:cNvPr id="43" name="Platshållare för innehåll 2">
            <a:extLst>
              <a:ext uri="{FF2B5EF4-FFF2-40B4-BE49-F238E27FC236}">
                <a16:creationId xmlns:a16="http://schemas.microsoft.com/office/drawing/2014/main" id="{15AC0C5A-2079-43DF-AD16-B02D5B433219}"/>
              </a:ext>
            </a:extLst>
          </p:cNvPr>
          <p:cNvSpPr txBox="1">
            <a:spLocks/>
          </p:cNvSpPr>
          <p:nvPr/>
        </p:nvSpPr>
        <p:spPr>
          <a:xfrm>
            <a:off x="737846" y="4153557"/>
            <a:ext cx="3371969" cy="665919"/>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kumimoji="0" lang="sv-SE" altLang="en-US" sz="1600" b="0" u="none" strike="noStrike" cap="none" normalizeH="0" baseline="0">
                <a:ln>
                  <a:noFill/>
                </a:ln>
                <a:effectLst/>
                <a:latin typeface="+mn-lt"/>
                <a:ea typeface="Times New Roman" panose="02020603050405020304" pitchFamily="18" charset="0"/>
                <a:cs typeface="Calibri" panose="020F0502020204030204" pitchFamily="34" charset="0"/>
              </a:rPr>
              <a:t>β</a:t>
            </a:r>
            <a:r>
              <a:rPr kumimoji="0" lang="sv-SE" altLang="en-US" sz="1600" b="0" u="none" strike="noStrike" cap="none" normalizeH="0" baseline="0">
                <a:ln>
                  <a:noFill/>
                </a:ln>
                <a:effectLst/>
                <a:latin typeface="+mn-lt"/>
                <a:ea typeface="Times New Roman" panose="02020603050405020304" pitchFamily="18" charset="0"/>
                <a:cs typeface="Times New Roman" panose="02020603050405020304" pitchFamily="18" charset="0"/>
              </a:rPr>
              <a:t>-karoten har lättast att lösa sig i kokosfett med </a:t>
            </a:r>
            <a:r>
              <a:rPr lang="sv-SE" altLang="sv-SE" sz="1500">
                <a:latin typeface="+mn-lt"/>
                <a:ea typeface="Calibri" panose="020F0502020204030204" pitchFamily="34" charset="0"/>
              </a:rPr>
              <a:t>van </a:t>
            </a:r>
            <a:r>
              <a:rPr lang="sv-SE" altLang="sv-SE" sz="1500" err="1">
                <a:latin typeface="+mn-lt"/>
                <a:ea typeface="Calibri" panose="020F0502020204030204" pitchFamily="34" charset="0"/>
              </a:rPr>
              <a:t>der</a:t>
            </a:r>
            <a:r>
              <a:rPr lang="sv-SE" altLang="sv-SE" sz="1500">
                <a:latin typeface="+mn-lt"/>
                <a:ea typeface="Calibri" panose="020F0502020204030204" pitchFamily="34" charset="0"/>
              </a:rPr>
              <a:t> </a:t>
            </a:r>
            <a:r>
              <a:rPr lang="sv-SE" altLang="sv-SE" sz="1500" err="1">
                <a:latin typeface="+mn-lt"/>
                <a:ea typeface="Calibri" panose="020F0502020204030204" pitchFamily="34" charset="0"/>
              </a:rPr>
              <a:t>Waalskrafter</a:t>
            </a:r>
            <a:r>
              <a:rPr lang="sv-SE" altLang="sv-SE" sz="1500">
                <a:latin typeface="+mn-lt"/>
                <a:ea typeface="Calibri" panose="020F0502020204030204" pitchFamily="34" charset="0"/>
              </a:rPr>
              <a:t>.</a:t>
            </a:r>
          </a:p>
          <a:p>
            <a:endParaRPr lang="sv-SE" altLang="sv-SE" sz="1500">
              <a:ea typeface="Calibri" panose="020F0502020204030204" pitchFamily="34" charset="0"/>
            </a:endParaRPr>
          </a:p>
        </p:txBody>
      </p:sp>
      <p:grpSp>
        <p:nvGrpSpPr>
          <p:cNvPr id="51" name="Grupp 50">
            <a:extLst>
              <a:ext uri="{FF2B5EF4-FFF2-40B4-BE49-F238E27FC236}">
                <a16:creationId xmlns:a16="http://schemas.microsoft.com/office/drawing/2014/main" id="{5BD17E60-A615-434C-8499-501CF1658FAE}"/>
              </a:ext>
            </a:extLst>
          </p:cNvPr>
          <p:cNvGrpSpPr/>
          <p:nvPr/>
        </p:nvGrpSpPr>
        <p:grpSpPr>
          <a:xfrm>
            <a:off x="5535169" y="1723407"/>
            <a:ext cx="2612998" cy="1808884"/>
            <a:chOff x="5525069" y="1830957"/>
            <a:chExt cx="2612998" cy="1808884"/>
          </a:xfrm>
        </p:grpSpPr>
        <p:pic>
          <p:nvPicPr>
            <p:cNvPr id="45" name="Bildobjekt 44">
              <a:extLst>
                <a:ext uri="{FF2B5EF4-FFF2-40B4-BE49-F238E27FC236}">
                  <a16:creationId xmlns:a16="http://schemas.microsoft.com/office/drawing/2014/main" id="{F476A9F1-CAA3-4693-B452-27FA3889A83F}"/>
                </a:ext>
              </a:extLst>
            </p:cNvPr>
            <p:cNvPicPr>
              <a:picLocks noChangeAspect="1"/>
            </p:cNvPicPr>
            <p:nvPr/>
          </p:nvPicPr>
          <p:blipFill rotWithShape="1">
            <a:blip r:embed="rId8"/>
            <a:srcRect l="10341" t="43462" r="59755" b="30039"/>
            <a:stretch/>
          </p:blipFill>
          <p:spPr>
            <a:xfrm rot="20805520">
              <a:off x="5525069" y="1900322"/>
              <a:ext cx="556401" cy="265011"/>
            </a:xfrm>
            <a:prstGeom prst="rect">
              <a:avLst/>
            </a:prstGeom>
            <a:noFill/>
          </p:spPr>
        </p:pic>
        <p:pic>
          <p:nvPicPr>
            <p:cNvPr id="46" name="Bildobjekt 45">
              <a:extLst>
                <a:ext uri="{FF2B5EF4-FFF2-40B4-BE49-F238E27FC236}">
                  <a16:creationId xmlns:a16="http://schemas.microsoft.com/office/drawing/2014/main" id="{025755BB-1548-41B3-87C0-2B68F6AD2A4F}"/>
                </a:ext>
              </a:extLst>
            </p:cNvPr>
            <p:cNvPicPr>
              <a:picLocks noChangeAspect="1"/>
            </p:cNvPicPr>
            <p:nvPr/>
          </p:nvPicPr>
          <p:blipFill rotWithShape="1">
            <a:blip r:embed="rId8"/>
            <a:srcRect l="10341" t="43462" r="59755" b="30039"/>
            <a:stretch/>
          </p:blipFill>
          <p:spPr>
            <a:xfrm rot="10494782">
              <a:off x="6308206" y="1982392"/>
              <a:ext cx="459288" cy="253530"/>
            </a:xfrm>
            <a:prstGeom prst="rect">
              <a:avLst/>
            </a:prstGeom>
            <a:noFill/>
          </p:spPr>
        </p:pic>
        <p:pic>
          <p:nvPicPr>
            <p:cNvPr id="47" name="Bildobjekt 46">
              <a:extLst>
                <a:ext uri="{FF2B5EF4-FFF2-40B4-BE49-F238E27FC236}">
                  <a16:creationId xmlns:a16="http://schemas.microsoft.com/office/drawing/2014/main" id="{2881A858-619F-4C60-9807-0077D58DAD4C}"/>
                </a:ext>
              </a:extLst>
            </p:cNvPr>
            <p:cNvPicPr>
              <a:picLocks noChangeAspect="1"/>
            </p:cNvPicPr>
            <p:nvPr/>
          </p:nvPicPr>
          <p:blipFill rotWithShape="1">
            <a:blip r:embed="rId8"/>
            <a:srcRect l="10341" t="43462" r="59755" b="30039"/>
            <a:stretch/>
          </p:blipFill>
          <p:spPr>
            <a:xfrm rot="14842327">
              <a:off x="5745122" y="3229135"/>
              <a:ext cx="556401" cy="265011"/>
            </a:xfrm>
            <a:prstGeom prst="rect">
              <a:avLst/>
            </a:prstGeom>
            <a:noFill/>
          </p:spPr>
        </p:pic>
        <p:pic>
          <p:nvPicPr>
            <p:cNvPr id="48" name="Bildobjekt 47">
              <a:extLst>
                <a:ext uri="{FF2B5EF4-FFF2-40B4-BE49-F238E27FC236}">
                  <a16:creationId xmlns:a16="http://schemas.microsoft.com/office/drawing/2014/main" id="{C9597700-42FE-44D2-9305-23708A162601}"/>
                </a:ext>
              </a:extLst>
            </p:cNvPr>
            <p:cNvPicPr>
              <a:picLocks noChangeAspect="1"/>
            </p:cNvPicPr>
            <p:nvPr/>
          </p:nvPicPr>
          <p:blipFill rotWithShape="1">
            <a:blip r:embed="rId8"/>
            <a:srcRect l="10341" t="43462" r="59755" b="30039"/>
            <a:stretch/>
          </p:blipFill>
          <p:spPr>
            <a:xfrm rot="20204785">
              <a:off x="7276225" y="3201286"/>
              <a:ext cx="556401" cy="265011"/>
            </a:xfrm>
            <a:prstGeom prst="rect">
              <a:avLst/>
            </a:prstGeom>
            <a:noFill/>
          </p:spPr>
        </p:pic>
        <p:pic>
          <p:nvPicPr>
            <p:cNvPr id="49" name="Bildobjekt 48">
              <a:extLst>
                <a:ext uri="{FF2B5EF4-FFF2-40B4-BE49-F238E27FC236}">
                  <a16:creationId xmlns:a16="http://schemas.microsoft.com/office/drawing/2014/main" id="{DC2AE4A0-90D6-4A2C-8C23-575ACA194CF3}"/>
                </a:ext>
              </a:extLst>
            </p:cNvPr>
            <p:cNvPicPr>
              <a:picLocks noChangeAspect="1"/>
            </p:cNvPicPr>
            <p:nvPr/>
          </p:nvPicPr>
          <p:blipFill rotWithShape="1">
            <a:blip r:embed="rId8"/>
            <a:srcRect l="10341" t="43462" r="59755" b="30039"/>
            <a:stretch/>
          </p:blipFill>
          <p:spPr>
            <a:xfrm rot="2873964">
              <a:off x="7727361" y="1976652"/>
              <a:ext cx="556401" cy="265011"/>
            </a:xfrm>
            <a:prstGeom prst="rect">
              <a:avLst/>
            </a:prstGeom>
            <a:noFill/>
          </p:spPr>
        </p:pic>
      </p:grpSp>
      <p:sp>
        <p:nvSpPr>
          <p:cNvPr id="50" name="Platshållare för innehåll 2">
            <a:extLst>
              <a:ext uri="{FF2B5EF4-FFF2-40B4-BE49-F238E27FC236}">
                <a16:creationId xmlns:a16="http://schemas.microsoft.com/office/drawing/2014/main" id="{B6B68AE1-D7C5-4D63-A3C2-F6E12CB85D8F}"/>
              </a:ext>
            </a:extLst>
          </p:cNvPr>
          <p:cNvSpPr txBox="1">
            <a:spLocks/>
          </p:cNvSpPr>
          <p:nvPr/>
        </p:nvSpPr>
        <p:spPr>
          <a:xfrm>
            <a:off x="5065814" y="4155623"/>
            <a:ext cx="3608402" cy="665919"/>
          </a:xfrm>
          <a:prstGeom prst="rect">
            <a:avLst/>
          </a:prstGeom>
          <a:noFill/>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kumimoji="0" lang="sv-SE" altLang="en-US" sz="1500" b="0" u="none" strike="noStrike" cap="none" normalizeH="0" baseline="0">
                <a:ln>
                  <a:noFill/>
                </a:ln>
                <a:effectLst/>
                <a:latin typeface="+mn-lt"/>
                <a:ea typeface="Times New Roman" panose="02020603050405020304" pitchFamily="18" charset="0"/>
                <a:cs typeface="Times New Roman" panose="02020603050405020304" pitchFamily="18" charset="0"/>
              </a:rPr>
              <a:t>Cyanidin-3,5-glukosid har lättast att lösa sig i vatten med </a:t>
            </a:r>
            <a:r>
              <a:rPr lang="sv-SE" altLang="sv-SE" sz="1500">
                <a:latin typeface="+mn-lt"/>
                <a:ea typeface="Calibri" panose="020F0502020204030204" pitchFamily="34" charset="0"/>
              </a:rPr>
              <a:t>vätebindningar.</a:t>
            </a:r>
          </a:p>
          <a:p>
            <a:endParaRPr lang="sv-SE" altLang="sv-SE" sz="1500">
              <a:ea typeface="Calibri" panose="020F0502020204030204" pitchFamily="34" charset="0"/>
            </a:endParaRPr>
          </a:p>
        </p:txBody>
      </p:sp>
    </p:spTree>
    <p:extLst>
      <p:ext uri="{BB962C8B-B14F-4D97-AF65-F5344CB8AC3E}">
        <p14:creationId xmlns:p14="http://schemas.microsoft.com/office/powerpoint/2010/main" val="171150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D2A3DB-DB15-44D7-938F-412EC49B596D}"/>
              </a:ext>
            </a:extLst>
          </p:cNvPr>
          <p:cNvPicPr>
            <a:picLocks noChangeAspect="1"/>
          </p:cNvPicPr>
          <p:nvPr/>
        </p:nvPicPr>
        <p:blipFill>
          <a:blip r:embed="rId3"/>
          <a:stretch>
            <a:fillRect/>
          </a:stretch>
        </p:blipFill>
        <p:spPr>
          <a:xfrm>
            <a:off x="2897096" y="2145389"/>
            <a:ext cx="1328737" cy="1032342"/>
          </a:xfrm>
          <a:prstGeom prst="rect">
            <a:avLst/>
          </a:prstGeom>
        </p:spPr>
      </p:pic>
      <p:sp>
        <p:nvSpPr>
          <p:cNvPr id="2" name="Rubrik 1">
            <a:extLst>
              <a:ext uri="{FF2B5EF4-FFF2-40B4-BE49-F238E27FC236}">
                <a16:creationId xmlns:a16="http://schemas.microsoft.com/office/drawing/2014/main" id="{5F8407AA-5CF6-4CC2-87D9-D4900418B02E}"/>
              </a:ext>
            </a:extLst>
          </p:cNvPr>
          <p:cNvSpPr>
            <a:spLocks noGrp="1"/>
          </p:cNvSpPr>
          <p:nvPr>
            <p:ph type="title"/>
          </p:nvPr>
        </p:nvSpPr>
        <p:spPr/>
        <p:txBody>
          <a:bodyPr>
            <a:normAutofit/>
          </a:bodyPr>
          <a:lstStyle/>
          <a:p>
            <a:r>
              <a:rPr lang="sv-SE"/>
              <a:t>Löslighet kan anges i g/liter</a:t>
            </a:r>
            <a:endParaRPr lang="sv-SE">
              <a:latin typeface="Arial" panose="020B0604020202020204" pitchFamily="34" charset="0"/>
              <a:cs typeface="Arial" panose="020B0604020202020204" pitchFamily="34" charset="0"/>
            </a:endParaRPr>
          </a:p>
        </p:txBody>
      </p:sp>
      <p:graphicFrame>
        <p:nvGraphicFramePr>
          <p:cNvPr id="3" name="Tabell 3">
            <a:extLst>
              <a:ext uri="{FF2B5EF4-FFF2-40B4-BE49-F238E27FC236}">
                <a16:creationId xmlns:a16="http://schemas.microsoft.com/office/drawing/2014/main" id="{73F002C1-945A-43B8-AEC3-2847F25D7054}"/>
              </a:ext>
            </a:extLst>
          </p:cNvPr>
          <p:cNvGraphicFramePr>
            <a:graphicFrameLocks noGrp="1"/>
          </p:cNvGraphicFramePr>
          <p:nvPr>
            <p:extLst>
              <p:ext uri="{D42A27DB-BD31-4B8C-83A1-F6EECF244321}">
                <p14:modId xmlns:p14="http://schemas.microsoft.com/office/powerpoint/2010/main" val="149410931"/>
              </p:ext>
            </p:extLst>
          </p:nvPr>
        </p:nvGraphicFramePr>
        <p:xfrm>
          <a:off x="674299" y="1668870"/>
          <a:ext cx="7709311" cy="2192918"/>
        </p:xfrm>
        <a:graphic>
          <a:graphicData uri="http://schemas.openxmlformats.org/drawingml/2006/table">
            <a:tbl>
              <a:tblPr firstRow="1" bandRow="1">
                <a:tableStyleId>{5940675A-B579-460E-94D1-54222C63F5DA}</a:tableStyleId>
              </a:tblPr>
              <a:tblGrid>
                <a:gridCol w="1953700">
                  <a:extLst>
                    <a:ext uri="{9D8B030D-6E8A-4147-A177-3AD203B41FA5}">
                      <a16:colId xmlns:a16="http://schemas.microsoft.com/office/drawing/2014/main" val="605907124"/>
                    </a:ext>
                  </a:extLst>
                </a:gridCol>
                <a:gridCol w="2243868">
                  <a:extLst>
                    <a:ext uri="{9D8B030D-6E8A-4147-A177-3AD203B41FA5}">
                      <a16:colId xmlns:a16="http://schemas.microsoft.com/office/drawing/2014/main" val="3219106851"/>
                    </a:ext>
                  </a:extLst>
                </a:gridCol>
                <a:gridCol w="3511743">
                  <a:extLst>
                    <a:ext uri="{9D8B030D-6E8A-4147-A177-3AD203B41FA5}">
                      <a16:colId xmlns:a16="http://schemas.microsoft.com/office/drawing/2014/main" val="686727090"/>
                    </a:ext>
                  </a:extLst>
                </a:gridCol>
              </a:tblGrid>
              <a:tr h="127081">
                <a:tc>
                  <a:txBody>
                    <a:bodyPr/>
                    <a:lstStyle/>
                    <a:p>
                      <a:r>
                        <a:rPr lang="sv-SE"/>
                        <a:t>Ämne</a:t>
                      </a:r>
                    </a:p>
                  </a:txBody>
                  <a:tcPr/>
                </a:tc>
                <a:tc>
                  <a:txBody>
                    <a:bodyPr/>
                    <a:lstStyle/>
                    <a:p>
                      <a:r>
                        <a:rPr lang="sv-SE"/>
                        <a:t>Cyanidin-3,5-glukosid</a:t>
                      </a:r>
                    </a:p>
                  </a:txBody>
                  <a:tcPr/>
                </a:tc>
                <a:tc>
                  <a:txBody>
                    <a:bodyPr/>
                    <a:lstStyle/>
                    <a:p>
                      <a:r>
                        <a:rPr lang="sv-SE"/>
                        <a:t>Karotener</a:t>
                      </a:r>
                    </a:p>
                  </a:txBody>
                  <a:tcPr/>
                </a:tc>
                <a:extLst>
                  <a:ext uri="{0D108BD9-81ED-4DB2-BD59-A6C34878D82A}">
                    <a16:rowId xmlns:a16="http://schemas.microsoft.com/office/drawing/2014/main" val="1285844876"/>
                  </a:ext>
                </a:extLst>
              </a:tr>
              <a:tr h="1315357">
                <a:tc>
                  <a:txBody>
                    <a:bodyPr/>
                    <a:lstStyle/>
                    <a:p>
                      <a:r>
                        <a:rPr lang="sv-SE" dirty="0"/>
                        <a:t>Skelettformel</a:t>
                      </a:r>
                    </a:p>
                    <a:p>
                      <a:pPr lvl="0">
                        <a:buNone/>
                      </a:pPr>
                      <a:endParaRPr lang="sv-SE" dirty="0"/>
                    </a:p>
                    <a:p>
                      <a:pPr lvl="0">
                        <a:buNone/>
                      </a:pPr>
                      <a:endParaRPr lang="sv-SE" dirty="0"/>
                    </a:p>
                    <a:p>
                      <a:pPr lvl="0">
                        <a:buNone/>
                      </a:pPr>
                      <a:endParaRPr lang="sv-SE" dirty="0"/>
                    </a:p>
                    <a:p>
                      <a:pPr lvl="0">
                        <a:buNone/>
                      </a:pPr>
                      <a:endParaRPr lang="sv-SE" dirty="0"/>
                    </a:p>
                    <a:p>
                      <a:pPr lvl="0">
                        <a:buNone/>
                      </a:pPr>
                      <a:endParaRPr lang="sv-SE" dirty="0"/>
                    </a:p>
                  </a:txBody>
                  <a:tcPr/>
                </a:tc>
                <a:tc>
                  <a:txBody>
                    <a:bodyPr/>
                    <a:lstStyle/>
                    <a:p>
                      <a:endParaRPr lang="sv-SE" dirty="0"/>
                    </a:p>
                    <a:p>
                      <a:endParaRPr lang="sv-SE" dirty="0"/>
                    </a:p>
                    <a:p>
                      <a:endParaRPr lang="sv-SE" dirty="0"/>
                    </a:p>
                    <a:p>
                      <a:endParaRPr lang="sv-SE" dirty="0"/>
                    </a:p>
                    <a:p>
                      <a:r>
                        <a:rPr lang="sv-SE" dirty="0"/>
                        <a:t>            </a:t>
                      </a:r>
                    </a:p>
                  </a:txBody>
                  <a:tcPr/>
                </a:tc>
                <a:tc>
                  <a:txBody>
                    <a:bodyPr/>
                    <a:lstStyle/>
                    <a:p>
                      <a:endParaRPr lang="sv-SE"/>
                    </a:p>
                  </a:txBody>
                  <a:tcPr/>
                </a:tc>
                <a:extLst>
                  <a:ext uri="{0D108BD9-81ED-4DB2-BD59-A6C34878D82A}">
                    <a16:rowId xmlns:a16="http://schemas.microsoft.com/office/drawing/2014/main" val="3492556216"/>
                  </a:ext>
                </a:extLst>
              </a:tr>
              <a:tr h="56985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a:t>Löslighet i vatten</a:t>
                      </a:r>
                    </a:p>
                  </a:txBody>
                  <a:tcPr/>
                </a:tc>
                <a:tc>
                  <a:txBody>
                    <a:bodyPr/>
                    <a:lstStyle/>
                    <a:p>
                      <a:r>
                        <a:rPr lang="sv-SE"/>
                        <a:t>4,5 g/liter</a:t>
                      </a:r>
                    </a:p>
                  </a:txBody>
                  <a:tcPr/>
                </a:tc>
                <a:tc>
                  <a:txBody>
                    <a:bodyPr/>
                    <a:lstStyle/>
                    <a:p>
                      <a:r>
                        <a:rPr lang="sv-SE" dirty="0"/>
                        <a:t>0,0006 g/liter</a:t>
                      </a:r>
                    </a:p>
                  </a:txBody>
                  <a:tcPr/>
                </a:tc>
                <a:extLst>
                  <a:ext uri="{0D108BD9-81ED-4DB2-BD59-A6C34878D82A}">
                    <a16:rowId xmlns:a16="http://schemas.microsoft.com/office/drawing/2014/main" val="1695107899"/>
                  </a:ext>
                </a:extLst>
              </a:tr>
            </a:tbl>
          </a:graphicData>
        </a:graphic>
      </p:graphicFrame>
      <p:pic>
        <p:nvPicPr>
          <p:cNvPr id="48" name="Bildobjekt 47" descr="karotener – Store norske leksikon">
            <a:extLst>
              <a:ext uri="{FF2B5EF4-FFF2-40B4-BE49-F238E27FC236}">
                <a16:creationId xmlns:a16="http://schemas.microsoft.com/office/drawing/2014/main" id="{10269521-595A-4662-87A7-95D43E7C3EB4}"/>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rot="20984398">
            <a:off x="5322348" y="2287429"/>
            <a:ext cx="2589530" cy="568642"/>
          </a:xfrm>
          <a:prstGeom prst="rect">
            <a:avLst/>
          </a:prstGeom>
          <a:noFill/>
          <a:ln>
            <a:noFill/>
          </a:ln>
        </p:spPr>
      </p:pic>
      <p:sp>
        <p:nvSpPr>
          <p:cNvPr id="6" name="Platshållare för innehåll 2">
            <a:extLst>
              <a:ext uri="{FF2B5EF4-FFF2-40B4-BE49-F238E27FC236}">
                <a16:creationId xmlns:a16="http://schemas.microsoft.com/office/drawing/2014/main" id="{726BB036-D032-41C0-9F4D-E3AECF389847}"/>
              </a:ext>
            </a:extLst>
          </p:cNvPr>
          <p:cNvSpPr txBox="1">
            <a:spLocks/>
          </p:cNvSpPr>
          <p:nvPr/>
        </p:nvSpPr>
        <p:spPr>
          <a:xfrm>
            <a:off x="610688" y="1093880"/>
            <a:ext cx="7772922" cy="747644"/>
          </a:xfrm>
          <a:prstGeom prst="rect">
            <a:avLst/>
          </a:prstGeom>
        </p:spPr>
        <p:txBody>
          <a:bodyPr vert="horz" lIns="91440" tIns="45720" rIns="91440" bIns="45720" rtlCol="0" anchor="t">
            <a:norm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altLang="sv-SE">
                <a:ea typeface="Calibri" panose="020F0502020204030204" pitchFamily="34" charset="0"/>
              </a:rPr>
              <a:t>Exempel på lösligheten för två olika ämnen.</a:t>
            </a:r>
          </a:p>
          <a:p>
            <a:pPr marL="0" indent="0">
              <a:buNone/>
            </a:pPr>
            <a:endParaRPr lang="sv-SE" altLang="sv-SE">
              <a:ea typeface="Calibri" panose="020F0502020204030204" pitchFamily="34" charset="0"/>
            </a:endParaRPr>
          </a:p>
        </p:txBody>
      </p:sp>
    </p:spTree>
    <p:extLst>
      <p:ext uri="{BB962C8B-B14F-4D97-AF65-F5344CB8AC3E}">
        <p14:creationId xmlns:p14="http://schemas.microsoft.com/office/powerpoint/2010/main" val="2622741368"/>
      </p:ext>
    </p:extLst>
  </p:cSld>
  <p:clrMapOvr>
    <a:masterClrMapping/>
  </p:clrMapOvr>
</p:sld>
</file>

<file path=ppt/theme/theme1.xml><?xml version="1.0" encoding="utf-8"?>
<a:theme xmlns:a="http://schemas.openxmlformats.org/drawingml/2006/main" name="Office-tema">
  <a:themeElements>
    <a:clrScheme name="Egen 2">
      <a:dk1>
        <a:srgbClr val="000000"/>
      </a:dk1>
      <a:lt1>
        <a:srgbClr val="FFFFFF"/>
      </a:lt1>
      <a:dk2>
        <a:srgbClr val="000000"/>
      </a:dk2>
      <a:lt2>
        <a:srgbClr val="00414C"/>
      </a:lt2>
      <a:accent1>
        <a:srgbClr val="692859"/>
      </a:accent1>
      <a:accent2>
        <a:srgbClr val="DCEAEA"/>
      </a:accent2>
      <a:accent3>
        <a:srgbClr val="F59C00"/>
      </a:accent3>
      <a:accent4>
        <a:srgbClr val="EF7748"/>
      </a:accent4>
      <a:accent5>
        <a:srgbClr val="497E89"/>
      </a:accent5>
      <a:accent6>
        <a:srgbClr val="B1451C"/>
      </a:accent6>
      <a:hlink>
        <a:srgbClr val="6928C1"/>
      </a:hlink>
      <a:folHlink>
        <a:srgbClr val="69287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olverket 2019 blue" id="{79185E14-5A11-0940-8115-E85BE4EF6FC7}" vid="{7C41BC94-2310-6D42-9633-1D489B49A33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Skolverket 2020 blue</Template>
  <TotalTime>201</TotalTime>
  <Words>412</Words>
  <Application>Microsoft Office PowerPoint</Application>
  <PresentationFormat>Bildspel på skärmen (16:9)</PresentationFormat>
  <Paragraphs>94</Paragraphs>
  <Slides>9</Slides>
  <Notes>8</Notes>
  <HiddenSlides>0</HiddenSlides>
  <MMClips>1</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9</vt:i4>
      </vt:variant>
    </vt:vector>
  </HeadingPairs>
  <TitlesOfParts>
    <vt:vector size="15" baseType="lpstr">
      <vt:lpstr>Arial</vt:lpstr>
      <vt:lpstr>Calibri</vt:lpstr>
      <vt:lpstr>Cambria Math</vt:lpstr>
      <vt:lpstr>Source Sans Pro</vt:lpstr>
      <vt:lpstr>Systemtypsnitt</vt:lpstr>
      <vt:lpstr>Office-tema</vt:lpstr>
      <vt:lpstr>Löslighet i av färgerna i blåbär och morot</vt:lpstr>
      <vt:lpstr>Vatten hålls ihop av vätebindningar</vt:lpstr>
      <vt:lpstr>Kokosfett hålls ihop av vdW-krafter</vt:lpstr>
      <vt:lpstr>Vatten och olja löser sig inte</vt:lpstr>
      <vt:lpstr>Animering av olja och vatten</vt:lpstr>
      <vt:lpstr>Entalpiförändring, ΔH</vt:lpstr>
      <vt:lpstr>Vad händer när ämnen löser sig?</vt:lpstr>
      <vt:lpstr>Hur löser sig färgerna från blåbär och morot? </vt:lpstr>
      <vt:lpstr>Löslighet kan anges i g/liter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Kylpåsen</dc:title>
  <dc:creator>Karin Bårman</dc:creator>
  <cp:lastModifiedBy>Jenny Olander</cp:lastModifiedBy>
  <cp:revision>8</cp:revision>
  <dcterms:created xsi:type="dcterms:W3CDTF">2024-04-04T07:10:53Z</dcterms:created>
  <dcterms:modified xsi:type="dcterms:W3CDTF">2025-10-10T14:47:32Z</dcterms:modified>
</cp:coreProperties>
</file>