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10.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2" r:id="rId2"/>
    <p:sldMasterId id="2147483670" r:id="rId3"/>
    <p:sldMasterId id="2147483679" r:id="rId4"/>
    <p:sldMasterId id="2147483687" r:id="rId5"/>
    <p:sldMasterId id="2147483695" r:id="rId6"/>
    <p:sldMasterId id="2147483724" r:id="rId7"/>
    <p:sldMasterId id="2147483736" r:id="rId8"/>
    <p:sldMasterId id="2147483744" r:id="rId9"/>
    <p:sldMasterId id="2147483752" r:id="rId10"/>
    <p:sldMasterId id="2147483762" r:id="rId11"/>
  </p:sldMasterIdLst>
  <p:notesMasterIdLst>
    <p:notesMasterId r:id="rId41"/>
  </p:notesMasterIdLst>
  <p:sldIdLst>
    <p:sldId id="256" r:id="rId12"/>
    <p:sldId id="318" r:id="rId13"/>
    <p:sldId id="319" r:id="rId14"/>
    <p:sldId id="398" r:id="rId15"/>
    <p:sldId id="400" r:id="rId16"/>
    <p:sldId id="322" r:id="rId17"/>
    <p:sldId id="408" r:id="rId18"/>
    <p:sldId id="325" r:id="rId19"/>
    <p:sldId id="323" r:id="rId20"/>
    <p:sldId id="321" r:id="rId21"/>
    <p:sldId id="354" r:id="rId22"/>
    <p:sldId id="383" r:id="rId23"/>
    <p:sldId id="328" r:id="rId24"/>
    <p:sldId id="329" r:id="rId25"/>
    <p:sldId id="330" r:id="rId26"/>
    <p:sldId id="337" r:id="rId27"/>
    <p:sldId id="338" r:id="rId28"/>
    <p:sldId id="339" r:id="rId29"/>
    <p:sldId id="340" r:id="rId30"/>
    <p:sldId id="341" r:id="rId31"/>
    <p:sldId id="344" r:id="rId32"/>
    <p:sldId id="342" r:id="rId33"/>
    <p:sldId id="345" r:id="rId34"/>
    <p:sldId id="346" r:id="rId35"/>
    <p:sldId id="379" r:id="rId36"/>
    <p:sldId id="381" r:id="rId37"/>
    <p:sldId id="385" r:id="rId38"/>
    <p:sldId id="348" r:id="rId39"/>
    <p:sldId id="377" r:id="rId40"/>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74"/>
  </p:normalViewPr>
  <p:slideViewPr>
    <p:cSldViewPr>
      <p:cViewPr varScale="1">
        <p:scale>
          <a:sx n="124" d="100"/>
          <a:sy n="124" d="100"/>
        </p:scale>
        <p:origin x="302" y="86"/>
      </p:cViewPr>
      <p:guideLst>
        <p:guide orient="horz" pos="2160"/>
        <p:guide pos="3840"/>
      </p:guideLst>
    </p:cSldViewPr>
  </p:slideViewPr>
  <p:outlineViewPr>
    <p:cViewPr>
      <p:scale>
        <a:sx n="33" d="100"/>
        <a:sy n="33" d="100"/>
      </p:scale>
      <p:origin x="0" y="-17216"/>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20" Type="http://schemas.openxmlformats.org/officeDocument/2006/relationships/slide" Target="slides/slide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32100B7E-7A17-47E8-A5AB-33071C0C8AAA}" type="datetimeFigureOut">
              <a:rPr lang="sv-SE" smtClean="0"/>
              <a:pPr/>
              <a:t>2025-09-01</a:t>
            </a:fld>
            <a:endParaRPr lang="sv-SE"/>
          </a:p>
        </p:txBody>
      </p:sp>
      <p:sp>
        <p:nvSpPr>
          <p:cNvPr id="4" name="Platshållare för bildobjekt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17416"/>
            <a:ext cx="5435600" cy="446913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9433107"/>
            <a:ext cx="2944283" cy="49657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6570"/>
          </a:xfrm>
          <a:prstGeom prst="rect">
            <a:avLst/>
          </a:prstGeom>
        </p:spPr>
        <p:txBody>
          <a:bodyPr vert="horz" lIns="91440" tIns="45720" rIns="91440" bIns="45720" rtlCol="0" anchor="b"/>
          <a:lstStyle>
            <a:lvl1pPr algn="r">
              <a:defRPr sz="1200"/>
            </a:lvl1pPr>
          </a:lstStyle>
          <a:p>
            <a:fld id="{A9264AB5-3208-46EB-A2CB-53BA67DEFF15}" type="slidenum">
              <a:rPr lang="sv-SE" smtClean="0"/>
              <a:pPr/>
              <a:t>‹#›</a:t>
            </a:fld>
            <a:endParaRPr lang="sv-SE"/>
          </a:p>
        </p:txBody>
      </p:sp>
    </p:spTree>
    <p:extLst>
      <p:ext uri="{BB962C8B-B14F-4D97-AF65-F5344CB8AC3E}">
        <p14:creationId xmlns:p14="http://schemas.microsoft.com/office/powerpoint/2010/main" val="76099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264AB5-3208-46EB-A2CB-53BA67DEFF15}" type="slidenum">
              <a:rPr kumimoji="0" lang="sv-SE" sz="12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57720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My presentation is a good example of the bilingual nature of many of our courses, the course literature is in English and the language of instruction in Swedish.</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C6EF5C-8A81-A843-B37E-E97056B35C4F}" type="slidenum">
              <a:rPr kumimoji="0" lang="sv-SE" sz="12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656036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noProof="0" dirty="0"/>
              <a:t>These are typical questions asked by students and the how teachers respond. You turn to me as director of studies when there is something wrong with the syllabus, or when incidents in the course do not correspond to the syllabus.</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C6EF5C-8A81-A843-B37E-E97056B35C4F}" type="slidenum">
              <a:rPr kumimoji="0" lang="sv-SE" sz="12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2398861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Picture 2" descr="SU_PPT_eld"/>
          <p:cNvPicPr>
            <a:picLocks noChangeAspect="1" noChangeArrowheads="1"/>
          </p:cNvPicPr>
          <p:nvPr userDrawn="1"/>
        </p:nvPicPr>
        <p:blipFill>
          <a:blip r:embed="rId2" cstate="print"/>
          <a:srcRect l="4988" t="-362"/>
          <a:stretch>
            <a:fillRect/>
          </a:stretch>
        </p:blipFill>
        <p:spPr bwMode="auto">
          <a:xfrm>
            <a:off x="0" y="1571625"/>
            <a:ext cx="7258050" cy="5286375"/>
          </a:xfrm>
          <a:prstGeom prst="rect">
            <a:avLst/>
          </a:prstGeom>
          <a:noFill/>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a:t>Klicka här för att ändra format</a:t>
            </a:r>
            <a:endParaRPr lang="sv-SE" dirty="0"/>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tx2"/>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4" name="Platshållare för datum 3"/>
          <p:cNvSpPr>
            <a:spLocks noGrp="1"/>
          </p:cNvSpPr>
          <p:nvPr>
            <p:ph type="dt" sz="half" idx="10"/>
          </p:nvPr>
        </p:nvSpPr>
        <p:spPr>
          <a:xfrm>
            <a:off x="1041600" y="6152400"/>
            <a:ext cx="1497600" cy="280800"/>
          </a:xfrm>
        </p:spPr>
        <p:txBody>
          <a:bodyPr/>
          <a:lstStyle/>
          <a:p>
            <a:fld id="{BC801ED4-9A26-414A-9836-166B493052E2}"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51696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C577F3DC-384F-4232-B8FA-638DD8592226}"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D4786EAA-C8EF-4CDB-B365-FF66B9FFA9EC}"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E3D5F05F-C6FD-4057-BCE8-15CAFC2B6EE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91E7FDB6-33A7-4C83-BE47-B913F1163527}"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F10A883E-BFB4-4E7E-BADB-D09749B99C21}"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Picture 9" descr="SU_PPT_olivkvist"/>
          <p:cNvPicPr>
            <a:picLocks noChangeAspect="1" noChangeArrowheads="1"/>
          </p:cNvPicPr>
          <p:nvPr userDrawn="1"/>
        </p:nvPicPr>
        <p:blipFill>
          <a:blip r:embed="rId2" cstate="print"/>
          <a:srcRect l="1746"/>
          <a:stretch>
            <a:fillRect/>
          </a:stretch>
        </p:blipFill>
        <p:spPr bwMode="auto">
          <a:xfrm>
            <a:off x="1588" y="317500"/>
            <a:ext cx="6881812" cy="6540500"/>
          </a:xfrm>
          <a:prstGeom prst="rect">
            <a:avLst/>
          </a:prstGeom>
          <a:noFill/>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tx2"/>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D710EA90-21AA-4DAE-8BB3-7AE26694224B}"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28080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476C8F79-A4A9-4F8B-A48F-5AFFABFA086B}"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BD256BB8-5A3C-4E54-AD8D-7B826A810964}"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B8BC306C-03C6-41F8-B07C-45CCF9498CFA}"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00537F09-3DF1-437A-A6C4-75F62216150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1A2AD2F7-7DC2-4BC8-B7DD-9623B8E13A04}"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DE61BB14-BFD6-41F3-A704-D980D88BEC4E}"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66306B6-E1C0-4F22-84F1-7E36BCD05232}"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2773" y="1772816"/>
            <a:ext cx="8072440" cy="5505881"/>
          </a:xfrm>
          <a:prstGeom prst="rect">
            <a:avLst/>
          </a:prstGeom>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D710EA90-21AA-4DAE-8BB3-7AE26694224B}"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28080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102256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476C8F79-A4A9-4F8B-A48F-5AFFABFA086B}"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250217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BD256BB8-5A3C-4E54-AD8D-7B826A810964}"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598927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B8BC306C-03C6-41F8-B07C-45CCF9498CFA}"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086510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00537F09-3DF1-437A-A6C4-75F62216150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618715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DE61BB14-BFD6-41F3-A704-D980D88BEC4E}"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308773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66306B6-E1C0-4F22-84F1-7E36BCD05232}"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6309582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600" y="2204864"/>
            <a:ext cx="6551407" cy="4808311"/>
          </a:xfrm>
          <a:prstGeom prst="rect">
            <a:avLst/>
          </a:prstGeom>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D710EA90-21AA-4DAE-8BB3-7AE26694224B}"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28080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102256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BB068DC3-EA92-4A9D-AE5B-7A15124DAC19}"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476C8F79-A4A9-4F8B-A48F-5AFFABFA086B}"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2502178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BD256BB8-5A3C-4E54-AD8D-7B826A810964}"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598927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B8BC306C-03C6-41F8-B07C-45CCF9498CFA}"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0865103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00537F09-3DF1-437A-A6C4-75F62216150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618715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DE61BB14-BFD6-41F3-A704-D980D88BEC4E}"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3087732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66306B6-E1C0-4F22-84F1-7E36BCD05232}"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630958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600" y="292100"/>
            <a:ext cx="7720046" cy="7137400"/>
          </a:xfrm>
          <a:prstGeom prst="rect">
            <a:avLst/>
          </a:prstGeom>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D710EA90-21AA-4DAE-8BB3-7AE26694224B}"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28080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1022567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476C8F79-A4A9-4F8B-A48F-5AFFABFA086B}"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2502178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BD256BB8-5A3C-4E54-AD8D-7B826A810964}"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5989275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B8BC306C-03C6-41F8-B07C-45CCF9498CFA}"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408651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93F8D70-F8EA-40C8-B327-D531AB364F3C}"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00537F09-3DF1-437A-A6C4-75F62216150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61871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DE61BB14-BFD6-41F3-A704-D980D88BEC4E}"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308773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66306B6-E1C0-4F22-84F1-7E36BCD05232}"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630958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8C65E-E28F-B146-8279-ED27635FB5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08546FD2-2083-7242-8A62-758006E95F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3CF32A2F-73B8-544F-97FA-808DCCA6F733}"/>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E948CD6E-062A-1D43-A74C-9D3269A9045A}"/>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8782ECB-6B17-6143-8114-868C8678D1E8}"/>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33782590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45A3-FBCF-BB42-AD7A-CDFF3DCACBA8}"/>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4C7E52BC-F55F-244C-B0A3-CB341E4ECD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6026BD3-25C4-E842-9AB4-835E87CE2B02}"/>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4E71B953-A5C0-224D-8DA8-889D0BEFF1F8}"/>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2C29A33-03C1-CE4D-B6B1-FF98059D8A11}"/>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33115146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6145-985F-3F4B-B14F-A011A97F1E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51F81EDD-3812-2C45-A622-222DF0F4FD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8D0EA8-97AB-9B40-BBF5-3C3BF4E34F0F}"/>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792E2BAB-F928-474C-AD95-80D086BD141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114C08D-B051-6A41-A4E9-3CCE998A187C}"/>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34066694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CDFEE-A57E-DD40-A98C-055DA9E6B794}"/>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2F5590DD-C3B2-4B44-B873-41AF326B72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16BC3787-B2F1-0D4E-97DD-EB11E772BFF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04DB7699-60FE-AC4E-837D-C952C3E3A33F}"/>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6" name="Footer Placeholder 5">
            <a:extLst>
              <a:ext uri="{FF2B5EF4-FFF2-40B4-BE49-F238E27FC236}">
                <a16:creationId xmlns:a16="http://schemas.microsoft.com/office/drawing/2014/main" id="{9750ACCF-8752-4741-B3EB-39378133DB88}"/>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60CA00CF-3500-5342-B3FD-20D2F6CB0D90}"/>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1136242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D0573-7A32-E54A-9C68-7722E5459BCA}"/>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5DDF7ACA-7C5E-3C46-B459-FA13DD672D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08EF9A-BD0D-2642-A697-B0ABAA2DCA8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61973EAE-350D-944A-A007-8274BC272C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E7AEFEF-444A-6445-94F1-92C3CE429B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F4688CFB-6044-8948-91A6-AA996F763AC6}"/>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8" name="Footer Placeholder 7">
            <a:extLst>
              <a:ext uri="{FF2B5EF4-FFF2-40B4-BE49-F238E27FC236}">
                <a16:creationId xmlns:a16="http://schemas.microsoft.com/office/drawing/2014/main" id="{C58A6FD6-168C-3047-8416-9B0B8D51856C}"/>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62C51A80-9BB0-FA4F-AF23-86F0825AF468}"/>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0396467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16266-FA21-764A-B7EB-B2B1749AFD96}"/>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6EAFDA27-B381-AD4C-80DE-F2B2543A7B4E}"/>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4" name="Footer Placeholder 3">
            <a:extLst>
              <a:ext uri="{FF2B5EF4-FFF2-40B4-BE49-F238E27FC236}">
                <a16:creationId xmlns:a16="http://schemas.microsoft.com/office/drawing/2014/main" id="{14E428B5-493E-B843-9B84-473A356659CB}"/>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C32F94DC-8DFF-9441-B8E6-05B0B958D7A9}"/>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6765691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E8D8B-D9F6-BE4A-AE0C-61354861196A}"/>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3" name="Footer Placeholder 2">
            <a:extLst>
              <a:ext uri="{FF2B5EF4-FFF2-40B4-BE49-F238E27FC236}">
                <a16:creationId xmlns:a16="http://schemas.microsoft.com/office/drawing/2014/main" id="{E656E298-E594-534C-9A59-ACC96092777C}"/>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2B3DBE4B-E1D7-AD4E-948C-FC43E8A4F5A5}"/>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756019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a:t>Klicka här för att ändra format</a:t>
            </a:r>
            <a:endParaRPr lang="sv-SE" dirty="0"/>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2D11C9E8-BD77-4D98-8809-7738FC58391D}"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188C9-DA08-DF46-9D46-59AF73EA05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2B55BDAD-C60B-4B48-B872-049AEC0001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B7345615-BBEB-B444-876C-07C269B68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F5F2F4-094E-2A4F-9E14-3ABE54CD1338}"/>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6" name="Footer Placeholder 5">
            <a:extLst>
              <a:ext uri="{FF2B5EF4-FFF2-40B4-BE49-F238E27FC236}">
                <a16:creationId xmlns:a16="http://schemas.microsoft.com/office/drawing/2014/main" id="{CA1A0998-170F-AB46-9468-9C73C5281F9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DE6BE6B-6EF7-7D4D-8E8A-61DA97ED7B46}"/>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5790137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5F625-0A66-654C-AD48-D817C366D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53F2BA37-4080-D949-A786-6D3F3B158D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7ACB878C-7741-4F45-8D7C-A0336C169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1AC92E-7438-DC48-A2F5-9752D1627657}"/>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6" name="Footer Placeholder 5">
            <a:extLst>
              <a:ext uri="{FF2B5EF4-FFF2-40B4-BE49-F238E27FC236}">
                <a16:creationId xmlns:a16="http://schemas.microsoft.com/office/drawing/2014/main" id="{FC249D13-D0A3-A24B-A38F-DACA0B2778C6}"/>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082CA847-BF1F-5843-BB0C-04847E1C53C3}"/>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15002276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ABF18-22B6-4143-9112-AB7B8A785E1D}"/>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D8B38D15-ABF9-BD4F-B8EF-A99139FE4B1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0D57364-4ADA-2446-8601-991081E93D63}"/>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77075EBD-AC4C-0340-B5F5-AA1CD1D7CC3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5EF479A-04DC-5E46-AB77-354BB5E83D98}"/>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36916798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96C53F-7BBD-5F4B-BBB1-F778FFDE30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9C053153-49C4-A34A-AC1B-E9814B31A5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654A523-5569-0C47-B4A2-DEBEAD7E76C8}"/>
              </a:ext>
            </a:extLst>
          </p:cNvPr>
          <p:cNvSpPr>
            <a:spLocks noGrp="1"/>
          </p:cNvSpPr>
          <p:nvPr>
            <p:ph type="dt" sz="half" idx="10"/>
          </p:nvPr>
        </p:nvSpPr>
        <p:spPr/>
        <p:txBody>
          <a:body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8B729C5A-665C-314B-86B3-8CCFF94486C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FE68C32-2DB0-B049-B577-B62D9917ECF9}"/>
              </a:ext>
            </a:extLst>
          </p:cNvPr>
          <p:cNvSpPr>
            <a:spLocks noGrp="1"/>
          </p:cNvSpPr>
          <p:nvPr>
            <p:ph type="sldNum" sz="quarter" idx="12"/>
          </p:nvPr>
        </p:nvSpPr>
        <p:spPr/>
        <p:txBody>
          <a:bodyPr/>
          <a:lstStyle/>
          <a:p>
            <a:fld id="{99DF125A-543A-5A40-A825-CD1F1F0A8C5A}" type="slidenum">
              <a:rPr lang="sv-SE" smtClean="0"/>
              <a:t>‹#›</a:t>
            </a:fld>
            <a:endParaRPr lang="sv-SE"/>
          </a:p>
        </p:txBody>
      </p:sp>
    </p:spTree>
    <p:extLst>
      <p:ext uri="{BB962C8B-B14F-4D97-AF65-F5344CB8AC3E}">
        <p14:creationId xmlns:p14="http://schemas.microsoft.com/office/powerpoint/2010/main" val="22981154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Picture 2" descr="SU_PPT_eld"/>
          <p:cNvPicPr>
            <a:picLocks noChangeAspect="1" noChangeArrowheads="1"/>
          </p:cNvPicPr>
          <p:nvPr userDrawn="1"/>
        </p:nvPicPr>
        <p:blipFill>
          <a:blip r:embed="rId2" cstate="print"/>
          <a:srcRect l="4988" t="-362"/>
          <a:stretch>
            <a:fillRect/>
          </a:stretch>
        </p:blipFill>
        <p:spPr bwMode="auto">
          <a:xfrm>
            <a:off x="0" y="1571625"/>
            <a:ext cx="7258050" cy="5286375"/>
          </a:xfrm>
          <a:prstGeom prst="rect">
            <a:avLst/>
          </a:prstGeom>
          <a:noFill/>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a:t>Klicka här för att ändra format</a:t>
            </a:r>
            <a:endParaRPr lang="sv-SE" dirty="0"/>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tx2"/>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4" name="Platshållare för datum 3"/>
          <p:cNvSpPr>
            <a:spLocks noGrp="1"/>
          </p:cNvSpPr>
          <p:nvPr>
            <p:ph type="dt" sz="half" idx="10"/>
          </p:nvPr>
        </p:nvSpPr>
        <p:spPr>
          <a:xfrm>
            <a:off x="1041600" y="6152400"/>
            <a:ext cx="1497600" cy="280800"/>
          </a:xfrm>
        </p:spPr>
        <p:txBody>
          <a:bodyPr/>
          <a:lstStyle/>
          <a:p>
            <a:fld id="{83E12D62-C785-4B8B-803C-B6AB6F3BBC5C}" type="datetime1">
              <a:rPr lang="sv-SE" smtClean="0"/>
              <a:t>2025-09-01</a:t>
            </a:fld>
            <a:endParaRPr lang="sv-SE"/>
          </a:p>
        </p:txBody>
      </p:sp>
      <p:sp>
        <p:nvSpPr>
          <p:cNvPr id="5" name="Platshållare för sidfot 4"/>
          <p:cNvSpPr>
            <a:spLocks noGrp="1"/>
          </p:cNvSpPr>
          <p:nvPr>
            <p:ph type="ftr" sz="quarter" idx="11"/>
          </p:nvPr>
        </p:nvSpPr>
        <p:spPr>
          <a:xfrm>
            <a:off x="2582400" y="6152400"/>
            <a:ext cx="5990400" cy="516960"/>
          </a:xfrm>
        </p:spPr>
        <p:txBody>
          <a:bodyPr/>
          <a:lstStyle/>
          <a:p>
            <a:endParaRPr lang="sv-SE" dirty="0"/>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877659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A9FA1961-5FB3-427D-9B10-53A9FF6018A5}" type="datetime1">
              <a:rPr lang="sv-SE" smtClean="0"/>
              <a:t>2025-09-01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527004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8B4864EA-25F4-42F7-BA53-BA8FE118C641}" type="datetime1">
              <a:rPr lang="sv-SE" smtClean="0"/>
              <a:t>2025-09-01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877708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B91D9E24-0F2A-4ED4-B575-2DD6230E1A04}" type="datetime1">
              <a:rPr lang="sv-SE" smtClean="0"/>
              <a:t>2025-09-01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8640013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a:t>Klicka här för att ändra format</a:t>
            </a:r>
            <a:endParaRPr lang="sv-SE" dirty="0"/>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A5BABFB-B866-4FAB-A51C-5D1563494652}" type="datetime1">
              <a:rPr lang="sv-SE" smtClean="0"/>
              <a:t>2025-09-01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911741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06E734F6-BFBD-46E0-B428-8A9846DC4A80}" type="datetime1">
              <a:rPr lang="sv-SE" smtClean="0"/>
              <a:t>2025-09-01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589598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89995D9C-3A1D-416E-97B9-D2714EF04564}"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1FE9AA0-8786-4085-B39B-79D8314748DC}" type="datetime1">
              <a:rPr lang="sv-SE" smtClean="0"/>
              <a:t>2025-09-01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6114415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4800" y="292100"/>
            <a:ext cx="10293395" cy="7137400"/>
          </a:xfrm>
          <a:prstGeom prst="rect">
            <a:avLst/>
          </a:prstGeom>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D710EA90-21AA-4DAE-8BB3-7AE26694224B}"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28080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3881939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476C8F79-A4A9-4F8B-A48F-5AFFABFA086B}"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6227761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10"/>
          </p:nvPr>
        </p:nvSpPr>
        <p:spPr/>
        <p:txBody>
          <a:bodyPr/>
          <a:lstStyle/>
          <a:p>
            <a:fld id="{BD256BB8-5A3C-4E54-AD8D-7B826A810964}"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5362043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dirty="0"/>
              <a:t>Klicka här för att ändra format</a:t>
            </a:r>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p>
            <a:fld id="{B8BC306C-03C6-41F8-B07C-45CCF9498CFA}"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2780270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dirty="0"/>
              <a:t>Klicka här för att ändra format</a:t>
            </a:r>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fem13,</a:t>
            </a:r>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p:cNvSpPr>
            <a:spLocks noGrp="1"/>
          </p:cNvSpPr>
          <p:nvPr>
            <p:ph type="dt" sz="half" idx="10"/>
          </p:nvPr>
        </p:nvSpPr>
        <p:spPr/>
        <p:txBody>
          <a:bodyPr/>
          <a:lstStyle/>
          <a:p>
            <a:fld id="{00537F09-3DF1-437A-A6C4-75F622161507}"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6831841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DE61BB14-BFD6-41F3-A704-D980D88BEC4E}"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7643653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66306B6-E1C0-4F22-84F1-7E36BCD05232}"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0610174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8" name="Picture 2" descr="SU_PPT_eld"/>
          <p:cNvPicPr>
            <a:picLocks noChangeAspect="1" noChangeArrowheads="1"/>
          </p:cNvPicPr>
          <p:nvPr userDrawn="1"/>
        </p:nvPicPr>
        <p:blipFill>
          <a:blip r:embed="rId2" cstate="print"/>
          <a:srcRect l="4988" t="-362"/>
          <a:stretch>
            <a:fillRect/>
          </a:stretch>
        </p:blipFill>
        <p:spPr bwMode="auto">
          <a:xfrm>
            <a:off x="0" y="1571625"/>
            <a:ext cx="7258050" cy="5286375"/>
          </a:xfrm>
          <a:prstGeom prst="rect">
            <a:avLst/>
          </a:prstGeom>
          <a:noFill/>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a:t>Klicka här för att ändra format</a:t>
            </a:r>
            <a:endParaRPr lang="sv-SE" dirty="0"/>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tx2"/>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4" name="Platshållare för datum 3"/>
          <p:cNvSpPr>
            <a:spLocks noGrp="1"/>
          </p:cNvSpPr>
          <p:nvPr>
            <p:ph type="dt" sz="half" idx="10"/>
          </p:nvPr>
        </p:nvSpPr>
        <p:spPr>
          <a:xfrm>
            <a:off x="1041600" y="6152400"/>
            <a:ext cx="1497600" cy="280800"/>
          </a:xfrm>
        </p:spPr>
        <p:txBody>
          <a:bodyPr/>
          <a:lstStyle/>
          <a:p>
            <a:fld id="{BC801ED4-9A26-414A-9836-166B493052E2}"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51696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6862368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1A2AD2F7-7DC2-4BC8-B7DD-9623B8E13A04}"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292697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9B194B7-8550-42FB-9FF7-38844F437944}"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BB068DC3-EA92-4A9D-AE5B-7A15124DAC19}"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5556314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1588" indent="-1588">
              <a:lnSpc>
                <a:spcPts val="2600"/>
              </a:lnSpc>
              <a:buNone/>
              <a:defRPr/>
            </a:lvl1pPr>
            <a:lvl2pPr>
              <a:buNone/>
              <a:defRPr/>
            </a:lvl2pPr>
            <a:lvl3pPr>
              <a:buNone/>
              <a:defRPr/>
            </a:lvl3pPr>
            <a:lvl4pPr>
              <a:buNone/>
              <a:defRPr/>
            </a:lvl4pPr>
            <a:lvl5pPr>
              <a:buNone/>
              <a:defRPr/>
            </a:lvl5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93F8D70-F8EA-40C8-B327-D531AB364F3C}"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24485917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nnehåll med rubrik">
    <p:spTree>
      <p:nvGrpSpPr>
        <p:cNvPr id="1" name=""/>
        <p:cNvGrpSpPr/>
        <p:nvPr/>
      </p:nvGrpSpPr>
      <p:grpSpPr>
        <a:xfrm>
          <a:off x="0" y="0"/>
          <a:ext cx="0" cy="0"/>
          <a:chOff x="0" y="0"/>
          <a:chExt cx="0" cy="0"/>
        </a:xfrm>
      </p:grpSpPr>
      <p:sp>
        <p:nvSpPr>
          <p:cNvPr id="2" name="Rubrik 1"/>
          <p:cNvSpPr>
            <a:spLocks noGrp="1"/>
          </p:cNvSpPr>
          <p:nvPr>
            <p:ph type="title"/>
          </p:nvPr>
        </p:nvSpPr>
        <p:spPr>
          <a:xfrm>
            <a:off x="1056000" y="1944000"/>
            <a:ext cx="6254400" cy="795600"/>
          </a:xfrm>
        </p:spPr>
        <p:txBody>
          <a:bodyPr anchor="t" anchorCtr="0"/>
          <a:lstStyle>
            <a:lvl1pPr>
              <a:defRPr/>
            </a:lvl1pPr>
          </a:lstStyle>
          <a:p>
            <a:r>
              <a:rPr lang="sv-SE"/>
              <a:t>Klicka här för att ändra format</a:t>
            </a:r>
            <a:endParaRPr lang="sv-SE" dirty="0"/>
          </a:p>
        </p:txBody>
      </p:sp>
      <p:sp>
        <p:nvSpPr>
          <p:cNvPr id="4" name="Platshållare för innehåll 3"/>
          <p:cNvSpPr>
            <a:spLocks noGrp="1"/>
          </p:cNvSpPr>
          <p:nvPr>
            <p:ph sz="half" idx="2"/>
          </p:nvPr>
        </p:nvSpPr>
        <p:spPr>
          <a:xfrm>
            <a:off x="1056000" y="2808000"/>
            <a:ext cx="6254400" cy="3214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innehåll 5"/>
          <p:cNvSpPr>
            <a:spLocks noGrp="1"/>
          </p:cNvSpPr>
          <p:nvPr>
            <p:ph sz="quarter" idx="4"/>
          </p:nvPr>
        </p:nvSpPr>
        <p:spPr>
          <a:xfrm>
            <a:off x="7492800" y="1962000"/>
            <a:ext cx="4080000" cy="4060800"/>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2D11C9E8-BD77-4D98-8809-7738FC58391D}" type="datetime1">
              <a:rPr lang="sv-SE" smtClean="0"/>
              <a:pPr/>
              <a:t>2025-09-01</a:t>
            </a:fld>
            <a:endParaRPr lang="sv-SE"/>
          </a:p>
        </p:txBody>
      </p:sp>
      <p:sp>
        <p:nvSpPr>
          <p:cNvPr id="8" name="Platshållare för sidfot 7"/>
          <p:cNvSpPr>
            <a:spLocks noGrp="1"/>
          </p:cNvSpPr>
          <p:nvPr>
            <p:ph type="ftr" sz="quarter" idx="11"/>
          </p:nvPr>
        </p:nvSpPr>
        <p:spPr/>
        <p:txBody>
          <a:bodyPr/>
          <a:lstStyle/>
          <a:p>
            <a:r>
              <a:rPr lang="sv-SE"/>
              <a:t>/Namn Namn, Institution eller liknande</a:t>
            </a:r>
          </a:p>
        </p:txBody>
      </p:sp>
      <p:sp>
        <p:nvSpPr>
          <p:cNvPr id="9" name="Platshållare för bildnummer 8"/>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6391109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ndast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56000" y="1944000"/>
            <a:ext cx="9134400" cy="407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89995D9C-3A1D-416E-97B9-D2714EF04564}"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18278812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9B194B7-8550-42FB-9FF7-38844F437944}"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sp>
        <p:nvSpPr>
          <p:cNvPr id="4" name="Platshållare för bildnummer 3"/>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761612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rgbClr val="002F45"/>
          </a:solidFill>
        </p:spPr>
        <p:txBody>
          <a:bodyPr wrap="square" lIns="0" tIns="0" rIns="0" bIns="0" rtlCol="0"/>
          <a:lstStyle/>
          <a:p>
            <a:endParaRPr sz="1200"/>
          </a:p>
        </p:txBody>
      </p:sp>
      <p:sp>
        <p:nvSpPr>
          <p:cNvPr id="17" name="bk object 17"/>
          <p:cNvSpPr/>
          <p:nvPr/>
        </p:nvSpPr>
        <p:spPr>
          <a:xfrm>
            <a:off x="4233054" y="394880"/>
            <a:ext cx="3727450" cy="4279896"/>
          </a:xfrm>
          <a:prstGeom prst="rect">
            <a:avLst/>
          </a:prstGeom>
          <a:blipFill>
            <a:blip r:embed="rId2" cstate="print"/>
            <a:stretch>
              <a:fillRect/>
            </a:stretch>
          </a:blipFill>
        </p:spPr>
        <p:txBody>
          <a:bodyPr wrap="square" lIns="0" tIns="0" rIns="0" bIns="0" rtlCol="0"/>
          <a:lstStyle/>
          <a:p>
            <a:endParaRPr sz="1200"/>
          </a:p>
        </p:txBody>
      </p:sp>
      <p:sp>
        <p:nvSpPr>
          <p:cNvPr id="2" name="Holder 2"/>
          <p:cNvSpPr>
            <a:spLocks noGrp="1"/>
          </p:cNvSpPr>
          <p:nvPr>
            <p:ph type="title"/>
          </p:nvPr>
        </p:nvSpPr>
        <p:spPr/>
        <p:txBody>
          <a:bodyPr lIns="0" tIns="0" rIns="0" bIns="0"/>
          <a:lstStyle>
            <a:lvl1pPr>
              <a:defRPr sz="7034"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069337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872" y="1974595"/>
            <a:ext cx="9922255" cy="42227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15415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2E5F"/>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800" b="0" i="0">
                <a:solidFill>
                  <a:srgbClr val="002E5F"/>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91076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2E5F"/>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976531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002E5F"/>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1374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Picture 9" descr="SU_PPT_kronor"/>
          <p:cNvPicPr>
            <a:picLocks noChangeAspect="1" noChangeArrowheads="1"/>
          </p:cNvPicPr>
          <p:nvPr userDrawn="1"/>
        </p:nvPicPr>
        <p:blipFill>
          <a:blip r:embed="rId2" cstate="print"/>
          <a:srcRect/>
          <a:stretch>
            <a:fillRect/>
          </a:stretch>
        </p:blipFill>
        <p:spPr bwMode="auto">
          <a:xfrm>
            <a:off x="0" y="1682750"/>
            <a:ext cx="5595938" cy="5175250"/>
          </a:xfrm>
          <a:prstGeom prst="rect">
            <a:avLst/>
          </a:prstGeom>
          <a:noFill/>
        </p:spPr>
      </p:pic>
      <p:sp>
        <p:nvSpPr>
          <p:cNvPr id="2" name="Rubrik 1"/>
          <p:cNvSpPr>
            <a:spLocks noGrp="1"/>
          </p:cNvSpPr>
          <p:nvPr>
            <p:ph type="ctrTitle"/>
          </p:nvPr>
        </p:nvSpPr>
        <p:spPr>
          <a:xfrm>
            <a:off x="1344000" y="2437200"/>
            <a:ext cx="8841600" cy="1425600"/>
          </a:xfrm>
        </p:spPr>
        <p:txBody>
          <a:bodyPr lIns="72000" tIns="36000" rIns="72000" bIns="36000" anchor="ctr" anchorCtr="0">
            <a:normAutofit/>
          </a:bodyPr>
          <a:lstStyle>
            <a:lvl1pPr algn="l">
              <a:defRPr sz="4400" b="0">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44000" y="3859200"/>
            <a:ext cx="8841600" cy="1166400"/>
          </a:xfrm>
        </p:spPr>
        <p:txBody>
          <a:bodyPr>
            <a:normAutofit/>
          </a:bodyPr>
          <a:lstStyle>
            <a:lvl1pPr marL="0" indent="0" algn="l">
              <a:lnSpc>
                <a:spcPts val="2900"/>
              </a:lnSpc>
              <a:spcBef>
                <a:spcPts val="480"/>
              </a:spcBef>
              <a:buNone/>
              <a:defRPr sz="2000">
                <a:solidFill>
                  <a:schemeClr val="tx2"/>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a:xfrm>
            <a:off x="1041600" y="6152400"/>
            <a:ext cx="1497600" cy="280800"/>
          </a:xfrm>
        </p:spPr>
        <p:txBody>
          <a:bodyPr/>
          <a:lstStyle/>
          <a:p>
            <a:fld id="{1FBC7B6B-8B67-4017-A1F2-A51D3A2EDB2A}" type="datetime1">
              <a:rPr lang="sv-SE" smtClean="0"/>
              <a:pPr/>
              <a:t>2025-09-01</a:t>
            </a:fld>
            <a:endParaRPr lang="sv-SE"/>
          </a:p>
        </p:txBody>
      </p:sp>
      <p:sp>
        <p:nvSpPr>
          <p:cNvPr id="5" name="Platshållare för sidfot 4"/>
          <p:cNvSpPr>
            <a:spLocks noGrp="1"/>
          </p:cNvSpPr>
          <p:nvPr>
            <p:ph type="ftr" sz="quarter" idx="11"/>
          </p:nvPr>
        </p:nvSpPr>
        <p:spPr>
          <a:xfrm>
            <a:off x="2582400" y="6152400"/>
            <a:ext cx="5990400" cy="516960"/>
          </a:xfrm>
        </p:spPr>
        <p:txBody>
          <a:body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12"/>
          </p:nvPr>
        </p:nvSpPr>
        <p:spPr>
          <a:xfrm>
            <a:off x="8784000" y="6152400"/>
            <a:ext cx="2844800" cy="280800"/>
          </a:xfrm>
        </p:spPr>
        <p:txBody>
          <a:bodyPr/>
          <a:lstStyle/>
          <a:p>
            <a:fld id="{400B66ED-EE6C-4E7E-848D-94DB84BF3115}" type="slidenum">
              <a:rPr lang="sv-SE" smtClean="0"/>
              <a:pPr/>
              <a:t>‹#›</a:t>
            </a:fld>
            <a:endParaRPr lang="sv-S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336628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endParaRPr lang="sv-SE" dirty="0"/>
          </a:p>
        </p:txBody>
      </p:sp>
      <p:sp>
        <p:nvSpPr>
          <p:cNvPr id="3" name="Platshållare för innehåll 2"/>
          <p:cNvSpPr>
            <a:spLocks noGrp="1"/>
          </p:cNvSpPr>
          <p:nvPr>
            <p:ph sz="half" idx="1"/>
          </p:nvPr>
        </p:nvSpPr>
        <p:spPr>
          <a:xfrm>
            <a:off x="10560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721600" y="2808000"/>
            <a:ext cx="4464000" cy="3214800"/>
          </a:xfrm>
        </p:spPr>
        <p:txBody>
          <a:bodyPr/>
          <a:lstStyle>
            <a:lvl1pPr>
              <a:defRPr sz="1800"/>
            </a:lvl1pPr>
            <a:lvl2pPr>
              <a:defRPr sz="1400"/>
            </a:lvl2pPr>
            <a:lvl3pPr>
              <a:defRPr sz="1000"/>
            </a:lvl3pPr>
            <a:lvl4pPr>
              <a:defRPr sz="800"/>
            </a:lvl4pPr>
            <a:lvl5pPr>
              <a:defRPr sz="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BB068DC3-EA92-4A9D-AE5B-7A15124DAC19}" type="datetime1">
              <a:rPr lang="sv-SE" smtClean="0"/>
              <a:pPr/>
              <a:t>2025-09-01</a:t>
            </a:fld>
            <a:endParaRPr lang="sv-SE"/>
          </a:p>
        </p:txBody>
      </p:sp>
      <p:sp>
        <p:nvSpPr>
          <p:cNvPr id="6" name="Platshållare för sidfot 5"/>
          <p:cNvSpPr>
            <a:spLocks noGrp="1"/>
          </p:cNvSpPr>
          <p:nvPr>
            <p:ph type="ftr" sz="quarter" idx="11"/>
          </p:nvPr>
        </p:nvSpPr>
        <p:spPr/>
        <p:txBody>
          <a:bodyPr/>
          <a:lstStyle/>
          <a:p>
            <a:r>
              <a:rPr lang="sv-SE"/>
              <a:t>/Namn Namn, Institution eller liknande</a:t>
            </a:r>
          </a:p>
        </p:txBody>
      </p:sp>
      <p:sp>
        <p:nvSpPr>
          <p:cNvPr id="7" name="Platshållare för bildnummer 6"/>
          <p:cNvSpPr>
            <a:spLocks noGrp="1"/>
          </p:cNvSpPr>
          <p:nvPr>
            <p:ph type="sldNum" sz="quarter" idx="12"/>
          </p:nvPr>
        </p:nvSpPr>
        <p:spPr/>
        <p:txBody>
          <a:bodyPr/>
          <a:lstStyle/>
          <a:p>
            <a:fld id="{400B66ED-EE6C-4E7E-848D-94DB84BF3115}" type="slidenum">
              <a:rPr lang="sv-SE" smtClean="0"/>
              <a:pPr/>
              <a:t>‹#›</a:t>
            </a:fld>
            <a:endParaRPr lang="sv-SE"/>
          </a:p>
        </p:txBody>
      </p:sp>
    </p:spTree>
    <p:extLst>
      <p:ext uri="{BB962C8B-B14F-4D97-AF65-F5344CB8AC3E}">
        <p14:creationId xmlns:p14="http://schemas.microsoft.com/office/powerpoint/2010/main" val="3125058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chorCtr="0"/>
          <a:lstStyle/>
          <a:p>
            <a:r>
              <a:rPr lang="sv-SE"/>
              <a:t>Klicka här för att ändra format</a:t>
            </a:r>
          </a:p>
        </p:txBody>
      </p:sp>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8ABF8926-68FF-46EE-8651-DD37EA7E0C07}" type="datetime1">
              <a:rPr lang="sv-SE" smtClean="0"/>
              <a:pPr/>
              <a:t>2025-09-01</a:t>
            </a:fld>
            <a:endParaRPr lang="sv-SE"/>
          </a:p>
        </p:txBody>
      </p:sp>
      <p:sp>
        <p:nvSpPr>
          <p:cNvPr id="5" name="Platshållare för sidfot 4"/>
          <p:cNvSpPr>
            <a:spLocks noGrp="1"/>
          </p:cNvSpPr>
          <p:nvPr>
            <p:ph type="ftr" sz="quarter" idx="11"/>
          </p:nvPr>
        </p:nvSpPr>
        <p:spPr/>
        <p:txBody>
          <a:bodyPr/>
          <a:lstStyle/>
          <a:p>
            <a:r>
              <a:rPr lang="sv-SE"/>
              <a:t>/Namn Namn, Institution eller liknande</a:t>
            </a:r>
          </a:p>
        </p:txBody>
      </p:sp>
      <p:sp>
        <p:nvSpPr>
          <p:cNvPr id="6" name="Platshållare för bildnummer 5"/>
          <p:cNvSpPr>
            <a:spLocks noGrp="1"/>
          </p:cNvSpPr>
          <p:nvPr>
            <p:ph type="sldNum" sz="quarter" idx="12"/>
          </p:nvPr>
        </p:nvSpPr>
        <p:spPr/>
        <p:txBody>
          <a:bodyPr/>
          <a:lstStyle/>
          <a:p>
            <a:fld id="{400B66ED-EE6C-4E7E-848D-94DB84BF3115}"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10" Type="http://schemas.openxmlformats.org/officeDocument/2006/relationships/image" Target="../media/image1.png"/><Relationship Id="rId4" Type="http://schemas.openxmlformats.org/officeDocument/2006/relationships/slideLayout" Target="../slideLayouts/slideLayout71.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8.xml"/><Relationship Id="rId7" Type="http://schemas.openxmlformats.org/officeDocument/2006/relationships/theme" Target="../theme/theme11.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5" Type="http://schemas.openxmlformats.org/officeDocument/2006/relationships/slideLayout" Target="../slideLayouts/slideLayout80.xml"/><Relationship Id="rId4"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7.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rgbClr val="000000"/>
                </a:solidFill>
                <a:latin typeface="Verdana" pitchFamily="34" charset="0"/>
                <a:ea typeface="Verdana" pitchFamily="34" charset="0"/>
                <a:cs typeface="Verdana" pitchFamily="34" charset="0"/>
              </a:defRPr>
            </a:lvl1pPr>
          </a:lstStyle>
          <a:p>
            <a:fld id="{08723FB2-6120-430D-90C1-278EED258973}"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rgbClr val="000000"/>
                </a:solidFill>
                <a:latin typeface="Verdana" pitchFamily="34" charset="0"/>
                <a:ea typeface="Verdana" pitchFamily="34" charset="0"/>
                <a:cs typeface="Verdana" pitchFamily="34" charset="0"/>
              </a:defRPr>
            </a:lvl1pPr>
          </a:lstStyle>
          <a:p>
            <a:r>
              <a:rPr lang="sv-SE"/>
              <a:t>/Namn Namn, Institution eller liknande</a:t>
            </a:r>
            <a:endParaRPr lang="sv-SE" dirty="0"/>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rgbClr val="000000"/>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Bildobjekt 7" descr="logo-org-svensk_rgb.png"/>
          <p:cNvPicPr>
            <a:picLocks noChangeAspect="1"/>
          </p:cNvPicPr>
          <p:nvPr userDrawn="1"/>
        </p:nvPicPr>
        <p:blipFill>
          <a:blip r:embed="rId9" cstate="print"/>
          <a:stretch>
            <a:fillRect/>
          </a:stretch>
        </p:blipFill>
        <p:spPr>
          <a:xfrm>
            <a:off x="10570385" y="288000"/>
            <a:ext cx="1139954" cy="95097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0" r:id="rId4"/>
    <p:sldLayoutId id="2147483653" r:id="rId5"/>
    <p:sldLayoutId id="2147483661" r:id="rId6"/>
    <p:sldLayoutId id="2147483655" r:id="rId7"/>
  </p:sldLayoutIdLst>
  <p:hf sldNum="0" hdr="0"/>
  <p:txStyles>
    <p:titleStyle>
      <a:lvl1pPr algn="l" defTabSz="914400" rtl="0" eaLnBrk="1" latinLnBrk="0" hangingPunct="1">
        <a:spcBef>
          <a:spcPct val="0"/>
        </a:spcBef>
        <a:buNone/>
        <a:defRPr sz="2600" b="1"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rgbClr val="000000"/>
                </a:solidFill>
                <a:latin typeface="Verdana" pitchFamily="34" charset="0"/>
                <a:ea typeface="Verdana" pitchFamily="34" charset="0"/>
                <a:cs typeface="Verdana" pitchFamily="34" charset="0"/>
              </a:defRPr>
            </a:lvl1pPr>
          </a:lstStyle>
          <a:p>
            <a:fld id="{08723FB2-6120-430D-90C1-278EED258973}"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rgbClr val="000000"/>
                </a:solidFill>
                <a:latin typeface="Verdana" pitchFamily="34" charset="0"/>
                <a:ea typeface="Verdana" pitchFamily="34" charset="0"/>
                <a:cs typeface="Verdana" pitchFamily="34" charset="0"/>
              </a:defRPr>
            </a:lvl1pPr>
          </a:lstStyle>
          <a:p>
            <a:r>
              <a:rPr lang="sv-SE"/>
              <a:t>/Namn Namn, Institution eller liknande</a:t>
            </a:r>
            <a:endParaRPr lang="sv-SE" dirty="0"/>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rgbClr val="000000"/>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Bildobjekt 7" descr="logo-org-svensk_rgb.png"/>
          <p:cNvPicPr>
            <a:picLocks noChangeAspect="1"/>
          </p:cNvPicPr>
          <p:nvPr userDrawn="1"/>
        </p:nvPicPr>
        <p:blipFill>
          <a:blip r:embed="rId10" cstate="print"/>
          <a:stretch>
            <a:fillRect/>
          </a:stretch>
        </p:blipFill>
        <p:spPr>
          <a:xfrm>
            <a:off x="10570385" y="288000"/>
            <a:ext cx="1139954" cy="950978"/>
          </a:xfrm>
          <a:prstGeom prst="rect">
            <a:avLst/>
          </a:prstGeom>
        </p:spPr>
      </p:pic>
    </p:spTree>
    <p:extLst>
      <p:ext uri="{BB962C8B-B14F-4D97-AF65-F5344CB8AC3E}">
        <p14:creationId xmlns:p14="http://schemas.microsoft.com/office/powerpoint/2010/main" val="4073568170"/>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1" r:id="rId8"/>
  </p:sldLayoutIdLst>
  <p:hf sldNum="0" hdr="0"/>
  <p:txStyles>
    <p:titleStyle>
      <a:lvl1pPr algn="l" defTabSz="914400" rtl="0" eaLnBrk="1" latinLnBrk="0" hangingPunct="1">
        <a:spcBef>
          <a:spcPct val="0"/>
        </a:spcBef>
        <a:buNone/>
        <a:defRPr sz="2600" b="1"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10570464" y="288036"/>
            <a:ext cx="1139952" cy="950975"/>
          </a:xfrm>
          <a:prstGeom prst="rect">
            <a:avLst/>
          </a:prstGeom>
        </p:spPr>
      </p:pic>
      <p:sp>
        <p:nvSpPr>
          <p:cNvPr id="2" name="Holder 2"/>
          <p:cNvSpPr>
            <a:spLocks noGrp="1"/>
          </p:cNvSpPr>
          <p:nvPr>
            <p:ph type="title"/>
          </p:nvPr>
        </p:nvSpPr>
        <p:spPr>
          <a:xfrm>
            <a:off x="1147368" y="650875"/>
            <a:ext cx="5521959" cy="422275"/>
          </a:xfrm>
          <a:prstGeom prst="rect">
            <a:avLst/>
          </a:prstGeom>
        </p:spPr>
        <p:txBody>
          <a:bodyPr wrap="square" lIns="0" tIns="0" rIns="0" bIns="0">
            <a:spAutoFit/>
          </a:bodyPr>
          <a:lstStyle>
            <a:lvl1pPr>
              <a:defRPr sz="2600" b="1" i="0">
                <a:solidFill>
                  <a:srgbClr val="002E5F"/>
                </a:solidFill>
                <a:latin typeface="Verdana"/>
                <a:cs typeface="Verdana"/>
              </a:defRPr>
            </a:lvl1pPr>
          </a:lstStyle>
          <a:p>
            <a:endParaRPr/>
          </a:p>
        </p:txBody>
      </p:sp>
      <p:sp>
        <p:nvSpPr>
          <p:cNvPr id="3" name="Holder 3"/>
          <p:cNvSpPr>
            <a:spLocks noGrp="1"/>
          </p:cNvSpPr>
          <p:nvPr>
            <p:ph type="body" idx="1"/>
          </p:nvPr>
        </p:nvSpPr>
        <p:spPr>
          <a:xfrm>
            <a:off x="2395220" y="1396502"/>
            <a:ext cx="6694805" cy="4382770"/>
          </a:xfrm>
          <a:prstGeom prst="rect">
            <a:avLst/>
          </a:prstGeom>
        </p:spPr>
        <p:txBody>
          <a:bodyPr wrap="square" lIns="0" tIns="0" rIns="0" bIns="0">
            <a:spAutoFit/>
          </a:bodyPr>
          <a:lstStyle>
            <a:lvl1pPr>
              <a:defRPr sz="1800" b="0" i="0">
                <a:solidFill>
                  <a:srgbClr val="002E5F"/>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9732531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rgbClr val="000000"/>
                </a:solidFill>
                <a:latin typeface="Verdana" pitchFamily="34" charset="0"/>
                <a:ea typeface="Verdana" pitchFamily="34" charset="0"/>
                <a:cs typeface="Verdana" pitchFamily="34" charset="0"/>
              </a:defRPr>
            </a:lvl1pPr>
          </a:lstStyle>
          <a:p>
            <a:fld id="{8B0B3BE4-5C7E-4509-AD7C-E3A7EEDA0D12}"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rgbClr val="000000"/>
                </a:solidFill>
                <a:latin typeface="Verdana" pitchFamily="34" charset="0"/>
                <a:ea typeface="Verdana" pitchFamily="34" charset="0"/>
                <a:cs typeface="Verdana" pitchFamily="34" charset="0"/>
              </a:defRPr>
            </a:lvl1pPr>
          </a:lstStyle>
          <a:p>
            <a:r>
              <a:rPr lang="sv-SE"/>
              <a:t>/Namn Namn, Institution eller liknande</a:t>
            </a:r>
            <a:endParaRPr lang="sv-SE" dirty="0"/>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rgbClr val="000000"/>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Bildobjekt 7" descr="logo-org-svensk_rgb.png"/>
          <p:cNvPicPr>
            <a:picLocks noChangeAspect="1"/>
          </p:cNvPicPr>
          <p:nvPr userDrawn="1"/>
        </p:nvPicPr>
        <p:blipFill>
          <a:blip r:embed="rId9" cstate="print"/>
          <a:stretch>
            <a:fillRect/>
          </a:stretch>
        </p:blipFill>
        <p:spPr>
          <a:xfrm>
            <a:off x="10570385" y="288000"/>
            <a:ext cx="1139954" cy="950978"/>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sldNum="0" hdr="0"/>
  <p:txStyles>
    <p:titleStyle>
      <a:lvl1pPr algn="l" defTabSz="914400" rtl="0" eaLnBrk="1" latinLnBrk="0" hangingPunct="1">
        <a:spcBef>
          <a:spcPct val="0"/>
        </a:spcBef>
        <a:buNone/>
        <a:defRPr sz="2600" b="1"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rgbClr val="000000"/>
                </a:solidFill>
                <a:latin typeface="Verdana" pitchFamily="34" charset="0"/>
                <a:ea typeface="Verdana" pitchFamily="34" charset="0"/>
                <a:cs typeface="Verdana" pitchFamily="34" charset="0"/>
              </a:defRPr>
            </a:lvl1pPr>
          </a:lstStyle>
          <a:p>
            <a:fld id="{10B2B2E0-B745-4C41-90E8-57C74A6390DF}"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rgbClr val="000000"/>
                </a:solidFill>
                <a:latin typeface="Verdana" pitchFamily="34" charset="0"/>
                <a:ea typeface="Verdana" pitchFamily="34" charset="0"/>
                <a:cs typeface="Verdana" pitchFamily="34" charset="0"/>
              </a:defRPr>
            </a:lvl1pPr>
          </a:lstStyle>
          <a:p>
            <a:r>
              <a:rPr lang="sv-SE"/>
              <a:t>/Namn Namn, Institution eller liknande</a:t>
            </a:r>
            <a:endParaRPr lang="sv-SE" dirty="0"/>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rgbClr val="000000"/>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Bildobjekt 7" descr="logo-org-svensk_rgb.png"/>
          <p:cNvPicPr>
            <a:picLocks noChangeAspect="1"/>
          </p:cNvPicPr>
          <p:nvPr userDrawn="1"/>
        </p:nvPicPr>
        <p:blipFill>
          <a:blip r:embed="rId9" cstate="print"/>
          <a:stretch>
            <a:fillRect/>
          </a:stretch>
        </p:blipFill>
        <p:spPr>
          <a:xfrm>
            <a:off x="10570385" y="288000"/>
            <a:ext cx="1139954" cy="95097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hf sldNum="0" hdr="0"/>
  <p:txStyles>
    <p:titleStyle>
      <a:lvl1pPr algn="l" defTabSz="914400" rtl="0" eaLnBrk="1" latinLnBrk="0" hangingPunct="1">
        <a:spcBef>
          <a:spcPct val="0"/>
        </a:spcBef>
        <a:buNone/>
        <a:defRPr sz="2600" b="1"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chemeClr val="bg1"/>
                </a:solidFill>
                <a:latin typeface="Verdana" pitchFamily="34" charset="0"/>
                <a:ea typeface="Verdana" pitchFamily="34" charset="0"/>
                <a:cs typeface="Verdana" pitchFamily="34" charset="0"/>
              </a:defRPr>
            </a:lvl1pPr>
          </a:lstStyle>
          <a:p>
            <a:fld id="{10B2B2E0-B745-4C41-90E8-57C74A6390DF}"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chemeClr val="bg1"/>
                </a:solidFill>
                <a:latin typeface="Verdana" pitchFamily="34" charset="0"/>
                <a:ea typeface="Verdana" pitchFamily="34" charset="0"/>
                <a:cs typeface="Verdana" pitchFamily="34" charset="0"/>
              </a:defRPr>
            </a:lvl1p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chemeClr val="bg1"/>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519199" y="260648"/>
            <a:ext cx="1168901" cy="975078"/>
          </a:xfrm>
          <a:prstGeom prst="rect">
            <a:avLst/>
          </a:prstGeom>
        </p:spPr>
      </p:pic>
    </p:spTree>
    <p:extLst>
      <p:ext uri="{BB962C8B-B14F-4D97-AF65-F5344CB8AC3E}">
        <p14:creationId xmlns:p14="http://schemas.microsoft.com/office/powerpoint/2010/main" val="282681732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sldNum="0" hdr="0"/>
  <p:txStyles>
    <p:titleStyle>
      <a:lvl1pPr algn="l" defTabSz="914400" rtl="0" eaLnBrk="1" latinLnBrk="0" hangingPunct="1">
        <a:spcBef>
          <a:spcPct val="0"/>
        </a:spcBef>
        <a:buNone/>
        <a:defRPr sz="2600" b="1" kern="1200">
          <a:solidFill>
            <a:schemeClr val="bg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chemeClr val="bg1"/>
                </a:solidFill>
                <a:latin typeface="Verdana" pitchFamily="34" charset="0"/>
                <a:ea typeface="Verdana" pitchFamily="34" charset="0"/>
                <a:cs typeface="Verdana" pitchFamily="34" charset="0"/>
              </a:defRPr>
            </a:lvl1pPr>
          </a:lstStyle>
          <a:p>
            <a:fld id="{10B2B2E0-B745-4C41-90E8-57C74A6390DF}"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chemeClr val="bg1"/>
                </a:solidFill>
                <a:latin typeface="Verdana" pitchFamily="34" charset="0"/>
                <a:ea typeface="Verdana" pitchFamily="34" charset="0"/>
                <a:cs typeface="Verdana" pitchFamily="34" charset="0"/>
              </a:defRPr>
            </a:lvl1p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chemeClr val="bg1"/>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519199" y="260648"/>
            <a:ext cx="1168901" cy="975078"/>
          </a:xfrm>
          <a:prstGeom prst="rect">
            <a:avLst/>
          </a:prstGeom>
        </p:spPr>
      </p:pic>
    </p:spTree>
    <p:extLst>
      <p:ext uri="{BB962C8B-B14F-4D97-AF65-F5344CB8AC3E}">
        <p14:creationId xmlns:p14="http://schemas.microsoft.com/office/powerpoint/2010/main" val="282681732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hf sldNum="0" hdr="0"/>
  <p:txStyles>
    <p:titleStyle>
      <a:lvl1pPr algn="l" defTabSz="914400" rtl="0" eaLnBrk="1" latinLnBrk="0" hangingPunct="1">
        <a:spcBef>
          <a:spcPct val="0"/>
        </a:spcBef>
        <a:buNone/>
        <a:defRPr sz="2600" b="1" kern="1200">
          <a:solidFill>
            <a:schemeClr val="bg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chemeClr val="bg1"/>
                </a:solidFill>
                <a:latin typeface="Verdana" pitchFamily="34" charset="0"/>
                <a:ea typeface="Verdana" pitchFamily="34" charset="0"/>
                <a:cs typeface="Verdana" pitchFamily="34" charset="0"/>
              </a:defRPr>
            </a:lvl1pPr>
          </a:lstStyle>
          <a:p>
            <a:fld id="{10B2B2E0-B745-4C41-90E8-57C74A6390DF}"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chemeClr val="bg1"/>
                </a:solidFill>
                <a:latin typeface="Verdana" pitchFamily="34" charset="0"/>
                <a:ea typeface="Verdana" pitchFamily="34" charset="0"/>
                <a:cs typeface="Verdana" pitchFamily="34" charset="0"/>
              </a:defRPr>
            </a:lvl1p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chemeClr val="bg1"/>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12"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519199" y="260648"/>
            <a:ext cx="1168901" cy="975078"/>
          </a:xfrm>
          <a:prstGeom prst="rect">
            <a:avLst/>
          </a:prstGeom>
        </p:spPr>
      </p:pic>
    </p:spTree>
    <p:extLst>
      <p:ext uri="{BB962C8B-B14F-4D97-AF65-F5344CB8AC3E}">
        <p14:creationId xmlns:p14="http://schemas.microsoft.com/office/powerpoint/2010/main" val="282681732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Lst>
  <p:hf sldNum="0" hdr="0"/>
  <p:txStyles>
    <p:titleStyle>
      <a:lvl1pPr algn="l" defTabSz="914400" rtl="0" eaLnBrk="1" latinLnBrk="0" hangingPunct="1">
        <a:spcBef>
          <a:spcPct val="0"/>
        </a:spcBef>
        <a:buNone/>
        <a:defRPr sz="2600" b="1" kern="1200">
          <a:solidFill>
            <a:schemeClr val="bg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29B9B4-AA74-3149-A178-C56DFD8E56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759AD816-CFB5-054C-AC31-19820D3E85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4365AB0-6EA5-E843-8AC6-6BBFED5A91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8CFA9-0CC0-7542-81D9-4A595FA2852D}" type="datetimeFigureOut">
              <a:rPr lang="sv-SE" smtClean="0"/>
              <a:t>2025-09-01</a:t>
            </a:fld>
            <a:endParaRPr lang="sv-SE"/>
          </a:p>
        </p:txBody>
      </p:sp>
      <p:sp>
        <p:nvSpPr>
          <p:cNvPr id="5" name="Footer Placeholder 4">
            <a:extLst>
              <a:ext uri="{FF2B5EF4-FFF2-40B4-BE49-F238E27FC236}">
                <a16:creationId xmlns:a16="http://schemas.microsoft.com/office/drawing/2014/main" id="{79A88F42-2D77-A146-9740-5AA54ED65D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CBDB562E-DEEF-814F-B232-31242ABA65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DF125A-543A-5A40-A825-CD1F1F0A8C5A}" type="slidenum">
              <a:rPr lang="sv-SE" smtClean="0"/>
              <a:t>‹#›</a:t>
            </a:fld>
            <a:endParaRPr lang="sv-SE"/>
          </a:p>
        </p:txBody>
      </p:sp>
    </p:spTree>
    <p:extLst>
      <p:ext uri="{BB962C8B-B14F-4D97-AF65-F5344CB8AC3E}">
        <p14:creationId xmlns:p14="http://schemas.microsoft.com/office/powerpoint/2010/main" val="394714644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rgbClr val="000000"/>
                </a:solidFill>
                <a:latin typeface="Verdana" pitchFamily="34" charset="0"/>
                <a:ea typeface="Verdana" pitchFamily="34" charset="0"/>
                <a:cs typeface="Verdana" pitchFamily="34" charset="0"/>
              </a:defRPr>
            </a:lvl1pPr>
          </a:lstStyle>
          <a:p>
            <a:fld id="{6EA8F7D9-390E-4802-BC3E-E556D6015A02}" type="datetime1">
              <a:rPr lang="sv-SE" smtClean="0"/>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rgbClr val="000000"/>
                </a:solidFill>
                <a:latin typeface="Verdana" pitchFamily="34" charset="0"/>
                <a:ea typeface="Verdana" pitchFamily="34" charset="0"/>
                <a:cs typeface="Verdana" pitchFamily="34" charset="0"/>
              </a:defRPr>
            </a:lvl1pPr>
          </a:lstStyle>
          <a:p>
            <a:endParaRPr lang="sv-SE" dirty="0"/>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rgbClr val="000000"/>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pic>
        <p:nvPicPr>
          <p:cNvPr id="8" name="Bildobjekt 7" descr="logo-org-svensk_rgb.png"/>
          <p:cNvPicPr>
            <a:picLocks noChangeAspect="1"/>
          </p:cNvPicPr>
          <p:nvPr userDrawn="1"/>
        </p:nvPicPr>
        <p:blipFill>
          <a:blip r:embed="rId9" cstate="print"/>
          <a:stretch>
            <a:fillRect/>
          </a:stretch>
        </p:blipFill>
        <p:spPr>
          <a:xfrm>
            <a:off x="10570385" y="288000"/>
            <a:ext cx="1139954" cy="950978"/>
          </a:xfrm>
          <a:prstGeom prst="rect">
            <a:avLst/>
          </a:prstGeom>
        </p:spPr>
      </p:pic>
    </p:spTree>
    <p:extLst>
      <p:ext uri="{BB962C8B-B14F-4D97-AF65-F5344CB8AC3E}">
        <p14:creationId xmlns:p14="http://schemas.microsoft.com/office/powerpoint/2010/main" val="389198952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Lst>
  <p:hf sldNum="0" hdr="0" ftr="0" dt="0"/>
  <p:txStyles>
    <p:titleStyle>
      <a:lvl1pPr algn="l" defTabSz="914400" rtl="0" eaLnBrk="1" latinLnBrk="0" hangingPunct="1">
        <a:spcBef>
          <a:spcPct val="0"/>
        </a:spcBef>
        <a:buNone/>
        <a:defRPr sz="2600" b="1"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02F5F"/>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128449" y="260648"/>
            <a:ext cx="1558535" cy="975078"/>
          </a:xfrm>
          <a:prstGeom prst="rect">
            <a:avLst/>
          </a:prstGeom>
        </p:spPr>
      </p:pic>
      <p:sp>
        <p:nvSpPr>
          <p:cNvPr id="2" name="Platshållare för rubrik 1"/>
          <p:cNvSpPr>
            <a:spLocks noGrp="1"/>
          </p:cNvSpPr>
          <p:nvPr>
            <p:ph type="title"/>
          </p:nvPr>
        </p:nvSpPr>
        <p:spPr>
          <a:xfrm>
            <a:off x="1056000" y="1944000"/>
            <a:ext cx="9134400" cy="795600"/>
          </a:xfrm>
          <a:prstGeom prst="rect">
            <a:avLst/>
          </a:prstGeom>
        </p:spPr>
        <p:txBody>
          <a:bodyPr vert="horz" lIns="91440" tIns="45720" rIns="91440" bIns="4572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1056000" y="2808000"/>
            <a:ext cx="9134400" cy="32148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41600" y="6152400"/>
            <a:ext cx="1497600" cy="280800"/>
          </a:xfrm>
          <a:prstGeom prst="rect">
            <a:avLst/>
          </a:prstGeom>
        </p:spPr>
        <p:txBody>
          <a:bodyPr vert="horz" lIns="91440" tIns="45720" rIns="91440" bIns="45720" rtlCol="0" anchor="ctr"/>
          <a:lstStyle>
            <a:lvl1pPr algn="l">
              <a:defRPr sz="1200">
                <a:solidFill>
                  <a:schemeClr val="bg1"/>
                </a:solidFill>
                <a:latin typeface="Verdana" pitchFamily="34" charset="0"/>
                <a:ea typeface="Verdana" pitchFamily="34" charset="0"/>
                <a:cs typeface="Verdana" pitchFamily="34" charset="0"/>
              </a:defRPr>
            </a:lvl1pPr>
          </a:lstStyle>
          <a:p>
            <a:fld id="{10B2B2E0-B745-4C41-90E8-57C74A6390DF}" type="datetime1">
              <a:rPr lang="sv-SE" smtClean="0"/>
              <a:pPr/>
              <a:t>2025-09-01</a:t>
            </a:fld>
            <a:endParaRPr lang="sv-SE" dirty="0"/>
          </a:p>
        </p:txBody>
      </p:sp>
      <p:sp>
        <p:nvSpPr>
          <p:cNvPr id="5" name="Platshållare för sidfot 4"/>
          <p:cNvSpPr>
            <a:spLocks noGrp="1"/>
          </p:cNvSpPr>
          <p:nvPr>
            <p:ph type="ftr" sz="quarter" idx="3"/>
          </p:nvPr>
        </p:nvSpPr>
        <p:spPr>
          <a:xfrm>
            <a:off x="2582400" y="6152400"/>
            <a:ext cx="5990400" cy="518400"/>
          </a:xfrm>
          <a:prstGeom prst="rect">
            <a:avLst/>
          </a:prstGeom>
        </p:spPr>
        <p:txBody>
          <a:bodyPr vert="horz" lIns="91440" tIns="45720" rIns="91440" bIns="45720" rtlCol="0" anchor="t"/>
          <a:lstStyle>
            <a:lvl1pPr algn="l">
              <a:defRPr sz="1200">
                <a:solidFill>
                  <a:schemeClr val="bg1"/>
                </a:solidFill>
                <a:latin typeface="Verdana" pitchFamily="34" charset="0"/>
                <a:ea typeface="Verdana" pitchFamily="34" charset="0"/>
                <a:cs typeface="Verdana" pitchFamily="34" charset="0"/>
              </a:defRPr>
            </a:lvl1pPr>
          </a:lstStyle>
          <a:p>
            <a:r>
              <a:rPr lang="sv-SE" dirty="0"/>
              <a:t>/Namn </a:t>
            </a:r>
            <a:r>
              <a:rPr lang="sv-SE" dirty="0" err="1"/>
              <a:t>Namn</a:t>
            </a:r>
            <a:r>
              <a:rPr lang="sv-SE" dirty="0"/>
              <a:t>, Institution eller liknande</a:t>
            </a:r>
          </a:p>
        </p:txBody>
      </p:sp>
      <p:sp>
        <p:nvSpPr>
          <p:cNvPr id="6" name="Platshållare för bildnummer 5"/>
          <p:cNvSpPr>
            <a:spLocks noGrp="1"/>
          </p:cNvSpPr>
          <p:nvPr>
            <p:ph type="sldNum" sz="quarter" idx="4"/>
          </p:nvPr>
        </p:nvSpPr>
        <p:spPr>
          <a:xfrm>
            <a:off x="8784000" y="6152400"/>
            <a:ext cx="2844800" cy="280800"/>
          </a:xfrm>
          <a:prstGeom prst="rect">
            <a:avLst/>
          </a:prstGeom>
        </p:spPr>
        <p:txBody>
          <a:bodyPr vert="horz" lIns="91440" tIns="45720" rIns="91440" bIns="45720" rtlCol="0" anchor="ctr"/>
          <a:lstStyle>
            <a:lvl1pPr algn="r">
              <a:defRPr sz="1200">
                <a:solidFill>
                  <a:schemeClr val="bg1"/>
                </a:solidFill>
                <a:latin typeface="Verdana" pitchFamily="34" charset="0"/>
                <a:ea typeface="Verdana" pitchFamily="34" charset="0"/>
                <a:cs typeface="Verdana" pitchFamily="34" charset="0"/>
              </a:defRPr>
            </a:lvl1p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47473493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p:hf sldNum="0" hdr="0"/>
  <p:txStyles>
    <p:titleStyle>
      <a:lvl1pPr algn="l" defTabSz="914400" rtl="0" eaLnBrk="1" latinLnBrk="0" hangingPunct="1">
        <a:spcBef>
          <a:spcPct val="0"/>
        </a:spcBef>
        <a:buNone/>
        <a:defRPr sz="2600" b="1" kern="1200">
          <a:solidFill>
            <a:schemeClr val="bg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lnSpc>
          <a:spcPts val="2900"/>
        </a:lnSpc>
        <a:spcBef>
          <a:spcPct val="20000"/>
        </a:spcBef>
        <a:buSzPct val="93000"/>
        <a:buFont typeface="Verdana" pitchFamily="34" charset="0"/>
        <a:buChar char="●"/>
        <a:defRPr sz="2000" kern="1200">
          <a:solidFill>
            <a:schemeClr val="bg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2" Type="http://schemas.openxmlformats.org/officeDocument/2006/relationships/hyperlink" Target="https://www.su.se/stockholm-business-school/education/during-your-studies" TargetMode="External"/><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2" Type="http://schemas.openxmlformats.org/officeDocument/2006/relationships/hyperlink" Target="https://schema.su.se/?lang=en" TargetMode="External"/><Relationship Id="rId1" Type="http://schemas.openxmlformats.org/officeDocument/2006/relationships/slideLayout" Target="../slideLayouts/slideLayout8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2" Type="http://schemas.openxmlformats.org/officeDocument/2006/relationships/hyperlink" Target="http://www.student.ladok.se/" TargetMode="Externa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2" Type="http://schemas.openxmlformats.org/officeDocument/2006/relationships/hyperlink" Target="mailto:studierektor@sbs.su.se" TargetMode="External"/><Relationship Id="rId1" Type="http://schemas.openxmlformats.org/officeDocument/2006/relationships/slideLayout" Target="../slideLayouts/slideLayout8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masterprogrammes@sbs.su.se" TargetMode="External"/><Relationship Id="rId2" Type="http://schemas.openxmlformats.org/officeDocument/2006/relationships/hyperlink" Target="mailto:bachelor@sbs.su.s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su.se/english/education/student-support/studying-with-a-disability/apply-for-support-as-a-swedish-citizen-1.609229" TargetMode="External"/><Relationship Id="rId2" Type="http://schemas.openxmlformats.org/officeDocument/2006/relationships/hyperlink" Target="mailto:studentstod@sbs.su.se"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www.su.se/english/education/student-support/academic-writing-servic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su.se/english/education/student-health"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international@sbs.su.se" TargetMode="External"/><Relationship Id="rId2" Type="http://schemas.openxmlformats.org/officeDocument/2006/relationships/hyperlink" Target="https://www.su.se/stockholm-business-school/education/study-abroad" TargetMode="Externa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hyperlink" Target="http://www.universityadmission.s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6.xml.rels><?xml version="1.0" encoding="UTF-8" standalone="yes"?>
<Relationships xmlns="http://schemas.openxmlformats.org/package/2006/relationships"><Relationship Id="rId3" Type="http://schemas.openxmlformats.org/officeDocument/2006/relationships/hyperlink" Target="https://athena.itslearning.com/" TargetMode="External"/><Relationship Id="rId2" Type="http://schemas.openxmlformats.org/officeDocument/2006/relationships/notesSlide" Target="../notesSlides/notesSlide2.xml"/><Relationship Id="rId1" Type="http://schemas.openxmlformats.org/officeDocument/2006/relationships/slideLayout" Target="../slideLayouts/slideLayout7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344000" y="188640"/>
            <a:ext cx="9936576" cy="1425600"/>
          </a:xfrm>
        </p:spPr>
        <p:txBody>
          <a:bodyPr/>
          <a:lstStyle/>
          <a:p>
            <a:r>
              <a:rPr lang="en-US" altLang="sv-SE" dirty="0"/>
              <a:t>Stockholm Business School</a:t>
            </a:r>
            <a:endParaRPr lang="sv-SE" dirty="0"/>
          </a:p>
        </p:txBody>
      </p:sp>
      <p:sp>
        <p:nvSpPr>
          <p:cNvPr id="3" name="Underrubrik 2"/>
          <p:cNvSpPr>
            <a:spLocks noGrp="1"/>
          </p:cNvSpPr>
          <p:nvPr>
            <p:ph type="subTitle" idx="1"/>
          </p:nvPr>
        </p:nvSpPr>
        <p:spPr>
          <a:xfrm>
            <a:off x="1344000" y="1700808"/>
            <a:ext cx="10296616" cy="5040560"/>
          </a:xfrm>
        </p:spPr>
        <p:txBody>
          <a:bodyPr>
            <a:normAutofit/>
          </a:bodyPr>
          <a:lstStyle/>
          <a:p>
            <a:r>
              <a:rPr lang="sv-SE" sz="2400" b="1" dirty="0" err="1"/>
              <a:t>Welcome</a:t>
            </a:r>
            <a:r>
              <a:rPr lang="sv-SE" sz="2400" b="1" dirty="0"/>
              <a:t> to SBS!</a:t>
            </a:r>
          </a:p>
          <a:p>
            <a:r>
              <a:rPr lang="sv-SE" b="1" dirty="0"/>
              <a:t>1 Sep 2025</a:t>
            </a:r>
          </a:p>
          <a:p>
            <a:endParaRPr lang="sv-SE" b="1" dirty="0"/>
          </a:p>
          <a:p>
            <a:pPr marL="342900" indent="-342900">
              <a:buFont typeface="Arial" panose="020B0604020202020204" pitchFamily="34" charset="0"/>
              <a:buChar char="•"/>
            </a:pPr>
            <a:r>
              <a:rPr lang="sv-SE" b="1" dirty="0" err="1"/>
              <a:t>Head</a:t>
            </a:r>
            <a:r>
              <a:rPr lang="sv-SE" b="1" dirty="0"/>
              <a:t> of Stockholm Business </a:t>
            </a:r>
            <a:r>
              <a:rPr lang="sv-SE" b="1" dirty="0" err="1"/>
              <a:t>School</a:t>
            </a:r>
            <a:r>
              <a:rPr lang="sv-SE" b="1" dirty="0"/>
              <a:t> Fredrik Nordin – </a:t>
            </a:r>
            <a:r>
              <a:rPr lang="sv-SE" b="1" dirty="0" err="1"/>
              <a:t>Welcome</a:t>
            </a:r>
            <a:r>
              <a:rPr lang="sv-SE" b="1" dirty="0"/>
              <a:t>! </a:t>
            </a:r>
          </a:p>
          <a:p>
            <a:pPr marL="342900" indent="-342900">
              <a:buFont typeface="Arial" panose="020B0604020202020204" pitchFamily="34" charset="0"/>
              <a:buChar char="•"/>
            </a:pPr>
            <a:r>
              <a:rPr lang="sv-SE" b="1" dirty="0"/>
              <a:t>Director </a:t>
            </a:r>
            <a:r>
              <a:rPr lang="sv-SE" b="1" dirty="0" err="1"/>
              <a:t>of</a:t>
            </a:r>
            <a:r>
              <a:rPr lang="sv-SE" b="1" dirty="0"/>
              <a:t> Studies Lovisa Näslund – </a:t>
            </a:r>
            <a:r>
              <a:rPr lang="sv-SE" b="1" dirty="0" err="1"/>
              <a:t>What</a:t>
            </a:r>
            <a:r>
              <a:rPr lang="sv-SE" b="1" dirty="0"/>
              <a:t> </a:t>
            </a:r>
            <a:r>
              <a:rPr lang="sv-SE" b="1" dirty="0" err="1"/>
              <a:t>are</a:t>
            </a:r>
            <a:r>
              <a:rPr lang="sv-SE" b="1" dirty="0"/>
              <a:t> </a:t>
            </a:r>
            <a:r>
              <a:rPr lang="sv-SE" b="1" dirty="0" err="1"/>
              <a:t>academic</a:t>
            </a:r>
            <a:r>
              <a:rPr lang="sv-SE" b="1" dirty="0"/>
              <a:t> studies?  </a:t>
            </a:r>
          </a:p>
          <a:p>
            <a:pPr marL="342900" indent="-342900">
              <a:buFont typeface="Arial" panose="020B0604020202020204" pitchFamily="34" charset="0"/>
              <a:buChar char="•"/>
            </a:pPr>
            <a:r>
              <a:rPr lang="sv-SE" b="1" dirty="0" err="1"/>
              <a:t>Academic</a:t>
            </a:r>
            <a:r>
              <a:rPr lang="sv-SE" b="1" dirty="0"/>
              <a:t> Advisors – Practical information and support</a:t>
            </a:r>
          </a:p>
          <a:p>
            <a:pPr marL="342900" indent="-342900">
              <a:buFont typeface="Arial" panose="020B0604020202020204" pitchFamily="34" charset="0"/>
              <a:buChar char="•"/>
            </a:pPr>
            <a:r>
              <a:rPr lang="sv-SE" b="1" dirty="0"/>
              <a:t>International </a:t>
            </a:r>
            <a:r>
              <a:rPr lang="sv-SE" b="1" dirty="0" err="1"/>
              <a:t>Coordinator</a:t>
            </a:r>
            <a:r>
              <a:rPr lang="sv-SE" b="1" dirty="0"/>
              <a:t> – Study </a:t>
            </a:r>
            <a:r>
              <a:rPr lang="sv-SE" b="1" dirty="0" err="1"/>
              <a:t>abroad</a:t>
            </a:r>
            <a:endParaRPr lang="sv-SE" b="1" dirty="0"/>
          </a:p>
          <a:p>
            <a:pPr marL="342900" indent="-342900">
              <a:buFont typeface="Arial" panose="020B0604020202020204" pitchFamily="34" charset="0"/>
              <a:buChar char="•"/>
            </a:pPr>
            <a:r>
              <a:rPr lang="sv-SE" b="1" dirty="0"/>
              <a:t>The Business Association –  Student </a:t>
            </a:r>
            <a:r>
              <a:rPr lang="sv-SE" b="1" dirty="0" err="1"/>
              <a:t>influence</a:t>
            </a:r>
            <a:endParaRPr lang="sv-SE" b="1" dirty="0"/>
          </a:p>
          <a:p>
            <a:pPr marL="342900" indent="-342900">
              <a:buFont typeface="Arial" panose="020B0604020202020204" pitchFamily="34" charset="0"/>
              <a:buChar char="•"/>
            </a:pPr>
            <a:r>
              <a:rPr lang="sv-SE" b="1" dirty="0"/>
              <a:t>Fadderiet</a:t>
            </a:r>
          </a:p>
          <a:p>
            <a:endParaRPr lang="sv-SE" b="1" dirty="0"/>
          </a:p>
        </p:txBody>
      </p:sp>
      <p:sp>
        <p:nvSpPr>
          <p:cNvPr id="4" name="Ellips 3">
            <a:extLst>
              <a:ext uri="{FF2B5EF4-FFF2-40B4-BE49-F238E27FC236}">
                <a16:creationId xmlns:a16="http://schemas.microsoft.com/office/drawing/2014/main" id="{DA5ED212-5794-4924-86C8-8596CF0DA455}"/>
              </a:ext>
            </a:extLst>
          </p:cNvPr>
          <p:cNvSpPr/>
          <p:nvPr/>
        </p:nvSpPr>
        <p:spPr>
          <a:xfrm>
            <a:off x="6888088" y="5417384"/>
            <a:ext cx="4464496" cy="12961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ln w="38100">
                <a:solidFill>
                  <a:srgbClr val="FF0000"/>
                </a:solidFill>
              </a:ln>
              <a:noFill/>
            </a:endParaRPr>
          </a:p>
        </p:txBody>
      </p:sp>
      <p:sp>
        <p:nvSpPr>
          <p:cNvPr id="5" name="textruta 4">
            <a:extLst>
              <a:ext uri="{FF2B5EF4-FFF2-40B4-BE49-F238E27FC236}">
                <a16:creationId xmlns:a16="http://schemas.microsoft.com/office/drawing/2014/main" id="{7CABEC7B-9BFA-424D-8998-3D70223E360E}"/>
              </a:ext>
            </a:extLst>
          </p:cNvPr>
          <p:cNvSpPr txBox="1"/>
          <p:nvPr/>
        </p:nvSpPr>
        <p:spPr>
          <a:xfrm>
            <a:off x="6888088" y="5711472"/>
            <a:ext cx="4608512" cy="646331"/>
          </a:xfrm>
          <a:prstGeom prst="rect">
            <a:avLst/>
          </a:prstGeom>
          <a:noFill/>
        </p:spPr>
        <p:txBody>
          <a:bodyPr wrap="square" rtlCol="0">
            <a:spAutoFit/>
          </a:bodyPr>
          <a:lstStyle/>
          <a:p>
            <a:pPr algn="ctr"/>
            <a:r>
              <a:rPr lang="sv-SE" dirty="0"/>
              <a:t>T</a:t>
            </a:r>
            <a:r>
              <a:rPr lang="sv-SE"/>
              <a:t>he </a:t>
            </a:r>
            <a:r>
              <a:rPr lang="sv-SE" dirty="0"/>
              <a:t>presentation </a:t>
            </a:r>
            <a:r>
              <a:rPr lang="sv-SE" dirty="0" err="1"/>
              <a:t>will</a:t>
            </a:r>
            <a:r>
              <a:rPr lang="sv-SE" dirty="0"/>
              <a:t> be </a:t>
            </a:r>
            <a:r>
              <a:rPr lang="sv-SE" dirty="0" err="1"/>
              <a:t>posted</a:t>
            </a:r>
            <a:r>
              <a:rPr lang="sv-SE" dirty="0"/>
              <a:t> on:</a:t>
            </a:r>
          </a:p>
          <a:p>
            <a:pPr algn="ctr"/>
            <a:r>
              <a:rPr lang="sv-SE" dirty="0"/>
              <a:t>www.sbs.su.se/education/new-student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11FBBD23-25A9-8B39-868A-2AFD3B48BD27}"/>
              </a:ext>
            </a:extLst>
          </p:cNvPr>
          <p:cNvPicPr>
            <a:picLocks noChangeAspect="1"/>
          </p:cNvPicPr>
          <p:nvPr/>
        </p:nvPicPr>
        <p:blipFill>
          <a:blip r:embed="rId3"/>
          <a:stretch>
            <a:fillRect/>
          </a:stretch>
        </p:blipFill>
        <p:spPr>
          <a:xfrm>
            <a:off x="381000" y="838200"/>
            <a:ext cx="9630966" cy="5739123"/>
          </a:xfrm>
          <a:prstGeom prst="rect">
            <a:avLst/>
          </a:prstGeom>
        </p:spPr>
      </p:pic>
    </p:spTree>
    <p:extLst>
      <p:ext uri="{BB962C8B-B14F-4D97-AF65-F5344CB8AC3E}">
        <p14:creationId xmlns:p14="http://schemas.microsoft.com/office/powerpoint/2010/main" val="696099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B7558E5F-7D2D-44DF-89EE-9902B6048FCF}"/>
              </a:ext>
            </a:extLst>
          </p:cNvPr>
          <p:cNvSpPr txBox="1">
            <a:spLocks/>
          </p:cNvSpPr>
          <p:nvPr/>
        </p:nvSpPr>
        <p:spPr>
          <a:xfrm>
            <a:off x="1447800" y="1143000"/>
            <a:ext cx="3195879" cy="567463"/>
          </a:xfrm>
          <a:prstGeom prst="rect">
            <a:avLst/>
          </a:prstGeom>
        </p:spPr>
        <p:txBody>
          <a:bodyPr vert="horz" wrap="square" lIns="0" tIns="13335" rIns="0" bIns="0" rtlCol="0">
            <a:spAutoFit/>
          </a:bodyPr>
          <a:lstStyle>
            <a:lvl1pPr>
              <a:defRPr>
                <a:latin typeface="+mj-lt"/>
                <a:ea typeface="+mj-ea"/>
                <a:cs typeface="+mj-cs"/>
              </a:defRPr>
            </a:lvl1p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GB" sz="3600" b="0" i="0" u="none" strike="noStrike" kern="1200" cap="none" spc="-10" normalizeH="0" baseline="0" noProof="0" dirty="0">
                <a:ln>
                  <a:noFill/>
                </a:ln>
                <a:solidFill>
                  <a:srgbClr val="002060"/>
                </a:solidFill>
                <a:effectLst/>
                <a:uLnTx/>
                <a:uFillTx/>
                <a:latin typeface="Calibri"/>
                <a:ea typeface="+mj-ea"/>
                <a:cs typeface="+mj-cs"/>
              </a:rPr>
              <a:t>Code of Conduct</a:t>
            </a:r>
          </a:p>
        </p:txBody>
      </p:sp>
      <p:sp>
        <p:nvSpPr>
          <p:cNvPr id="4" name="textruta 2">
            <a:extLst>
              <a:ext uri="{FF2B5EF4-FFF2-40B4-BE49-F238E27FC236}">
                <a16:creationId xmlns:a16="http://schemas.microsoft.com/office/drawing/2014/main" id="{2E8B0027-5AFE-4560-B371-00B9DB108A0F}"/>
              </a:ext>
            </a:extLst>
          </p:cNvPr>
          <p:cNvSpPr txBox="1"/>
          <p:nvPr/>
        </p:nvSpPr>
        <p:spPr>
          <a:xfrm>
            <a:off x="2286000" y="2374352"/>
            <a:ext cx="7620000" cy="2109295"/>
          </a:xfrm>
          <a:prstGeom prst="rect">
            <a:avLst/>
          </a:prstGeom>
          <a:noFill/>
        </p:spPr>
        <p:txBody>
          <a:bodyPr wrap="square">
            <a:spAutoFit/>
          </a:bodyPr>
          <a:lstStyle/>
          <a:p>
            <a:pPr marL="0" marR="0" lvl="0" indent="0" algn="l" defTabSz="914400" rtl="0" eaLnBrk="1" fontAlgn="auto" latinLnBrk="0" hangingPunct="1">
              <a:lnSpc>
                <a:spcPts val="3200"/>
              </a:lnSpc>
              <a:spcBef>
                <a:spcPts val="0"/>
              </a:spcBef>
              <a:spcAft>
                <a:spcPts val="600"/>
              </a:spcAft>
              <a:buClrTx/>
              <a:buSzTx/>
              <a:buFontTx/>
              <a:buNone/>
              <a:tabLst>
                <a:tab pos="953770" algn="l"/>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An academic approach and way of acting are a vital part of good scientific practice and cornerstones of all higher education. Stockholm Business School (SBS) has developed a code of conduct for how students are expected to approach their studies and behave towards peers, teachers, administrative staff and as representatives of Stockholm University.</a:t>
            </a:r>
            <a:endParaRPr kumimoji="0" lang="sv-SE" sz="20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endParaRPr>
          </a:p>
        </p:txBody>
      </p:sp>
      <p:sp>
        <p:nvSpPr>
          <p:cNvPr id="5" name="textruta 5">
            <a:extLst>
              <a:ext uri="{FF2B5EF4-FFF2-40B4-BE49-F238E27FC236}">
                <a16:creationId xmlns:a16="http://schemas.microsoft.com/office/drawing/2014/main" id="{35F4AE52-5AF6-43A8-8B68-ED7DFDB501B2}"/>
              </a:ext>
            </a:extLst>
          </p:cNvPr>
          <p:cNvSpPr txBox="1"/>
          <p:nvPr/>
        </p:nvSpPr>
        <p:spPr>
          <a:xfrm>
            <a:off x="3575720" y="5085184"/>
            <a:ext cx="784860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2060"/>
                </a:solidFill>
                <a:effectLst/>
                <a:uLnTx/>
                <a:uFillTx/>
                <a:latin typeface="Calibri"/>
                <a:ea typeface="+mn-ea"/>
                <a:cs typeface="+mn-cs"/>
                <a:hlinkClick r:id="rId2"/>
              </a:rPr>
              <a:t>https://www.su.se/stockholm-business-school/education/during-your-studies</a:t>
            </a:r>
            <a:r>
              <a:rPr kumimoji="0" lang="sv-SE" sz="1600" b="0" i="0" u="none" strike="noStrike" kern="1200" cap="none" spc="0" normalizeH="0" baseline="0" noProof="0" dirty="0">
                <a:ln>
                  <a:noFill/>
                </a:ln>
                <a:solidFill>
                  <a:srgbClr val="002060"/>
                </a:solidFill>
                <a:effectLst/>
                <a:uLnTx/>
                <a:uFillTx/>
                <a:latin typeface="Calibri"/>
                <a:ea typeface="+mn-ea"/>
                <a:cs typeface="+mn-cs"/>
              </a:rPr>
              <a:t> </a:t>
            </a:r>
          </a:p>
        </p:txBody>
      </p:sp>
    </p:spTree>
    <p:extLst>
      <p:ext uri="{BB962C8B-B14F-4D97-AF65-F5344CB8AC3E}">
        <p14:creationId xmlns:p14="http://schemas.microsoft.com/office/powerpoint/2010/main" val="3742039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867F9DBB-F26F-49BC-BE67-ABB0C311416D}"/>
              </a:ext>
            </a:extLst>
          </p:cNvPr>
          <p:cNvSpPr txBox="1"/>
          <p:nvPr/>
        </p:nvSpPr>
        <p:spPr>
          <a:xfrm>
            <a:off x="839416" y="980728"/>
            <a:ext cx="10873208"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B4B4B"/>
                </a:solidFill>
                <a:effectLst/>
                <a:uLnTx/>
                <a:uFillTx/>
                <a:latin typeface="var(--font-family-su-semi-bold-sans-serif)"/>
                <a:ea typeface="+mn-ea"/>
                <a:cs typeface="+mn-cs"/>
              </a:rPr>
              <a:t>As a student at SBS, you are expected to:</a:t>
            </a:r>
            <a:br>
              <a:rPr kumimoji="0" lang="en-US" sz="1800" b="0" i="0" u="none" strike="noStrike" kern="1200" cap="none" spc="0" normalizeH="0" baseline="0" noProof="0" dirty="0">
                <a:ln>
                  <a:noFill/>
                </a:ln>
                <a:solidFill>
                  <a:srgbClr val="4B4B4B"/>
                </a:solidFill>
                <a:effectLst/>
                <a:uLnTx/>
                <a:uFillTx/>
                <a:latin typeface="var(--font-family-su-semi-bold-sans-serif)"/>
                <a:ea typeface="+mn-ea"/>
                <a:cs typeface="+mn-cs"/>
              </a:rPr>
            </a:br>
            <a:endParaRPr kumimoji="0" lang="en-US" sz="1800" b="0" i="0" u="none" strike="noStrike" kern="1200" cap="none" spc="0" normalizeH="0" baseline="0" noProof="0" dirty="0">
              <a:ln>
                <a:noFill/>
              </a:ln>
              <a:solidFill>
                <a:srgbClr val="4B4B4B"/>
              </a:solidFill>
              <a:effectLst/>
              <a:uLnTx/>
              <a:uFillTx/>
              <a:latin typeface="var(--font-family-su-semi-bold-sans-serif)"/>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Value academic integrity, apply good research practice, independence, scientific methods, accuracy in the implementation of individual work, group projects and degree theses.</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Contribute to a well-functioning and respectful collaboration with your peers in joint assignments.</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Refrain from cheating in examinations, for example plagiarism, cooperating when it is not allowed, or using aids without special permission.</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Work for a safe, tolerant, open-minded and inclusive study and work environment for students and staff, free from discrimination, abusive behavior and harassment.</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Affirm people’s equal value, rights, opportunities and obligations, regardless of gender identity or expression, ethnicity, religion or other belief, functional variation, sexual orientation and age.</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Take responsibility for arriving on time for </a:t>
            </a:r>
            <a:r>
              <a:rPr kumimoji="0" lang="en-US" sz="1800" b="0" i="0" u="sng" strike="noStrike" kern="1200" cap="none" spc="0" normalizeH="0" baseline="0" noProof="0" dirty="0">
                <a:ln>
                  <a:noFill/>
                </a:ln>
                <a:solidFill>
                  <a:srgbClr val="4B4B4B"/>
                </a:solidFill>
                <a:effectLst/>
                <a:uLnTx/>
                <a:uFillTx/>
                <a:latin typeface="var(--font-family-su-light-sans-serif)"/>
                <a:ea typeface="+mn-ea"/>
                <a:cs typeface="+mn-cs"/>
                <a:hlinkClick r:id="rId2"/>
              </a:rPr>
              <a:t>scheduled teaching</a:t>
            </a:r>
            <a:r>
              <a:rPr kumimoji="0" lang="en-US" sz="1800" b="0" i="0" u="none" strike="noStrike" kern="1200" cap="none" spc="0" normalizeH="0" baseline="0" noProof="0" dirty="0">
                <a:ln>
                  <a:noFill/>
                </a:ln>
                <a:solidFill>
                  <a:srgbClr val="4B4B4B"/>
                </a:solidFill>
                <a:effectLst/>
                <a:uLnTx/>
                <a:uFillTx/>
                <a:latin typeface="TheSansB2-Light"/>
                <a:ea typeface="+mn-ea"/>
                <a:cs typeface="+mn-cs"/>
              </a:rPr>
              <a:t>.</a:t>
            </a:r>
            <a:br>
              <a:rPr kumimoji="0" lang="en-US" sz="1800" b="0" i="0" u="none" strike="noStrike" kern="1200" cap="none" spc="0" normalizeH="0" baseline="0" noProof="0" dirty="0">
                <a:ln>
                  <a:noFill/>
                </a:ln>
                <a:solidFill>
                  <a:srgbClr val="4B4B4B"/>
                </a:solidFill>
                <a:effectLst/>
                <a:uLnTx/>
                <a:uFillTx/>
                <a:latin typeface="TheSansB2-Light"/>
                <a:ea typeface="+mn-ea"/>
                <a:cs typeface="+mn-cs"/>
              </a:rPr>
            </a:br>
            <a:endParaRPr kumimoji="0" lang="en-US"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B4B4B"/>
                </a:solidFill>
                <a:effectLst/>
                <a:uLnTx/>
                <a:uFillTx/>
                <a:latin typeface="TheSansB2-Light"/>
                <a:ea typeface="+mn-ea"/>
                <a:cs typeface="+mn-cs"/>
              </a:rPr>
              <a:t>Refrain from recording, filming and photographing educational situations. Respect that material recorded by SBS may not be published on websites or in social media.</a:t>
            </a:r>
          </a:p>
        </p:txBody>
      </p:sp>
    </p:spTree>
    <p:extLst>
      <p:ext uri="{BB962C8B-B14F-4D97-AF65-F5344CB8AC3E}">
        <p14:creationId xmlns:p14="http://schemas.microsoft.com/office/powerpoint/2010/main" val="290255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40EA5E08-1D1B-84B7-9253-DC4A1489584E}"/>
              </a:ext>
            </a:extLst>
          </p:cNvPr>
          <p:cNvSpPr txBox="1"/>
          <p:nvPr/>
        </p:nvSpPr>
        <p:spPr>
          <a:xfrm>
            <a:off x="1676400" y="1752600"/>
            <a:ext cx="8839200" cy="4911344"/>
          </a:xfrm>
          <a:prstGeom prst="rect">
            <a:avLst/>
          </a:prstGeom>
          <a:noFill/>
        </p:spPr>
        <p:txBody>
          <a:bodyPr wrap="square">
            <a:spAutoFit/>
          </a:bodyPr>
          <a:lstStyle/>
          <a:p>
            <a:pPr marL="285750" marR="0" lvl="0" indent="-285750" algn="l" defTabSz="914400" rtl="0" eaLnBrk="1" fontAlgn="auto" latinLnBrk="0" hangingPunct="1">
              <a:lnSpc>
                <a:spcPts val="3000"/>
              </a:lnSpc>
              <a:spcBef>
                <a:spcPts val="0"/>
              </a:spcBef>
              <a:spcAft>
                <a:spcPts val="18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The Higher Education Ordinance (Chapter 10, Section 1) states that disciplinary measures may be invoked against students who use prohibited aids or other methods to attempt to deceive during examinations or other forms of assessment of study performance.</a:t>
            </a:r>
          </a:p>
          <a:p>
            <a:pPr marL="285750" marR="0" lvl="0" indent="-285750" algn="l" defTabSz="914400" rtl="0" eaLnBrk="1" fontAlgn="auto" latinLnBrk="0" hangingPunct="1">
              <a:lnSpc>
                <a:spcPts val="3000"/>
              </a:lnSpc>
              <a:spcBef>
                <a:spcPts val="0"/>
              </a:spcBef>
              <a:spcAft>
                <a:spcPts val="18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Stockholm University takes cheating very seriously. By cheating is meant, for example, that students cooperate in an unauthorized manner, bring or use unauthorized aids (e.g. notes or mobile phones) or otherwise try to mislead during examination. Plagiarism is also a form of cheating and means that students in an exam use their own (self-plagiarism) or others’ (humans’ or machines’) texts and ideas without correctly referencing these sources; or students paraphrase, that is to say, </a:t>
            </a:r>
            <a:r>
              <a:rPr kumimoji="0" lang="en-US" sz="2000" b="0" i="1"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inadequately</a:t>
            </a:r>
            <a:r>
              <a:rPr kumimoji="0" lang="en-US"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 rewrites one’s own or another's text.</a:t>
            </a:r>
          </a:p>
        </p:txBody>
      </p:sp>
      <p:sp>
        <p:nvSpPr>
          <p:cNvPr id="4" name="object 2">
            <a:extLst>
              <a:ext uri="{FF2B5EF4-FFF2-40B4-BE49-F238E27FC236}">
                <a16:creationId xmlns:a16="http://schemas.microsoft.com/office/drawing/2014/main" id="{2350B322-3481-5548-0E44-180F0516A5CA}"/>
              </a:ext>
            </a:extLst>
          </p:cNvPr>
          <p:cNvSpPr txBox="1">
            <a:spLocks/>
          </p:cNvSpPr>
          <p:nvPr/>
        </p:nvSpPr>
        <p:spPr>
          <a:xfrm>
            <a:off x="1066800" y="762000"/>
            <a:ext cx="2438400" cy="567463"/>
          </a:xfrm>
          <a:prstGeom prst="rect">
            <a:avLst/>
          </a:prstGeom>
        </p:spPr>
        <p:txBody>
          <a:bodyPr vert="horz" wrap="square" lIns="0" tIns="13335" rIns="0" bIns="0" rtlCol="0">
            <a:spAutoFit/>
          </a:bodyPr>
          <a:lstStyle>
            <a:lvl1pPr>
              <a:defRPr>
                <a:latin typeface="+mj-lt"/>
                <a:ea typeface="+mj-ea"/>
                <a:cs typeface="+mj-cs"/>
              </a:defRPr>
            </a:lvl1p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GB" sz="3600" b="0" i="0" u="none" strike="noStrike" kern="0" cap="none" spc="-10" normalizeH="0" baseline="0" noProof="0" dirty="0">
                <a:ln>
                  <a:noFill/>
                </a:ln>
                <a:solidFill>
                  <a:srgbClr val="002060"/>
                </a:solidFill>
                <a:effectLst/>
                <a:uLnTx/>
                <a:uFillTx/>
                <a:latin typeface="Calibri"/>
                <a:ea typeface="+mj-ea"/>
                <a:cs typeface="+mj-cs"/>
              </a:rPr>
              <a:t>Cheating</a:t>
            </a:r>
          </a:p>
        </p:txBody>
      </p:sp>
    </p:spTree>
    <p:extLst>
      <p:ext uri="{BB962C8B-B14F-4D97-AF65-F5344CB8AC3E}">
        <p14:creationId xmlns:p14="http://schemas.microsoft.com/office/powerpoint/2010/main" val="4285366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40EA5E08-1D1B-84B7-9253-DC4A1489584E}"/>
              </a:ext>
            </a:extLst>
          </p:cNvPr>
          <p:cNvSpPr txBox="1"/>
          <p:nvPr/>
        </p:nvSpPr>
        <p:spPr>
          <a:xfrm>
            <a:off x="2057400" y="1981200"/>
            <a:ext cx="8610600" cy="3834127"/>
          </a:xfrm>
          <a:prstGeom prst="rect">
            <a:avLst/>
          </a:prstGeom>
          <a:noFill/>
        </p:spPr>
        <p:txBody>
          <a:bodyPr wrap="square">
            <a:spAutoFit/>
          </a:bodyPr>
          <a:lstStyle/>
          <a:p>
            <a:pPr marL="285750" marR="0" lvl="0" indent="-285750" algn="l" defTabSz="914400" rtl="0" eaLnBrk="1" fontAlgn="auto" latinLnBrk="0" hangingPunct="1">
              <a:lnSpc>
                <a:spcPts val="3000"/>
              </a:lnSpc>
              <a:spcBef>
                <a:spcPts val="0"/>
              </a:spcBef>
              <a:spcAft>
                <a:spcPts val="120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At SBS a text comparison tool is used to check the authenticity of all texts that are submitted for examination.</a:t>
            </a:r>
          </a:p>
          <a:p>
            <a:pPr marL="285750" marR="0" lvl="0" indent="-285750" algn="l" defTabSz="914400" rtl="0" eaLnBrk="1" fontAlgn="auto" latinLnBrk="0" hangingPunct="1">
              <a:lnSpc>
                <a:spcPts val="3000"/>
              </a:lnSpc>
              <a:spcBef>
                <a:spcPts val="0"/>
              </a:spcBef>
              <a:spcAft>
                <a:spcPts val="120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rPr>
              <a:t>SBS reports every incident where there is a well-founded suspicion of cheating to the Office of the President. The legal counsels then investigate the matter further and decide whether it should be referred to the Disciplinary Committee.</a:t>
            </a:r>
          </a:p>
          <a:p>
            <a:pPr marL="285750" marR="0" lvl="0" indent="-285750" algn="l" defTabSz="914400" rtl="0" eaLnBrk="1" fontAlgn="auto" latinLnBrk="0" hangingPunct="1">
              <a:lnSpc>
                <a:spcPts val="3000"/>
              </a:lnSpc>
              <a:spcBef>
                <a:spcPts val="0"/>
              </a:spcBef>
              <a:spcAft>
                <a:spcPts val="120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The Disciplinary Committee may decide to take no further action in the matter, issue an official warning, or temporarily suspend the student from his or her studies up to six months.</a:t>
            </a:r>
            <a:endParaRPr kumimoji="0" lang="en-GB" sz="2000" b="0" i="0" u="none" strike="noStrike" kern="0" cap="none" spc="0" normalizeH="0" baseline="0" noProof="0" dirty="0">
              <a:ln>
                <a:noFill/>
              </a:ln>
              <a:solidFill>
                <a:srgbClr val="002060"/>
              </a:solidFill>
              <a:effectLst/>
              <a:uLnTx/>
              <a:uFillTx/>
              <a:latin typeface="Calibri"/>
              <a:ea typeface="Calibri" panose="020F0502020204030204" pitchFamily="34" charset="0"/>
              <a:cs typeface="Times New Roman" panose="02020603050405020304" pitchFamily="18" charset="0"/>
            </a:endParaRPr>
          </a:p>
        </p:txBody>
      </p:sp>
      <p:sp>
        <p:nvSpPr>
          <p:cNvPr id="4" name="object 2">
            <a:extLst>
              <a:ext uri="{FF2B5EF4-FFF2-40B4-BE49-F238E27FC236}">
                <a16:creationId xmlns:a16="http://schemas.microsoft.com/office/drawing/2014/main" id="{2350B322-3481-5548-0E44-180F0516A5CA}"/>
              </a:ext>
            </a:extLst>
          </p:cNvPr>
          <p:cNvSpPr txBox="1">
            <a:spLocks/>
          </p:cNvSpPr>
          <p:nvPr/>
        </p:nvSpPr>
        <p:spPr>
          <a:xfrm>
            <a:off x="914400" y="758941"/>
            <a:ext cx="2783647" cy="567463"/>
          </a:xfrm>
          <a:prstGeom prst="rect">
            <a:avLst/>
          </a:prstGeom>
        </p:spPr>
        <p:txBody>
          <a:bodyPr vert="horz" wrap="square" lIns="0" tIns="13335" rIns="0" bIns="0" rtlCol="0">
            <a:spAutoFit/>
          </a:bodyPr>
          <a:lstStyle>
            <a:lvl1pPr>
              <a:defRPr>
                <a:latin typeface="+mj-lt"/>
                <a:ea typeface="+mj-ea"/>
                <a:cs typeface="+mj-cs"/>
              </a:defRPr>
            </a:lvl1p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GB" sz="3600" b="0" i="0" u="none" strike="noStrike" kern="0" cap="none" spc="-10" normalizeH="0" baseline="0" noProof="0" dirty="0">
                <a:ln>
                  <a:noFill/>
                </a:ln>
                <a:solidFill>
                  <a:srgbClr val="002060"/>
                </a:solidFill>
                <a:effectLst/>
                <a:uLnTx/>
                <a:uFillTx/>
                <a:latin typeface="Calibri"/>
                <a:ea typeface="+mj-ea"/>
                <a:cs typeface="+mj-cs"/>
              </a:rPr>
              <a:t>Cheating</a:t>
            </a:r>
          </a:p>
        </p:txBody>
      </p:sp>
    </p:spTree>
    <p:extLst>
      <p:ext uri="{BB962C8B-B14F-4D97-AF65-F5344CB8AC3E}">
        <p14:creationId xmlns:p14="http://schemas.microsoft.com/office/powerpoint/2010/main" val="115955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609600"/>
            <a:ext cx="8610600" cy="567463"/>
          </a:xfrm>
          <a:prstGeom prst="rect">
            <a:avLst/>
          </a:prstGeom>
        </p:spPr>
        <p:txBody>
          <a:bodyPr vert="horz" wrap="square" lIns="0" tIns="13335" rIns="0" bIns="0" rtlCol="0">
            <a:spAutoFit/>
          </a:bodyPr>
          <a:lstStyle/>
          <a:p>
            <a:pPr marL="12700" algn="ctr">
              <a:lnSpc>
                <a:spcPct val="100000"/>
              </a:lnSpc>
              <a:spcBef>
                <a:spcPts val="105"/>
              </a:spcBef>
            </a:pPr>
            <a:r>
              <a:rPr lang="en-GB" sz="3600" b="0" dirty="0">
                <a:latin typeface="+mj-lt"/>
              </a:rPr>
              <a:t>How to avoid plagiarism?</a:t>
            </a:r>
          </a:p>
        </p:txBody>
      </p:sp>
      <p:sp>
        <p:nvSpPr>
          <p:cNvPr id="3" name="object 3"/>
          <p:cNvSpPr txBox="1">
            <a:spLocks noGrp="1"/>
          </p:cNvSpPr>
          <p:nvPr>
            <p:ph type="body" idx="1"/>
          </p:nvPr>
        </p:nvSpPr>
        <p:spPr>
          <a:xfrm>
            <a:off x="1905000" y="1676400"/>
            <a:ext cx="8458200" cy="3845027"/>
          </a:xfrm>
          <a:prstGeom prst="rect">
            <a:avLst/>
          </a:prstGeom>
        </p:spPr>
        <p:txBody>
          <a:bodyPr vert="horz" wrap="square" lIns="0" tIns="13335" rIns="0" bIns="0" rtlCol="0">
            <a:spAutoFit/>
          </a:bodyPr>
          <a:lstStyle/>
          <a:p>
            <a:pPr marL="355600" marR="483870" indent="-342900">
              <a:lnSpc>
                <a:spcPct val="134500"/>
              </a:lnSpc>
              <a:spcAft>
                <a:spcPts val="600"/>
              </a:spcAft>
              <a:buSzPct val="91666"/>
              <a:buFont typeface="Verdana"/>
              <a:buChar char="●"/>
              <a:tabLst>
                <a:tab pos="354965" algn="l"/>
                <a:tab pos="355600" algn="l"/>
              </a:tabLst>
            </a:pPr>
            <a:r>
              <a:rPr lang="en-GB" sz="2000" dirty="0">
                <a:latin typeface="+mn-lt"/>
              </a:rPr>
              <a:t>Study different referencing systems and chose one you feel the most comfortable with, e.g. </a:t>
            </a:r>
            <a:r>
              <a:rPr lang="en-GB" sz="2000" dirty="0">
                <a:solidFill>
                  <a:srgbClr val="002060"/>
                </a:solidFill>
                <a:latin typeface="+mn-lt"/>
              </a:rPr>
              <a:t>Harvard, APA, Oxford.</a:t>
            </a:r>
          </a:p>
          <a:p>
            <a:pPr marL="355600" marR="483870" indent="-342900">
              <a:lnSpc>
                <a:spcPct val="134500"/>
              </a:lnSpc>
              <a:spcBef>
                <a:spcPts val="105"/>
              </a:spcBef>
              <a:buSzPct val="91666"/>
              <a:buFont typeface="Verdana"/>
              <a:buChar char="●"/>
              <a:tabLst>
                <a:tab pos="354965" algn="l"/>
                <a:tab pos="355600" algn="l"/>
              </a:tabLst>
            </a:pPr>
            <a:r>
              <a:rPr lang="en-GB" sz="2000" dirty="0">
                <a:latin typeface="+mn-lt"/>
              </a:rPr>
              <a:t>Make sure you know how to accurately use in-text references in the body of your texts</a:t>
            </a:r>
          </a:p>
          <a:p>
            <a:pPr marL="355600" marR="483870" indent="-342900">
              <a:lnSpc>
                <a:spcPct val="134500"/>
              </a:lnSpc>
              <a:spcBef>
                <a:spcPts val="105"/>
              </a:spcBef>
              <a:buSzPct val="91666"/>
              <a:buFont typeface="Verdana"/>
              <a:buChar char="●"/>
              <a:tabLst>
                <a:tab pos="354965" algn="l"/>
                <a:tab pos="355600" algn="l"/>
              </a:tabLst>
            </a:pPr>
            <a:r>
              <a:rPr lang="en-GB" sz="2000" dirty="0">
                <a:latin typeface="+mn-lt"/>
              </a:rPr>
              <a:t>Ensure you cite sources correctly </a:t>
            </a:r>
            <a:r>
              <a:rPr lang="en-GB" sz="2000" dirty="0">
                <a:solidFill>
                  <a:srgbClr val="002060"/>
                </a:solidFill>
                <a:latin typeface="+mn-lt"/>
              </a:rPr>
              <a:t>AND</a:t>
            </a:r>
            <a:r>
              <a:rPr lang="en-GB" sz="2000" dirty="0">
                <a:latin typeface="+mn-lt"/>
              </a:rPr>
              <a:t> always use quotation marks </a:t>
            </a:r>
            <a:r>
              <a:rPr lang="en-GB" sz="2000" dirty="0">
                <a:solidFill>
                  <a:srgbClr val="002060"/>
                </a:solidFill>
                <a:latin typeface="+mn-lt"/>
              </a:rPr>
              <a:t>AND</a:t>
            </a:r>
            <a:r>
              <a:rPr lang="en-GB" sz="2000" dirty="0">
                <a:latin typeface="+mn-lt"/>
              </a:rPr>
              <a:t> include page number(s)</a:t>
            </a:r>
          </a:p>
          <a:p>
            <a:pPr marL="355600" marR="483870" indent="-342900">
              <a:lnSpc>
                <a:spcPct val="134500"/>
              </a:lnSpc>
              <a:spcBef>
                <a:spcPts val="105"/>
              </a:spcBef>
              <a:buSzPct val="91666"/>
              <a:buFont typeface="Verdana"/>
              <a:buChar char="●"/>
              <a:tabLst>
                <a:tab pos="354965" algn="l"/>
                <a:tab pos="355600" algn="l"/>
              </a:tabLst>
            </a:pPr>
            <a:r>
              <a:rPr lang="en-GB" sz="2000" dirty="0">
                <a:latin typeface="+mn-lt"/>
              </a:rPr>
              <a:t>When re-phrasing a source, use your own words as far as possible, without losing the content of the source used</a:t>
            </a:r>
          </a:p>
          <a:p>
            <a:pPr marL="355600" marR="483870" indent="-342900">
              <a:lnSpc>
                <a:spcPct val="134500"/>
              </a:lnSpc>
              <a:spcBef>
                <a:spcPts val="105"/>
              </a:spcBef>
              <a:buSzPct val="91666"/>
              <a:buFont typeface="Verdana"/>
              <a:buChar char="●"/>
              <a:tabLst>
                <a:tab pos="354965" algn="l"/>
                <a:tab pos="355600" algn="l"/>
              </a:tabLst>
            </a:pPr>
            <a:r>
              <a:rPr lang="en-GB" sz="2000" dirty="0">
                <a:latin typeface="+mn-lt"/>
              </a:rPr>
              <a:t>Construct a correct </a:t>
            </a:r>
            <a:r>
              <a:rPr lang="en-GB" sz="2000">
                <a:latin typeface="+mn-lt"/>
              </a:rPr>
              <a:t>and exhaustive </a:t>
            </a:r>
            <a:r>
              <a:rPr lang="en-GB" sz="2000" dirty="0">
                <a:latin typeface="+mn-lt"/>
              </a:rPr>
              <a:t>list of references</a:t>
            </a:r>
          </a:p>
        </p:txBody>
      </p:sp>
    </p:spTree>
    <p:extLst>
      <p:ext uri="{BB962C8B-B14F-4D97-AF65-F5344CB8AC3E}">
        <p14:creationId xmlns:p14="http://schemas.microsoft.com/office/powerpoint/2010/main" val="255112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6638B-D4DB-D64F-BC3F-F7A641925AFF}"/>
              </a:ext>
            </a:extLst>
          </p:cNvPr>
          <p:cNvSpPr>
            <a:spLocks noGrp="1"/>
          </p:cNvSpPr>
          <p:nvPr>
            <p:ph type="title"/>
          </p:nvPr>
        </p:nvSpPr>
        <p:spPr/>
        <p:txBody>
          <a:bodyPr/>
          <a:lstStyle/>
          <a:p>
            <a:r>
              <a:rPr lang="sv-SE" dirty="0" err="1"/>
              <a:t>Academic</a:t>
            </a:r>
            <a:r>
              <a:rPr lang="sv-SE" dirty="0"/>
              <a:t> </a:t>
            </a:r>
            <a:r>
              <a:rPr lang="sv-SE" dirty="0" err="1"/>
              <a:t>Advisors</a:t>
            </a:r>
            <a:endParaRPr lang="sv-SE" dirty="0"/>
          </a:p>
        </p:txBody>
      </p:sp>
      <p:sp>
        <p:nvSpPr>
          <p:cNvPr id="3" name="Content Placeholder 2">
            <a:extLst>
              <a:ext uri="{FF2B5EF4-FFF2-40B4-BE49-F238E27FC236}">
                <a16:creationId xmlns:a16="http://schemas.microsoft.com/office/drawing/2014/main" id="{EB723361-5E81-9E47-AB76-B6B9EC373B48}"/>
              </a:ext>
            </a:extLst>
          </p:cNvPr>
          <p:cNvSpPr>
            <a:spLocks noGrp="1"/>
          </p:cNvSpPr>
          <p:nvPr>
            <p:ph idx="1"/>
          </p:nvPr>
        </p:nvSpPr>
        <p:spPr/>
        <p:txBody>
          <a:bodyPr>
            <a:normAutofit/>
          </a:bodyPr>
          <a:lstStyle/>
          <a:p>
            <a:pPr marL="0" indent="0">
              <a:buNone/>
            </a:pPr>
            <a:r>
              <a:rPr lang="sv-SE" dirty="0" err="1"/>
              <a:t>Bachelor´s</a:t>
            </a:r>
            <a:r>
              <a:rPr lang="sv-SE" dirty="0"/>
              <a:t> </a:t>
            </a:r>
            <a:r>
              <a:rPr lang="sv-SE" dirty="0" err="1"/>
              <a:t>level</a:t>
            </a:r>
            <a:r>
              <a:rPr lang="sv-SE" dirty="0"/>
              <a:t>:</a:t>
            </a:r>
          </a:p>
          <a:p>
            <a:r>
              <a:rPr lang="sv-SE" sz="2200" b="1" dirty="0"/>
              <a:t>Anna </a:t>
            </a:r>
            <a:r>
              <a:rPr lang="sv-SE" sz="2200" b="1" dirty="0" err="1"/>
              <a:t>Lönnberg</a:t>
            </a:r>
            <a:r>
              <a:rPr lang="sv-SE" sz="2200" b="1" dirty="0"/>
              <a:t>: </a:t>
            </a:r>
            <a:r>
              <a:rPr lang="sv-SE" sz="2000" dirty="0" err="1"/>
              <a:t>Bachelor's</a:t>
            </a:r>
            <a:r>
              <a:rPr lang="sv-SE" sz="2000" dirty="0"/>
              <a:t> </a:t>
            </a:r>
            <a:r>
              <a:rPr lang="sv-SE" sz="2000" dirty="0" err="1"/>
              <a:t>Programmes</a:t>
            </a:r>
            <a:r>
              <a:rPr lang="sv-SE" sz="2000" dirty="0"/>
              <a:t> and </a:t>
            </a:r>
            <a:r>
              <a:rPr lang="sv-SE" sz="2000" dirty="0" err="1"/>
              <a:t>courses</a:t>
            </a:r>
            <a:r>
              <a:rPr lang="sv-SE" sz="2000" dirty="0"/>
              <a:t> in Business Administration </a:t>
            </a:r>
            <a:r>
              <a:rPr lang="sv-SE" sz="2000" dirty="0" err="1"/>
              <a:t>taught</a:t>
            </a:r>
            <a:r>
              <a:rPr lang="sv-SE" sz="2000" dirty="0"/>
              <a:t> in Swedish</a:t>
            </a:r>
            <a:endParaRPr lang="sv-SE" sz="2000" b="1" dirty="0"/>
          </a:p>
          <a:p>
            <a:r>
              <a:rPr lang="sv-SE" sz="2200" b="1" dirty="0"/>
              <a:t>Malin Thunholm: </a:t>
            </a:r>
            <a:r>
              <a:rPr lang="sv-SE" sz="2000" dirty="0" err="1"/>
              <a:t>Bachelor's</a:t>
            </a:r>
            <a:r>
              <a:rPr lang="sv-SE" sz="2000" dirty="0"/>
              <a:t> </a:t>
            </a:r>
            <a:r>
              <a:rPr lang="sv-SE" sz="2000" dirty="0" err="1"/>
              <a:t>programmes</a:t>
            </a:r>
            <a:r>
              <a:rPr lang="sv-SE" sz="2000" dirty="0"/>
              <a:t> and </a:t>
            </a:r>
            <a:r>
              <a:rPr lang="sv-SE" sz="2000" dirty="0" err="1"/>
              <a:t>courses</a:t>
            </a:r>
            <a:r>
              <a:rPr lang="sv-SE" sz="2000" dirty="0"/>
              <a:t> in Business </a:t>
            </a:r>
            <a:r>
              <a:rPr lang="sv-SE" sz="2000" dirty="0" err="1"/>
              <a:t>Aministration</a:t>
            </a:r>
            <a:r>
              <a:rPr lang="sv-SE" sz="2000" dirty="0"/>
              <a:t> </a:t>
            </a:r>
            <a:r>
              <a:rPr lang="sv-SE" sz="2000" dirty="0" err="1"/>
              <a:t>taught</a:t>
            </a:r>
            <a:r>
              <a:rPr lang="sv-SE" sz="2000" dirty="0"/>
              <a:t> in English. </a:t>
            </a:r>
            <a:r>
              <a:rPr lang="sv-SE" sz="2000" dirty="0" err="1"/>
              <a:t>Bachelor's</a:t>
            </a:r>
            <a:r>
              <a:rPr lang="sv-SE" sz="2000" dirty="0"/>
              <a:t> </a:t>
            </a:r>
            <a:r>
              <a:rPr lang="sv-SE" sz="2000" dirty="0" err="1"/>
              <a:t>programmes</a:t>
            </a:r>
            <a:r>
              <a:rPr lang="sv-SE" sz="2000" dirty="0"/>
              <a:t> and </a:t>
            </a:r>
            <a:r>
              <a:rPr lang="sv-SE" sz="2000" dirty="0" err="1"/>
              <a:t>courses</a:t>
            </a:r>
            <a:r>
              <a:rPr lang="sv-SE" sz="2000" dirty="0"/>
              <a:t> in </a:t>
            </a:r>
            <a:r>
              <a:rPr lang="sv-SE" sz="2000" dirty="0" err="1"/>
              <a:t>Advertising</a:t>
            </a:r>
            <a:r>
              <a:rPr lang="sv-SE" sz="2000" dirty="0"/>
              <a:t> and PR </a:t>
            </a:r>
            <a:r>
              <a:rPr lang="sv-SE" sz="2000" dirty="0" err="1"/>
              <a:t>taught</a:t>
            </a:r>
            <a:r>
              <a:rPr lang="sv-SE" sz="2000" dirty="0"/>
              <a:t> in Swedish</a:t>
            </a:r>
            <a:endParaRPr lang="sv-SE" sz="2000" b="1" dirty="0"/>
          </a:p>
          <a:p>
            <a:pPr marL="0" indent="0">
              <a:buNone/>
            </a:pPr>
            <a:endParaRPr lang="sv-SE" b="1" dirty="0"/>
          </a:p>
          <a:p>
            <a:pPr marL="0" indent="0">
              <a:buNone/>
            </a:pPr>
            <a:r>
              <a:rPr lang="sv-SE" dirty="0" err="1"/>
              <a:t>Master´s</a:t>
            </a:r>
            <a:r>
              <a:rPr lang="sv-SE" dirty="0"/>
              <a:t> </a:t>
            </a:r>
            <a:r>
              <a:rPr lang="sv-SE" dirty="0" err="1"/>
              <a:t>level</a:t>
            </a:r>
            <a:r>
              <a:rPr lang="sv-SE" dirty="0"/>
              <a:t>:</a:t>
            </a:r>
          </a:p>
          <a:p>
            <a:r>
              <a:rPr lang="sv-SE" sz="2200" b="1" dirty="0"/>
              <a:t>Linda Kjellman: </a:t>
            </a:r>
            <a:r>
              <a:rPr lang="sv-SE" sz="2000" dirty="0" err="1"/>
              <a:t>Master's</a:t>
            </a:r>
            <a:r>
              <a:rPr lang="sv-SE" sz="2000" dirty="0"/>
              <a:t> </a:t>
            </a:r>
            <a:r>
              <a:rPr lang="sv-SE" sz="2000" dirty="0" err="1"/>
              <a:t>programmes</a:t>
            </a:r>
            <a:r>
              <a:rPr lang="sv-SE" sz="2000" dirty="0"/>
              <a:t> and SSES Courses</a:t>
            </a:r>
          </a:p>
          <a:p>
            <a:r>
              <a:rPr lang="sv-SE" sz="2200" b="1" dirty="0"/>
              <a:t>Charlotte Lindén Ahmad: </a:t>
            </a:r>
            <a:r>
              <a:rPr lang="sv-SE" sz="2000" dirty="0" err="1"/>
              <a:t>Master's</a:t>
            </a:r>
            <a:r>
              <a:rPr lang="sv-SE" sz="2000" dirty="0"/>
              <a:t> </a:t>
            </a:r>
            <a:r>
              <a:rPr lang="sv-SE" sz="2000" dirty="0" err="1"/>
              <a:t>programmes</a:t>
            </a:r>
            <a:r>
              <a:rPr lang="sv-SE" sz="2000" dirty="0"/>
              <a:t> and SSES Courses</a:t>
            </a:r>
          </a:p>
          <a:p>
            <a:endParaRPr lang="sv-SE" dirty="0"/>
          </a:p>
          <a:p>
            <a:pPr marL="0" indent="0">
              <a:buNone/>
            </a:pPr>
            <a:endParaRPr lang="sv-SE" dirty="0"/>
          </a:p>
          <a:p>
            <a:endParaRPr lang="sv-SE" dirty="0"/>
          </a:p>
        </p:txBody>
      </p:sp>
    </p:spTree>
    <p:extLst>
      <p:ext uri="{BB962C8B-B14F-4D97-AF65-F5344CB8AC3E}">
        <p14:creationId xmlns:p14="http://schemas.microsoft.com/office/powerpoint/2010/main" val="1347026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3BD9E-40D3-6E42-83A1-CC7562EB51AE}"/>
              </a:ext>
            </a:extLst>
          </p:cNvPr>
          <p:cNvSpPr>
            <a:spLocks noGrp="1"/>
          </p:cNvSpPr>
          <p:nvPr>
            <p:ph type="title"/>
          </p:nvPr>
        </p:nvSpPr>
        <p:spPr>
          <a:xfrm>
            <a:off x="2395220" y="650875"/>
            <a:ext cx="4274107" cy="422275"/>
          </a:xfrm>
        </p:spPr>
        <p:txBody>
          <a:bodyPr/>
          <a:lstStyle/>
          <a:p>
            <a:r>
              <a:rPr lang="sv-SE" dirty="0" err="1"/>
              <a:t>Ladok</a:t>
            </a:r>
            <a:endParaRPr lang="sv-SE" dirty="0"/>
          </a:p>
        </p:txBody>
      </p:sp>
      <p:sp>
        <p:nvSpPr>
          <p:cNvPr id="3" name="Content Placeholder 2">
            <a:extLst>
              <a:ext uri="{FF2B5EF4-FFF2-40B4-BE49-F238E27FC236}">
                <a16:creationId xmlns:a16="http://schemas.microsoft.com/office/drawing/2014/main" id="{D9877674-583C-C04B-AE44-97D3A39586D9}"/>
              </a:ext>
            </a:extLst>
          </p:cNvPr>
          <p:cNvSpPr>
            <a:spLocks noGrp="1"/>
          </p:cNvSpPr>
          <p:nvPr>
            <p:ph idx="1"/>
          </p:nvPr>
        </p:nvSpPr>
        <p:spPr/>
        <p:txBody>
          <a:bodyPr>
            <a:normAutofit/>
          </a:bodyPr>
          <a:lstStyle/>
          <a:p>
            <a:r>
              <a:rPr lang="sv-SE" dirty="0"/>
              <a:t>Register for </a:t>
            </a:r>
            <a:r>
              <a:rPr lang="sv-SE" dirty="0" err="1"/>
              <a:t>courses</a:t>
            </a:r>
            <a:r>
              <a:rPr lang="sv-SE" dirty="0"/>
              <a:t> </a:t>
            </a:r>
            <a:r>
              <a:rPr lang="sv-SE" dirty="0" err="1"/>
              <a:t>during</a:t>
            </a:r>
            <a:r>
              <a:rPr lang="sv-SE" dirty="0"/>
              <a:t> the </a:t>
            </a:r>
            <a:r>
              <a:rPr lang="sv-SE" dirty="0" err="1"/>
              <a:t>registration</a:t>
            </a:r>
            <a:r>
              <a:rPr lang="sv-SE" dirty="0"/>
              <a:t> period</a:t>
            </a:r>
          </a:p>
          <a:p>
            <a:r>
              <a:rPr lang="sv-SE" dirty="0"/>
              <a:t>Register for examinations</a:t>
            </a:r>
          </a:p>
          <a:p>
            <a:r>
              <a:rPr lang="sv-SE" dirty="0" err="1"/>
              <a:t>Find</a:t>
            </a:r>
            <a:r>
              <a:rPr lang="sv-SE" dirty="0"/>
              <a:t> </a:t>
            </a:r>
            <a:r>
              <a:rPr lang="sv-SE" dirty="0" err="1"/>
              <a:t>reported</a:t>
            </a:r>
            <a:r>
              <a:rPr lang="sv-SE" dirty="0"/>
              <a:t> </a:t>
            </a:r>
            <a:r>
              <a:rPr lang="sv-SE" dirty="0" err="1"/>
              <a:t>grades</a:t>
            </a:r>
            <a:endParaRPr lang="sv-SE" dirty="0"/>
          </a:p>
          <a:p>
            <a:r>
              <a:rPr lang="sv-SE" dirty="0"/>
              <a:t>Print </a:t>
            </a:r>
            <a:r>
              <a:rPr lang="sv-SE" dirty="0" err="1"/>
              <a:t>official</a:t>
            </a:r>
            <a:r>
              <a:rPr lang="sv-SE" dirty="0"/>
              <a:t> transcripts of </a:t>
            </a:r>
            <a:r>
              <a:rPr lang="sv-SE" dirty="0" err="1"/>
              <a:t>your</a:t>
            </a:r>
            <a:r>
              <a:rPr lang="sv-SE" dirty="0"/>
              <a:t> </a:t>
            </a:r>
            <a:r>
              <a:rPr lang="sv-SE" dirty="0" err="1"/>
              <a:t>study</a:t>
            </a:r>
            <a:r>
              <a:rPr lang="sv-SE" dirty="0"/>
              <a:t> </a:t>
            </a:r>
            <a:r>
              <a:rPr lang="sv-SE" dirty="0" err="1"/>
              <a:t>results</a:t>
            </a:r>
            <a:r>
              <a:rPr lang="sv-SE" dirty="0"/>
              <a:t> and </a:t>
            </a:r>
            <a:r>
              <a:rPr lang="sv-SE" dirty="0" err="1"/>
              <a:t>registrations</a:t>
            </a:r>
            <a:r>
              <a:rPr lang="sv-SE" dirty="0"/>
              <a:t>, etc.</a:t>
            </a:r>
          </a:p>
          <a:p>
            <a:r>
              <a:rPr lang="sv-SE" dirty="0" err="1"/>
              <a:t>Apply</a:t>
            </a:r>
            <a:r>
              <a:rPr lang="sv-SE" dirty="0"/>
              <a:t> for </a:t>
            </a:r>
            <a:r>
              <a:rPr lang="sv-SE" dirty="0" err="1"/>
              <a:t>credit</a:t>
            </a:r>
            <a:r>
              <a:rPr lang="sv-SE" dirty="0"/>
              <a:t> transfer</a:t>
            </a:r>
          </a:p>
          <a:p>
            <a:r>
              <a:rPr lang="sv-SE" dirty="0" err="1"/>
              <a:t>Apply</a:t>
            </a:r>
            <a:r>
              <a:rPr lang="sv-SE" dirty="0"/>
              <a:t> for </a:t>
            </a:r>
            <a:r>
              <a:rPr lang="sv-SE" dirty="0" err="1"/>
              <a:t>your</a:t>
            </a:r>
            <a:r>
              <a:rPr lang="sv-SE" dirty="0"/>
              <a:t> </a:t>
            </a:r>
            <a:r>
              <a:rPr lang="sv-SE" dirty="0" err="1"/>
              <a:t>degree</a:t>
            </a:r>
            <a:r>
              <a:rPr lang="sv-SE" dirty="0"/>
              <a:t> </a:t>
            </a:r>
            <a:r>
              <a:rPr lang="sv-SE" dirty="0" err="1"/>
              <a:t>upon</a:t>
            </a:r>
            <a:r>
              <a:rPr lang="sv-SE" dirty="0"/>
              <a:t> </a:t>
            </a:r>
            <a:r>
              <a:rPr lang="sv-SE" dirty="0" err="1"/>
              <a:t>completion</a:t>
            </a:r>
            <a:endParaRPr lang="sv-SE" dirty="0"/>
          </a:p>
          <a:p>
            <a:pPr marL="0" indent="0">
              <a:buNone/>
            </a:pPr>
            <a:br>
              <a:rPr lang="sv-SE" dirty="0"/>
            </a:br>
            <a:r>
              <a:rPr lang="sv-SE" dirty="0" err="1"/>
              <a:t>You</a:t>
            </a:r>
            <a:r>
              <a:rPr lang="sv-SE" dirty="0"/>
              <a:t> log in </a:t>
            </a:r>
            <a:r>
              <a:rPr lang="sv-SE" dirty="0" err="1"/>
              <a:t>with</a:t>
            </a:r>
            <a:r>
              <a:rPr lang="sv-SE" dirty="0"/>
              <a:t> </a:t>
            </a:r>
            <a:r>
              <a:rPr lang="sv-SE" dirty="0" err="1"/>
              <a:t>your</a:t>
            </a:r>
            <a:r>
              <a:rPr lang="sv-SE" dirty="0"/>
              <a:t> </a:t>
            </a:r>
            <a:r>
              <a:rPr lang="sv-SE" dirty="0" err="1"/>
              <a:t>university</a:t>
            </a:r>
            <a:r>
              <a:rPr lang="sv-SE" dirty="0"/>
              <a:t> </a:t>
            </a:r>
            <a:r>
              <a:rPr lang="sv-SE" dirty="0" err="1"/>
              <a:t>account</a:t>
            </a:r>
            <a:r>
              <a:rPr lang="sv-SE" dirty="0"/>
              <a:t>:</a:t>
            </a:r>
          </a:p>
          <a:p>
            <a:r>
              <a:rPr lang="sv-SE" dirty="0">
                <a:hlinkClick r:id="rId2"/>
              </a:rPr>
              <a:t>www.student.ladok.se</a:t>
            </a:r>
          </a:p>
          <a:p>
            <a:endParaRPr lang="sv-SE" dirty="0">
              <a:hlinkClick r:id="rId2"/>
            </a:endParaRPr>
          </a:p>
          <a:p>
            <a:r>
              <a:rPr lang="sv-SE" dirty="0"/>
              <a:t>Make sure </a:t>
            </a:r>
            <a:r>
              <a:rPr lang="sv-SE" dirty="0" err="1"/>
              <a:t>you</a:t>
            </a:r>
            <a:r>
              <a:rPr lang="sv-SE" dirty="0"/>
              <a:t> </a:t>
            </a:r>
            <a:r>
              <a:rPr lang="sv-SE" dirty="0" err="1"/>
              <a:t>have</a:t>
            </a:r>
            <a:r>
              <a:rPr lang="sv-SE" dirty="0"/>
              <a:t> the </a:t>
            </a:r>
            <a:r>
              <a:rPr lang="sv-SE" dirty="0" err="1"/>
              <a:t>correct</a:t>
            </a:r>
            <a:r>
              <a:rPr lang="sv-SE" dirty="0"/>
              <a:t> e-mail </a:t>
            </a:r>
            <a:r>
              <a:rPr lang="sv-SE" dirty="0" err="1"/>
              <a:t>address</a:t>
            </a:r>
            <a:r>
              <a:rPr lang="sv-SE" dirty="0"/>
              <a:t> in Ladok.</a:t>
            </a:r>
            <a:endParaRPr lang="sv-SE" dirty="0">
              <a:hlinkClick r:id="rId2"/>
            </a:endParaRPr>
          </a:p>
          <a:p>
            <a:pPr marL="0" indent="0">
              <a:buNone/>
            </a:pPr>
            <a:endParaRPr lang="sv-SE" dirty="0"/>
          </a:p>
        </p:txBody>
      </p:sp>
    </p:spTree>
    <p:extLst>
      <p:ext uri="{BB962C8B-B14F-4D97-AF65-F5344CB8AC3E}">
        <p14:creationId xmlns:p14="http://schemas.microsoft.com/office/powerpoint/2010/main" val="1042457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DAF29-B606-584D-9347-04D39202D525}"/>
              </a:ext>
            </a:extLst>
          </p:cNvPr>
          <p:cNvSpPr>
            <a:spLocks noGrp="1"/>
          </p:cNvSpPr>
          <p:nvPr>
            <p:ph type="title"/>
          </p:nvPr>
        </p:nvSpPr>
        <p:spPr/>
        <p:txBody>
          <a:bodyPr/>
          <a:lstStyle/>
          <a:p>
            <a:r>
              <a:rPr lang="sv-SE" dirty="0" err="1"/>
              <a:t>Athena</a:t>
            </a:r>
            <a:endParaRPr lang="sv-SE" dirty="0"/>
          </a:p>
        </p:txBody>
      </p:sp>
      <p:sp>
        <p:nvSpPr>
          <p:cNvPr id="3" name="Content Placeholder 2">
            <a:extLst>
              <a:ext uri="{FF2B5EF4-FFF2-40B4-BE49-F238E27FC236}">
                <a16:creationId xmlns:a16="http://schemas.microsoft.com/office/drawing/2014/main" id="{8860DAE9-6930-E240-9FFE-9E1DE728A925}"/>
              </a:ext>
            </a:extLst>
          </p:cNvPr>
          <p:cNvSpPr>
            <a:spLocks noGrp="1"/>
          </p:cNvSpPr>
          <p:nvPr>
            <p:ph idx="1"/>
          </p:nvPr>
        </p:nvSpPr>
        <p:spPr/>
        <p:txBody>
          <a:bodyPr/>
          <a:lstStyle/>
          <a:p>
            <a:r>
              <a:rPr lang="sv-SE" dirty="0" err="1"/>
              <a:t>Athena</a:t>
            </a:r>
            <a:r>
              <a:rPr lang="sv-SE" dirty="0"/>
              <a:t> is Stockholm Business </a:t>
            </a:r>
            <a:r>
              <a:rPr lang="sv-SE" dirty="0" err="1"/>
              <a:t>School´s</a:t>
            </a:r>
            <a:r>
              <a:rPr lang="sv-SE" dirty="0"/>
              <a:t> </a:t>
            </a:r>
            <a:r>
              <a:rPr lang="sv-SE" dirty="0" err="1"/>
              <a:t>learning</a:t>
            </a:r>
            <a:r>
              <a:rPr lang="sv-SE" dirty="0"/>
              <a:t> </a:t>
            </a:r>
            <a:r>
              <a:rPr lang="sv-SE" dirty="0" err="1"/>
              <a:t>platform</a:t>
            </a:r>
            <a:r>
              <a:rPr lang="sv-SE" dirty="0"/>
              <a:t>:</a:t>
            </a:r>
          </a:p>
          <a:p>
            <a:pPr marL="0" indent="0">
              <a:buNone/>
            </a:pPr>
            <a:endParaRPr lang="sv-SE" dirty="0"/>
          </a:p>
          <a:p>
            <a:r>
              <a:rPr lang="sv-SE" dirty="0" err="1"/>
              <a:t>Here</a:t>
            </a:r>
            <a:r>
              <a:rPr lang="sv-SE" dirty="0"/>
              <a:t> </a:t>
            </a:r>
            <a:r>
              <a:rPr lang="sv-SE" dirty="0" err="1"/>
              <a:t>you</a:t>
            </a:r>
            <a:r>
              <a:rPr lang="sv-SE" dirty="0"/>
              <a:t> </a:t>
            </a:r>
            <a:r>
              <a:rPr lang="sv-SE" dirty="0" err="1"/>
              <a:t>will</a:t>
            </a:r>
            <a:r>
              <a:rPr lang="sv-SE" dirty="0"/>
              <a:t> </a:t>
            </a:r>
            <a:r>
              <a:rPr lang="sv-SE" dirty="0" err="1"/>
              <a:t>find</a:t>
            </a:r>
            <a:r>
              <a:rPr lang="sv-SE" dirty="0"/>
              <a:t> </a:t>
            </a:r>
            <a:r>
              <a:rPr lang="sv-SE" dirty="0" err="1"/>
              <a:t>your</a:t>
            </a:r>
            <a:r>
              <a:rPr lang="sv-SE" dirty="0"/>
              <a:t> </a:t>
            </a:r>
            <a:r>
              <a:rPr lang="sv-SE" dirty="0" err="1"/>
              <a:t>schedule</a:t>
            </a:r>
            <a:r>
              <a:rPr lang="sv-SE" dirty="0"/>
              <a:t>, </a:t>
            </a:r>
            <a:r>
              <a:rPr lang="sv-SE" dirty="0" err="1"/>
              <a:t>syllabus</a:t>
            </a:r>
            <a:r>
              <a:rPr lang="sv-SE" dirty="0"/>
              <a:t>, </a:t>
            </a:r>
            <a:r>
              <a:rPr lang="sv-SE" dirty="0" err="1"/>
              <a:t>course</a:t>
            </a:r>
            <a:r>
              <a:rPr lang="sv-SE" dirty="0"/>
              <a:t> material, </a:t>
            </a:r>
            <a:r>
              <a:rPr lang="sv-SE" dirty="0" err="1"/>
              <a:t>literature</a:t>
            </a:r>
            <a:r>
              <a:rPr lang="sv-SE" dirty="0"/>
              <a:t> and </a:t>
            </a:r>
            <a:r>
              <a:rPr lang="sv-SE" dirty="0" err="1"/>
              <a:t>assignments</a:t>
            </a:r>
            <a:r>
              <a:rPr lang="sv-SE" dirty="0"/>
              <a:t>.</a:t>
            </a:r>
            <a:br>
              <a:rPr lang="sv-SE" dirty="0"/>
            </a:br>
            <a:endParaRPr lang="sv-SE" dirty="0"/>
          </a:p>
          <a:p>
            <a:r>
              <a:rPr lang="sv-SE" dirty="0"/>
              <a:t>In </a:t>
            </a:r>
            <a:r>
              <a:rPr lang="sv-SE" dirty="0" err="1"/>
              <a:t>Athena</a:t>
            </a:r>
            <a:r>
              <a:rPr lang="sv-SE" dirty="0"/>
              <a:t> </a:t>
            </a:r>
            <a:r>
              <a:rPr lang="sv-SE" dirty="0" err="1"/>
              <a:t>you</a:t>
            </a:r>
            <a:r>
              <a:rPr lang="sv-SE" dirty="0"/>
              <a:t> register for a </a:t>
            </a:r>
            <a:r>
              <a:rPr lang="sv-SE" dirty="0" err="1"/>
              <a:t>seminar</a:t>
            </a:r>
            <a:r>
              <a:rPr lang="sv-SE" dirty="0"/>
              <a:t> </a:t>
            </a:r>
            <a:r>
              <a:rPr lang="sv-SE" dirty="0" err="1"/>
              <a:t>group</a:t>
            </a:r>
            <a:r>
              <a:rPr lang="sv-SE" dirty="0"/>
              <a:t> </a:t>
            </a:r>
            <a:r>
              <a:rPr lang="sv-SE" dirty="0" err="1"/>
              <a:t>when</a:t>
            </a:r>
            <a:r>
              <a:rPr lang="sv-SE" dirty="0"/>
              <a:t> </a:t>
            </a:r>
            <a:r>
              <a:rPr lang="sv-SE" dirty="0" err="1"/>
              <a:t>required</a:t>
            </a:r>
            <a:r>
              <a:rPr lang="sv-SE" dirty="0"/>
              <a:t>.</a:t>
            </a:r>
          </a:p>
        </p:txBody>
      </p:sp>
    </p:spTree>
    <p:extLst>
      <p:ext uri="{BB962C8B-B14F-4D97-AF65-F5344CB8AC3E}">
        <p14:creationId xmlns:p14="http://schemas.microsoft.com/office/powerpoint/2010/main" val="649677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921845"/>
            <a:ext cx="4824536" cy="634947"/>
          </a:xfrm>
        </p:spPr>
        <p:txBody>
          <a:bodyPr/>
          <a:lstStyle/>
          <a:p>
            <a:r>
              <a:rPr lang="sv-SE" dirty="0" err="1"/>
              <a:t>Find</a:t>
            </a:r>
            <a:r>
              <a:rPr lang="sv-SE" dirty="0"/>
              <a:t> Campus </a:t>
            </a:r>
            <a:r>
              <a:rPr lang="sv-SE" dirty="0" err="1"/>
              <a:t>Albano</a:t>
            </a:r>
            <a:endParaRPr lang="sv-SE" dirty="0"/>
          </a:p>
        </p:txBody>
      </p:sp>
      <p:sp>
        <p:nvSpPr>
          <p:cNvPr id="3" name="Content Placeholder 2"/>
          <p:cNvSpPr>
            <a:spLocks noGrp="1"/>
          </p:cNvSpPr>
          <p:nvPr>
            <p:ph idx="1"/>
          </p:nvPr>
        </p:nvSpPr>
        <p:spPr/>
        <p:txBody>
          <a:bodyPr/>
          <a:lstStyle/>
          <a:p>
            <a:pPr marL="0" indent="0">
              <a:buNone/>
            </a:pPr>
            <a:br>
              <a:rPr lang="sv-SE" dirty="0"/>
            </a:br>
            <a:endParaRPr lang="sv-SE" sz="2800" b="1" dirty="0"/>
          </a:p>
        </p:txBody>
      </p:sp>
      <p:pic>
        <p:nvPicPr>
          <p:cNvPr id="1026" name="Picture 2" descr="Hus 2 Campus Alba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216" y="3933056"/>
            <a:ext cx="3492153" cy="2196237"/>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p:cNvPicPr/>
          <p:nvPr/>
        </p:nvPicPr>
        <p:blipFill rotWithShape="1">
          <a:blip r:embed="rId3"/>
          <a:srcRect l="43459" t="12290" r="27902" b="17442"/>
          <a:stretch/>
        </p:blipFill>
        <p:spPr bwMode="auto">
          <a:xfrm>
            <a:off x="5592833" y="188641"/>
            <a:ext cx="4695825" cy="6480720"/>
          </a:xfrm>
          <a:prstGeom prst="rect">
            <a:avLst/>
          </a:prstGeom>
          <a:ln>
            <a:noFill/>
          </a:ln>
          <a:extLst>
            <a:ext uri="{53640926-AAD7-44D8-BBD7-CCE9431645EC}">
              <a14:shadowObscured xmlns:a14="http://schemas.microsoft.com/office/drawing/2010/main"/>
            </a:ext>
          </a:extLst>
        </p:spPr>
      </p:pic>
      <p:sp>
        <p:nvSpPr>
          <p:cNvPr id="6" name="Rektangel 5"/>
          <p:cNvSpPr/>
          <p:nvPr/>
        </p:nvSpPr>
        <p:spPr>
          <a:xfrm>
            <a:off x="981991" y="1637099"/>
            <a:ext cx="4283899" cy="3139321"/>
          </a:xfrm>
          <a:prstGeom prst="rect">
            <a:avLst/>
          </a:prstGeom>
        </p:spPr>
        <p:txBody>
          <a:bodyPr wrap="square">
            <a:spAutoFit/>
          </a:bodyPr>
          <a:lstStyle/>
          <a:p>
            <a:pPr lvl="0"/>
            <a:r>
              <a:rPr kumimoji="0" lang="sv-SE" sz="1800" b="0" i="0" u="none" strike="noStrike" kern="1200" cap="none" spc="0" normalizeH="0" baseline="0" noProof="0" dirty="0" err="1">
                <a:ln>
                  <a:noFill/>
                </a:ln>
                <a:solidFill>
                  <a:srgbClr val="4B4B4B"/>
                </a:solidFill>
                <a:effectLst/>
                <a:uLnTx/>
                <a:uFillTx/>
                <a:latin typeface="TheSansB2-Light"/>
                <a:ea typeface="+mn-ea"/>
                <a:cs typeface="+mn-cs"/>
              </a:rPr>
              <a:t>Building</a:t>
            </a:r>
            <a:r>
              <a:rPr kumimoji="0" lang="sv-SE" sz="1800" b="0" i="0" u="none" strike="noStrike" kern="1200" cap="none" spc="0" normalizeH="0" baseline="0" noProof="0" dirty="0">
                <a:ln>
                  <a:noFill/>
                </a:ln>
                <a:solidFill>
                  <a:srgbClr val="4B4B4B"/>
                </a:solidFill>
                <a:effectLst/>
                <a:uLnTx/>
                <a:uFillTx/>
                <a:latin typeface="TheSansB2-Light"/>
                <a:ea typeface="+mn-ea"/>
                <a:cs typeface="+mn-cs"/>
              </a:rPr>
              <a:t> 2:</a:t>
            </a:r>
            <a:br>
              <a:rPr kumimoji="0" lang="sv-SE" sz="1800" b="0" i="0" u="none" strike="noStrike" kern="1200" cap="none" spc="0" normalizeH="0" baseline="0" noProof="0" dirty="0">
                <a:ln>
                  <a:noFill/>
                </a:ln>
                <a:solidFill>
                  <a:srgbClr val="4B4B4B"/>
                </a:solidFill>
                <a:effectLst/>
                <a:uLnTx/>
                <a:uFillTx/>
                <a:latin typeface="TheSansB2-Light"/>
                <a:ea typeface="+mn-ea"/>
                <a:cs typeface="+mn-cs"/>
              </a:rPr>
            </a:br>
            <a:r>
              <a:rPr lang="en-US" dirty="0">
                <a:solidFill>
                  <a:srgbClr val="4B4B4B"/>
                </a:solidFill>
                <a:latin typeface="TheSansB2-Light"/>
              </a:rPr>
              <a:t>Lecture and seminar rooms, study places and restaurant</a:t>
            </a:r>
            <a:br>
              <a:rPr kumimoji="0" lang="sv-SE" sz="1800" b="0" i="0" u="none" strike="noStrike" kern="1200" cap="none" spc="0" normalizeH="0" baseline="0" noProof="0" dirty="0">
                <a:ln>
                  <a:noFill/>
                </a:ln>
                <a:solidFill>
                  <a:srgbClr val="4B4B4B"/>
                </a:solidFill>
                <a:effectLst/>
                <a:uLnTx/>
                <a:uFillTx/>
                <a:latin typeface="TheSansB2-Light"/>
                <a:ea typeface="+mn-ea"/>
                <a:cs typeface="+mn-cs"/>
              </a:rPr>
            </a:br>
            <a:br>
              <a:rPr kumimoji="0" lang="sv-SE" sz="1800" b="0" i="0" u="none" strike="noStrike" kern="1200" cap="none" spc="0" normalizeH="0" baseline="0" noProof="0" dirty="0">
                <a:ln>
                  <a:noFill/>
                </a:ln>
                <a:solidFill>
                  <a:srgbClr val="4B4B4B"/>
                </a:solidFill>
                <a:effectLst/>
                <a:uLnTx/>
                <a:uFillTx/>
                <a:latin typeface="TheSansB2-Light"/>
                <a:ea typeface="+mn-ea"/>
                <a:cs typeface="+mn-cs"/>
              </a:rPr>
            </a:br>
            <a:r>
              <a:rPr kumimoji="0" lang="sv-SE" sz="1800" b="0" i="0" u="none" strike="noStrike" kern="1200" cap="none" spc="0" normalizeH="0" baseline="0" noProof="0" dirty="0" err="1">
                <a:ln>
                  <a:noFill/>
                </a:ln>
                <a:solidFill>
                  <a:srgbClr val="4B4B4B"/>
                </a:solidFill>
                <a:effectLst/>
                <a:uLnTx/>
                <a:uFillTx/>
                <a:latin typeface="TheSansB2-Light"/>
                <a:ea typeface="+mn-ea"/>
                <a:cs typeface="+mn-cs"/>
              </a:rPr>
              <a:t>Address</a:t>
            </a:r>
            <a:r>
              <a:rPr kumimoji="0" lang="sv-SE" sz="1800" b="0" i="0" u="none" strike="noStrike" kern="1200" cap="none" spc="0" normalizeH="0" baseline="0" noProof="0" dirty="0">
                <a:ln>
                  <a:noFill/>
                </a:ln>
                <a:solidFill>
                  <a:srgbClr val="4B4B4B"/>
                </a:solidFill>
                <a:effectLst/>
                <a:uLnTx/>
                <a:uFillTx/>
                <a:latin typeface="TheSansB2-Light"/>
                <a:ea typeface="+mn-ea"/>
                <a:cs typeface="+mn-cs"/>
              </a:rPr>
              <a:t>: </a:t>
            </a:r>
            <a:r>
              <a:rPr kumimoji="0" lang="sv-SE" sz="1800" b="0" i="0" u="none" strike="noStrike" kern="1200" cap="none" spc="0" normalizeH="0" baseline="0" noProof="0" dirty="0" err="1">
                <a:ln>
                  <a:noFill/>
                </a:ln>
                <a:solidFill>
                  <a:srgbClr val="4B4B4B"/>
                </a:solidFill>
                <a:effectLst/>
                <a:uLnTx/>
                <a:uFillTx/>
                <a:latin typeface="TheSansB2-Light"/>
                <a:ea typeface="+mn-ea"/>
                <a:cs typeface="+mn-cs"/>
              </a:rPr>
              <a:t>Albanovägen</a:t>
            </a:r>
            <a:r>
              <a:rPr kumimoji="0" lang="sv-SE" sz="1800" b="0" i="0" u="none" strike="noStrike" kern="1200" cap="none" spc="0" normalizeH="0" baseline="0" noProof="0" dirty="0">
                <a:ln>
                  <a:noFill/>
                </a:ln>
                <a:solidFill>
                  <a:srgbClr val="4B4B4B"/>
                </a:solidFill>
                <a:effectLst/>
                <a:uLnTx/>
                <a:uFillTx/>
                <a:latin typeface="TheSansB2-Light"/>
                <a:ea typeface="+mn-ea"/>
                <a:cs typeface="+mn-cs"/>
              </a:rPr>
              <a:t> 18 </a:t>
            </a:r>
          </a:p>
          <a:p>
            <a:pPr lvl="0"/>
            <a:r>
              <a:rPr lang="en-US" dirty="0">
                <a:solidFill>
                  <a:srgbClr val="4B4B4B"/>
                </a:solidFill>
                <a:latin typeface="TheSansB2-Light"/>
              </a:rPr>
              <a:t>Other entrances in the building</a:t>
            </a:r>
            <a:br>
              <a:rPr kumimoji="0" lang="sv-SE" sz="1800" b="0" i="0" u="none" strike="noStrike" kern="1200" cap="none" spc="0" normalizeH="0" baseline="0" noProof="0" dirty="0">
                <a:ln>
                  <a:noFill/>
                </a:ln>
                <a:solidFill>
                  <a:srgbClr val="4B4B4B"/>
                </a:solidFill>
                <a:effectLst/>
                <a:uLnTx/>
                <a:uFillTx/>
                <a:latin typeface="TheSansB2-Light"/>
                <a:ea typeface="+mn-ea"/>
                <a:cs typeface="+mn-cs"/>
              </a:rPr>
            </a:br>
            <a:r>
              <a:rPr kumimoji="0" lang="sv-SE" sz="1800" b="0" i="0" u="none" strike="noStrike" kern="1200" cap="none" spc="0" normalizeH="0" baseline="0" noProof="0" dirty="0">
                <a:ln>
                  <a:noFill/>
                </a:ln>
                <a:solidFill>
                  <a:srgbClr val="4B4B4B"/>
                </a:solidFill>
                <a:effectLst/>
                <a:uLnTx/>
                <a:uFillTx/>
                <a:latin typeface="TheSansB2-Light"/>
                <a:ea typeface="+mn-ea"/>
                <a:cs typeface="+mn-cs"/>
              </a:rPr>
              <a:t>Greta Arwidssons Väg 8 och 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4B4B4B"/>
              </a:solidFill>
              <a:effectLst/>
              <a:uLnTx/>
              <a:uFillTx/>
              <a:latin typeface="TheSansB2-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F5F"/>
                </a:solidFill>
                <a:effectLst/>
                <a:uLnTx/>
                <a:uFillTx/>
                <a:latin typeface="Calibri"/>
                <a:ea typeface="+mn-ea"/>
                <a:cs typeface="+mn-cs"/>
              </a:rPr>
              <a:t> </a:t>
            </a:r>
          </a:p>
        </p:txBody>
      </p:sp>
      <p:sp>
        <p:nvSpPr>
          <p:cNvPr id="9" name="Ellips 8"/>
          <p:cNvSpPr/>
          <p:nvPr/>
        </p:nvSpPr>
        <p:spPr>
          <a:xfrm>
            <a:off x="7464152" y="1210289"/>
            <a:ext cx="292328" cy="28803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Ellips 9"/>
          <p:cNvSpPr/>
          <p:nvPr/>
        </p:nvSpPr>
        <p:spPr>
          <a:xfrm>
            <a:off x="7608168" y="3198887"/>
            <a:ext cx="1152128" cy="8781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Högerpil 12"/>
          <p:cNvSpPr/>
          <p:nvPr/>
        </p:nvSpPr>
        <p:spPr>
          <a:xfrm rot="11466450">
            <a:off x="7791119" y="1575540"/>
            <a:ext cx="2775277" cy="2086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ögerpil 14"/>
          <p:cNvSpPr/>
          <p:nvPr/>
        </p:nvSpPr>
        <p:spPr>
          <a:xfrm rot="11466450">
            <a:off x="8798098" y="3765883"/>
            <a:ext cx="1712005" cy="241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ruta 13"/>
          <p:cNvSpPr txBox="1"/>
          <p:nvPr/>
        </p:nvSpPr>
        <p:spPr>
          <a:xfrm>
            <a:off x="10704512" y="1772816"/>
            <a:ext cx="846707" cy="646331"/>
          </a:xfrm>
          <a:prstGeom prst="rect">
            <a:avLst/>
          </a:prstGeom>
          <a:noFill/>
        </p:spPr>
        <p:txBody>
          <a:bodyPr wrap="none" rtlCol="0">
            <a:spAutoFit/>
          </a:bodyPr>
          <a:lstStyle/>
          <a:p>
            <a:r>
              <a:rPr lang="sv-SE" b="1" dirty="0"/>
              <a:t>Aula </a:t>
            </a:r>
          </a:p>
          <a:p>
            <a:r>
              <a:rPr lang="sv-SE" b="1" dirty="0"/>
              <a:t>Magna</a:t>
            </a:r>
            <a:endParaRPr lang="en-US" b="1" dirty="0"/>
          </a:p>
        </p:txBody>
      </p:sp>
      <p:sp>
        <p:nvSpPr>
          <p:cNvPr id="16" name="textruta 15"/>
          <p:cNvSpPr txBox="1"/>
          <p:nvPr/>
        </p:nvSpPr>
        <p:spPr>
          <a:xfrm>
            <a:off x="10635230" y="3964602"/>
            <a:ext cx="1668763" cy="646331"/>
          </a:xfrm>
          <a:prstGeom prst="rect">
            <a:avLst/>
          </a:prstGeom>
          <a:noFill/>
        </p:spPr>
        <p:txBody>
          <a:bodyPr wrap="square" rtlCol="0">
            <a:spAutoFit/>
          </a:bodyPr>
          <a:lstStyle/>
          <a:p>
            <a:r>
              <a:rPr lang="sv-SE" b="1" dirty="0"/>
              <a:t>Campus </a:t>
            </a:r>
          </a:p>
          <a:p>
            <a:r>
              <a:rPr lang="sv-SE" b="1" dirty="0" err="1"/>
              <a:t>Albano</a:t>
            </a:r>
            <a:endParaRPr lang="en-US" b="1" dirty="0"/>
          </a:p>
        </p:txBody>
      </p:sp>
    </p:spTree>
    <p:extLst>
      <p:ext uri="{BB962C8B-B14F-4D97-AF65-F5344CB8AC3E}">
        <p14:creationId xmlns:p14="http://schemas.microsoft.com/office/powerpoint/2010/main" val="43346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E3AAB-86F7-E6D9-058A-9FAB0091B82A}"/>
              </a:ext>
            </a:extLst>
          </p:cNvPr>
          <p:cNvSpPr txBox="1">
            <a:spLocks/>
          </p:cNvSpPr>
          <p:nvPr/>
        </p:nvSpPr>
        <p:spPr>
          <a:xfrm>
            <a:off x="3087900" y="2024618"/>
            <a:ext cx="6016200" cy="2808764"/>
          </a:xfrm>
          <a:prstGeom prst="rect">
            <a:avLst/>
          </a:prstGeom>
        </p:spPr>
        <p:txBody>
          <a:bodyPr vert="horz" lIns="72000" tIns="36000" rIns="72000" bIns="36000" rtlCol="0" anchor="ctr" anchorCtr="0">
            <a:noAutofit/>
          </a:bodyPr>
          <a:lstStyle>
            <a:lvl1pPr algn="l" defTabSz="914400" rtl="0" eaLnBrk="1" latinLnBrk="0" hangingPunct="1">
              <a:spcBef>
                <a:spcPct val="0"/>
              </a:spcBef>
              <a:buNone/>
              <a:defRPr sz="4400" b="0" kern="1200">
                <a:solidFill>
                  <a:schemeClr val="bg1"/>
                </a:solidFill>
                <a:latin typeface="Verdana" pitchFamily="34" charset="0"/>
                <a:ea typeface="Verdana" pitchFamily="34" charset="0"/>
                <a:cs typeface="Verdana" pitchFamily="34" charset="0"/>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3600" b="0" i="0" u="none" strike="noStrike" kern="1200" cap="none" spc="0" normalizeH="0" baseline="0" noProof="0" dirty="0" err="1">
                <a:ln>
                  <a:noFill/>
                </a:ln>
                <a:solidFill>
                  <a:srgbClr val="002060"/>
                </a:solidFill>
                <a:effectLst/>
                <a:uLnTx/>
                <a:uFillTx/>
                <a:latin typeface="Chalkboard SE" panose="03050602040202020205" pitchFamily="66" charset="77"/>
                <a:ea typeface="Verdana" pitchFamily="34" charset="0"/>
              </a:rPr>
              <a:t>Lovisa</a:t>
            </a:r>
            <a:r>
              <a:rPr kumimoji="0" lang="en-GB" sz="36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rPr>
              <a:t> </a:t>
            </a:r>
            <a:r>
              <a:rPr kumimoji="0" lang="en-GB" sz="3600" b="0" i="0" u="none" strike="noStrike" kern="1200" cap="none" spc="0" normalizeH="0" baseline="0" noProof="0" dirty="0" err="1">
                <a:ln>
                  <a:noFill/>
                </a:ln>
                <a:solidFill>
                  <a:srgbClr val="002060"/>
                </a:solidFill>
                <a:effectLst/>
                <a:uLnTx/>
                <a:uFillTx/>
                <a:latin typeface="Chalkboard SE" panose="03050602040202020205" pitchFamily="66" charset="77"/>
                <a:ea typeface="Verdana" pitchFamily="34" charset="0"/>
              </a:rPr>
              <a:t>Näslund</a:t>
            </a:r>
            <a:endParaRPr kumimoji="0" lang="en-GB" sz="36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endParaRP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rPr>
              <a:t>Director of Studies</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24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hlinkClick r:id="rId2"/>
              </a:rPr>
              <a:t>studierektor@sbs.su.se</a:t>
            </a:r>
            <a:r>
              <a:rPr kumimoji="0" lang="en-GB" sz="24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rPr>
              <a:t>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002060"/>
                </a:solidFill>
                <a:effectLst/>
                <a:uLnTx/>
                <a:uFillTx/>
                <a:latin typeface="Chalkboard SE" panose="03050602040202020205" pitchFamily="66" charset="77"/>
                <a:ea typeface="Verdana" pitchFamily="34" charset="0"/>
              </a:rPr>
              <a:t>Stockholm Business School </a:t>
            </a:r>
          </a:p>
        </p:txBody>
      </p:sp>
    </p:spTree>
    <p:extLst>
      <p:ext uri="{BB962C8B-B14F-4D97-AF65-F5344CB8AC3E}">
        <p14:creationId xmlns:p14="http://schemas.microsoft.com/office/powerpoint/2010/main" val="853028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424" y="476672"/>
            <a:ext cx="9278976" cy="795600"/>
          </a:xfrm>
        </p:spPr>
        <p:txBody>
          <a:bodyPr/>
          <a:lstStyle/>
          <a:p>
            <a:r>
              <a:rPr lang="sv-SE" dirty="0"/>
              <a:t>Manage </a:t>
            </a:r>
            <a:r>
              <a:rPr lang="sv-SE" dirty="0" err="1"/>
              <a:t>your</a:t>
            </a:r>
            <a:r>
              <a:rPr lang="sv-SE" dirty="0"/>
              <a:t> studies </a:t>
            </a:r>
            <a:r>
              <a:rPr lang="sv-SE" dirty="0" err="1"/>
              <a:t>successfully</a:t>
            </a:r>
            <a:endParaRPr lang="sv-SE" dirty="0"/>
          </a:p>
        </p:txBody>
      </p:sp>
      <p:sp>
        <p:nvSpPr>
          <p:cNvPr id="3" name="Content Placeholder 2"/>
          <p:cNvSpPr>
            <a:spLocks noGrp="1"/>
          </p:cNvSpPr>
          <p:nvPr>
            <p:ph idx="1"/>
          </p:nvPr>
        </p:nvSpPr>
        <p:spPr>
          <a:xfrm>
            <a:off x="911424" y="1052736"/>
            <a:ext cx="11136000" cy="5661248"/>
          </a:xfrm>
        </p:spPr>
        <p:txBody>
          <a:bodyPr>
            <a:normAutofit/>
          </a:bodyPr>
          <a:lstStyle/>
          <a:p>
            <a:pPr marL="0" indent="0">
              <a:buNone/>
            </a:pPr>
            <a:r>
              <a:rPr lang="en-US" dirty="0"/>
              <a:t>Your responsibility, get started right away! </a:t>
            </a:r>
          </a:p>
          <a:p>
            <a:pPr marL="0" indent="0">
              <a:buNone/>
            </a:pPr>
            <a:r>
              <a:rPr lang="en-US" dirty="0"/>
              <a:t>Take part in lectures and seminars even if it is not compulsory</a:t>
            </a:r>
          </a:p>
          <a:p>
            <a:pPr marL="0" indent="0">
              <a:buNone/>
            </a:pPr>
            <a:r>
              <a:rPr lang="en-US" dirty="0"/>
              <a:t>Approach the teachers, ask about things you don't understand</a:t>
            </a:r>
          </a:p>
          <a:p>
            <a:pPr marL="0" indent="0">
              <a:buNone/>
            </a:pPr>
            <a:endParaRPr lang="en-US" dirty="0"/>
          </a:p>
          <a:p>
            <a:pPr marL="0" indent="0">
              <a:buNone/>
            </a:pPr>
            <a:r>
              <a:rPr lang="en-US" dirty="0"/>
              <a:t>Examples of good study techniques:</a:t>
            </a:r>
          </a:p>
          <a:p>
            <a:r>
              <a:rPr lang="sv-SE" dirty="0"/>
              <a:t>Before cours start: Read the Study Guide</a:t>
            </a:r>
            <a:endParaRPr lang="en-US" dirty="0"/>
          </a:p>
          <a:p>
            <a:r>
              <a:rPr lang="en-US" dirty="0"/>
              <a:t>Before the lecture: Read the course literature about what will be covered</a:t>
            </a:r>
          </a:p>
          <a:p>
            <a:r>
              <a:rPr lang="en-US" dirty="0"/>
              <a:t>During lecture: Take notes</a:t>
            </a:r>
          </a:p>
          <a:p>
            <a:r>
              <a:rPr lang="en-US" dirty="0"/>
              <a:t>After the lecture: Summarize course literature and lecture notes, briefly </a:t>
            </a:r>
            <a:br>
              <a:rPr lang="en-US" dirty="0"/>
            </a:br>
            <a:r>
              <a:rPr lang="en-US" dirty="0"/>
              <a:t>with models and technical terms</a:t>
            </a:r>
          </a:p>
          <a:p>
            <a:r>
              <a:rPr lang="en-US" dirty="0"/>
              <a:t>Repeat your notes for the exam</a:t>
            </a:r>
          </a:p>
          <a:p>
            <a:pPr marL="0" indent="0">
              <a:buNone/>
            </a:pPr>
            <a:endParaRPr lang="en-US" dirty="0"/>
          </a:p>
          <a:p>
            <a:r>
              <a:rPr lang="en-US" dirty="0"/>
              <a:t>Remember to bring your ID to the exam!</a:t>
            </a:r>
            <a:endParaRPr lang="sv-SE" dirty="0"/>
          </a:p>
          <a:p>
            <a:endParaRPr lang="sv-SE" dirty="0"/>
          </a:p>
        </p:txBody>
      </p:sp>
    </p:spTree>
    <p:extLst>
      <p:ext uri="{BB962C8B-B14F-4D97-AF65-F5344CB8AC3E}">
        <p14:creationId xmlns:p14="http://schemas.microsoft.com/office/powerpoint/2010/main" val="1463961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11424" y="1121232"/>
            <a:ext cx="9134400" cy="795600"/>
          </a:xfrm>
        </p:spPr>
        <p:txBody>
          <a:bodyPr>
            <a:normAutofit/>
          </a:bodyPr>
          <a:lstStyle/>
          <a:p>
            <a:r>
              <a:rPr lang="sv-SE" sz="2800" dirty="0"/>
              <a:t>Course </a:t>
            </a:r>
            <a:r>
              <a:rPr lang="sv-SE" sz="2800" dirty="0" err="1"/>
              <a:t>personnel</a:t>
            </a:r>
            <a:endParaRPr lang="en-US" dirty="0"/>
          </a:p>
        </p:txBody>
      </p:sp>
      <p:sp>
        <p:nvSpPr>
          <p:cNvPr id="3" name="Platshållare för innehåll 2"/>
          <p:cNvSpPr>
            <a:spLocks noGrp="1"/>
          </p:cNvSpPr>
          <p:nvPr>
            <p:ph idx="1"/>
          </p:nvPr>
        </p:nvSpPr>
        <p:spPr>
          <a:xfrm>
            <a:off x="911424" y="1916832"/>
            <a:ext cx="10873208" cy="4752528"/>
          </a:xfrm>
        </p:spPr>
        <p:txBody>
          <a:bodyPr>
            <a:normAutofit fontScale="47500" lnSpcReduction="20000"/>
          </a:bodyPr>
          <a:lstStyle/>
          <a:p>
            <a:pPr>
              <a:lnSpc>
                <a:spcPct val="170000"/>
              </a:lnSpc>
            </a:pPr>
            <a:r>
              <a:rPr lang="en-US" sz="4200" dirty="0"/>
              <a:t>Head of course: Main responsible teacher and examiner for the course </a:t>
            </a:r>
          </a:p>
          <a:p>
            <a:pPr>
              <a:lnSpc>
                <a:spcPct val="170000"/>
              </a:lnSpc>
            </a:pPr>
            <a:r>
              <a:rPr lang="en-US" sz="4200" dirty="0"/>
              <a:t>Teacher: Teaches and assesses exams and assignments</a:t>
            </a:r>
          </a:p>
          <a:p>
            <a:pPr>
              <a:lnSpc>
                <a:spcPct val="170000"/>
              </a:lnSpc>
            </a:pPr>
            <a:r>
              <a:rPr lang="en-US" sz="4200" dirty="0"/>
              <a:t>Teaching assistants (</a:t>
            </a:r>
            <a:r>
              <a:rPr lang="en-US" sz="4200" dirty="0" err="1"/>
              <a:t>Amanuens</a:t>
            </a:r>
            <a:r>
              <a:rPr lang="en-US" sz="4200" dirty="0"/>
              <a:t>): Answer course-related questions, handles re-assessment. (It is not possible to appeal a grade, but it is possible to request a re-assessment if you believe that there was an incorrect assessment.)</a:t>
            </a:r>
          </a:p>
          <a:p>
            <a:pPr>
              <a:lnSpc>
                <a:spcPct val="170000"/>
              </a:lnSpc>
            </a:pPr>
            <a:r>
              <a:rPr lang="en-US" sz="4200" dirty="0"/>
              <a:t>Course coordinator: Handles course administration in Athena and Ladok. Reporting grades, re-registration, seminar group registration.</a:t>
            </a:r>
            <a:br>
              <a:rPr lang="sv-SE" dirty="0"/>
            </a:br>
            <a:endParaRPr lang="en-US" dirty="0"/>
          </a:p>
        </p:txBody>
      </p:sp>
      <p:sp>
        <p:nvSpPr>
          <p:cNvPr id="5" name="Rectangle 2">
            <a:extLst>
              <a:ext uri="{FF2B5EF4-FFF2-40B4-BE49-F238E27FC236}">
                <a16:creationId xmlns:a16="http://schemas.microsoft.com/office/drawing/2014/main" id="{AD7AB03B-E8C5-42F3-9D01-FC04B7451E11}"/>
              </a:ext>
            </a:extLst>
          </p:cNvPr>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1800" b="0" i="0" u="none" strike="noStrike" kern="1200" cap="none" spc="0" normalizeH="0" baseline="0" noProof="0" dirty="0">
              <a:ln>
                <a:noFill/>
              </a:ln>
              <a:solidFill>
                <a:srgbClr val="002F5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718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751" y="908720"/>
            <a:ext cx="9134400" cy="795600"/>
          </a:xfrm>
        </p:spPr>
        <p:txBody>
          <a:bodyPr/>
          <a:lstStyle/>
          <a:p>
            <a:r>
              <a:rPr lang="sv-SE" dirty="0" err="1"/>
              <a:t>Academic</a:t>
            </a:r>
            <a:r>
              <a:rPr lang="sv-SE" dirty="0"/>
              <a:t> </a:t>
            </a:r>
            <a:r>
              <a:rPr lang="sv-SE" dirty="0" err="1"/>
              <a:t>Advisors</a:t>
            </a:r>
            <a:endParaRPr lang="sv-SE" dirty="0"/>
          </a:p>
        </p:txBody>
      </p:sp>
      <p:sp>
        <p:nvSpPr>
          <p:cNvPr id="3" name="Content Placeholder 2"/>
          <p:cNvSpPr>
            <a:spLocks noGrp="1"/>
          </p:cNvSpPr>
          <p:nvPr>
            <p:ph idx="1"/>
          </p:nvPr>
        </p:nvSpPr>
        <p:spPr>
          <a:xfrm>
            <a:off x="767688" y="1484784"/>
            <a:ext cx="10656624" cy="5112568"/>
          </a:xfrm>
        </p:spPr>
        <p:txBody>
          <a:bodyPr>
            <a:normAutofit/>
          </a:bodyPr>
          <a:lstStyle/>
          <a:p>
            <a:pPr marL="0" indent="0">
              <a:buNone/>
            </a:pPr>
            <a:endParaRPr lang="en-US" dirty="0"/>
          </a:p>
          <a:p>
            <a:r>
              <a:rPr lang="en-US" dirty="0"/>
              <a:t>Applications and admission, different requirements and prerequisites, course offering and choice of </a:t>
            </a:r>
            <a:r>
              <a:rPr lang="en-US"/>
              <a:t>courses, degree </a:t>
            </a:r>
            <a:r>
              <a:rPr lang="en-US" dirty="0"/>
              <a:t>requirements, etc. </a:t>
            </a:r>
            <a:r>
              <a:rPr lang="sv-SE" dirty="0"/>
              <a:t> </a:t>
            </a:r>
          </a:p>
          <a:p>
            <a:r>
              <a:rPr lang="en-US" dirty="0"/>
              <a:t>We aim to empower you as students to make well-founded decisions concerning your studies. We</a:t>
            </a:r>
            <a:r>
              <a:rPr lang="sv-SE" dirty="0"/>
              <a:t> </a:t>
            </a:r>
            <a:r>
              <a:rPr lang="sv-SE" dirty="0" err="1"/>
              <a:t>have</a:t>
            </a:r>
            <a:r>
              <a:rPr lang="sv-SE" dirty="0"/>
              <a:t> </a:t>
            </a:r>
            <a:r>
              <a:rPr lang="sv-SE" dirty="0" err="1"/>
              <a:t>professional</a:t>
            </a:r>
            <a:r>
              <a:rPr lang="sv-SE" dirty="0"/>
              <a:t> </a:t>
            </a:r>
            <a:r>
              <a:rPr lang="sv-SE" dirty="0" err="1"/>
              <a:t>secrecy</a:t>
            </a:r>
            <a:r>
              <a:rPr lang="sv-SE" dirty="0"/>
              <a:t>.</a:t>
            </a:r>
          </a:p>
          <a:p>
            <a:r>
              <a:rPr lang="sv-SE" dirty="0" err="1"/>
              <a:t>Phone</a:t>
            </a:r>
            <a:r>
              <a:rPr lang="sv-SE" dirty="0"/>
              <a:t> </a:t>
            </a:r>
            <a:r>
              <a:rPr lang="sv-SE" dirty="0" err="1"/>
              <a:t>hours</a:t>
            </a:r>
            <a:r>
              <a:rPr lang="sv-SE" dirty="0"/>
              <a:t> </a:t>
            </a:r>
            <a:r>
              <a:rPr lang="sv-SE" dirty="0" err="1"/>
              <a:t>Tuesdays-Thursdays</a:t>
            </a:r>
            <a:r>
              <a:rPr lang="sv-SE" dirty="0"/>
              <a:t> (9.30-11.00). </a:t>
            </a:r>
          </a:p>
          <a:p>
            <a:r>
              <a:rPr lang="sv-SE" dirty="0"/>
              <a:t>Meetings in person or via Zoom. </a:t>
            </a:r>
            <a:r>
              <a:rPr lang="sv-SE" dirty="0" err="1"/>
              <a:t>Building</a:t>
            </a:r>
            <a:r>
              <a:rPr lang="sv-SE" dirty="0"/>
              <a:t> 2, </a:t>
            </a:r>
            <a:r>
              <a:rPr lang="sv-SE" dirty="0" err="1"/>
              <a:t>floor</a:t>
            </a:r>
            <a:r>
              <a:rPr lang="sv-SE" dirty="0"/>
              <a:t> 6 at </a:t>
            </a:r>
            <a:r>
              <a:rPr lang="sv-SE" dirty="0" err="1"/>
              <a:t>Albano</a:t>
            </a:r>
            <a:r>
              <a:rPr lang="sv-SE" dirty="0"/>
              <a:t>. </a:t>
            </a:r>
          </a:p>
          <a:p>
            <a:r>
              <a:rPr lang="sv-SE" dirty="0"/>
              <a:t>Contact via e-mail </a:t>
            </a:r>
            <a:r>
              <a:rPr lang="sv-SE" dirty="0">
                <a:hlinkClick r:id="rId2"/>
              </a:rPr>
              <a:t>bachelor@sbs.su.se</a:t>
            </a:r>
            <a:r>
              <a:rPr lang="sv-SE" dirty="0"/>
              <a:t>; </a:t>
            </a:r>
            <a:r>
              <a:rPr lang="sv-SE" dirty="0">
                <a:hlinkClick r:id="rId3"/>
              </a:rPr>
              <a:t>masterprogrammes@sbs.su.se</a:t>
            </a:r>
            <a:r>
              <a:rPr lang="sv-SE" dirty="0"/>
              <a:t> </a:t>
            </a:r>
          </a:p>
          <a:p>
            <a:pPr marL="0" indent="0">
              <a:buNone/>
            </a:pPr>
            <a:endParaRPr lang="sv-SE" dirty="0">
              <a:hlinkClick r:id="" action="ppaction://noaction"/>
            </a:endParaRPr>
          </a:p>
          <a:p>
            <a:pPr marL="0" indent="0">
              <a:buNone/>
            </a:pPr>
            <a:r>
              <a:rPr lang="sv-SE" dirty="0">
                <a:hlinkClick r:id="" action="ppaction://noaction"/>
              </a:rPr>
              <a:t>https://www.su.se/stockholm-business-school/education/contact</a:t>
            </a:r>
            <a:r>
              <a:rPr lang="sv-SE" dirty="0"/>
              <a:t> </a:t>
            </a:r>
          </a:p>
        </p:txBody>
      </p:sp>
    </p:spTree>
    <p:extLst>
      <p:ext uri="{BB962C8B-B14F-4D97-AF65-F5344CB8AC3E}">
        <p14:creationId xmlns:p14="http://schemas.microsoft.com/office/powerpoint/2010/main" val="375017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1127448" y="620688"/>
            <a:ext cx="9505056" cy="566308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Educational support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400" b="0" i="0" u="none" strike="noStrike" kern="1200" cap="none" spc="0" normalizeH="0" baseline="0" noProof="0" dirty="0">
                <a:ln>
                  <a:noFill/>
                </a:ln>
                <a:solidFill>
                  <a:srgbClr val="002F5F"/>
                </a:solidFill>
                <a:effectLst/>
                <a:uLnTx/>
                <a:uFillTx/>
                <a:latin typeface="Calibri"/>
                <a:ea typeface="+mn-ea"/>
                <a:cs typeface="+mn-cs"/>
              </a:rPr>
            </a:b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As an enrolled student with a documented disability you can apply for educational support in connection with your studies at Stockholm University.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Submit an application via NAIS system. Attach documentation verifying that you have a disability.</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A coordinator at SU will contact you to set up a meeting.</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Afterwards you will receive a NAIS certificate including recommended adjustments.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E-mail a copy to SBS </a:t>
            </a: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hlinkClick r:id="rId2"/>
              </a:rPr>
              <a:t>studentstod@sbs.su.se</a:t>
            </a: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  </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endPar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hlinkClick r:id="rId3"/>
              </a:rPr>
              <a:t>https://www.su.se/english/education/student-support/studying-with-a-disability/apply-for-support-as-a-swedish-citizen-1.609229</a:t>
            </a:r>
            <a:r>
              <a:rPr kumimoji="0" lang="en-US" sz="21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F5F"/>
              </a:solidFill>
              <a:effectLst/>
              <a:uLnTx/>
              <a:uFillTx/>
              <a:latin typeface="Verdana" panose="020B0604030504040204" pitchFamily="34" charset="0"/>
              <a:ea typeface="Verdana" panose="020B0604030504040204" pitchFamily="34" charset="0"/>
              <a:cs typeface="+mn-cs"/>
            </a:endParaRPr>
          </a:p>
        </p:txBody>
      </p:sp>
      <p:sp>
        <p:nvSpPr>
          <p:cNvPr id="5" name="Rectangle 1">
            <a:extLst>
              <a:ext uri="{FF2B5EF4-FFF2-40B4-BE49-F238E27FC236}">
                <a16:creationId xmlns:a16="http://schemas.microsoft.com/office/drawing/2014/main" id="{EBB7E762-9F84-465F-A548-E30CA7ABD74F}"/>
              </a:ext>
            </a:extLst>
          </p:cNvPr>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1800" b="0" i="0" u="none" strike="noStrike" kern="1200" cap="none" spc="0" normalizeH="0" baseline="0" noProof="0" dirty="0">
              <a:ln>
                <a:noFill/>
              </a:ln>
              <a:solidFill>
                <a:srgbClr val="002F5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956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11424" y="764704"/>
            <a:ext cx="9864536" cy="4660384"/>
          </a:xfrm>
        </p:spPr>
        <p:txBody>
          <a:bodyPr>
            <a:normAutofit fontScale="25000" lnSpcReduction="20000"/>
          </a:bodyPr>
          <a:lstStyle/>
          <a:p>
            <a:pPr marL="0" indent="0">
              <a:buNone/>
            </a:pPr>
            <a:r>
              <a:rPr lang="sv-SE" sz="9600" b="1" dirty="0"/>
              <a:t>Academic Writing services</a:t>
            </a:r>
          </a:p>
          <a:p>
            <a:pPr marL="0" indent="0">
              <a:buNone/>
            </a:pPr>
            <a:br>
              <a:rPr lang="sv-SE" sz="2400" dirty="0"/>
            </a:br>
            <a:r>
              <a:rPr lang="sv-SE" sz="8400" dirty="0"/>
              <a:t>Academic Writing services at Stockholm University</a:t>
            </a:r>
            <a:r>
              <a:rPr lang="en-US" sz="8400" dirty="0"/>
              <a:t> help to develop your academic writing and study skills. </a:t>
            </a:r>
          </a:p>
          <a:p>
            <a:pPr marL="0" indent="0">
              <a:buNone/>
            </a:pPr>
            <a:endParaRPr lang="sv-SE" sz="8400" dirty="0"/>
          </a:p>
          <a:p>
            <a:r>
              <a:rPr lang="en-US" sz="8400" dirty="0"/>
              <a:t>Individual consultation</a:t>
            </a:r>
          </a:p>
          <a:p>
            <a:r>
              <a:rPr lang="en-US" sz="8400" dirty="0"/>
              <a:t>Presentations</a:t>
            </a:r>
          </a:p>
          <a:p>
            <a:r>
              <a:rPr lang="en-US" sz="8400" dirty="0"/>
              <a:t>Seminars </a:t>
            </a:r>
          </a:p>
          <a:p>
            <a:r>
              <a:rPr lang="en-US" sz="8400" dirty="0"/>
              <a:t>Writing groups</a:t>
            </a:r>
          </a:p>
          <a:p>
            <a:endParaRPr lang="en-US" sz="8400" dirty="0"/>
          </a:p>
          <a:p>
            <a:pPr marL="0" indent="0">
              <a:buNone/>
            </a:pPr>
            <a:r>
              <a:rPr lang="sv-SE" sz="8400" dirty="0">
                <a:hlinkClick r:id="rId2"/>
              </a:rPr>
              <a:t>https://www.su.se/english/education/student-support/academic-writing-service</a:t>
            </a:r>
            <a:r>
              <a:rPr lang="sv-SE" sz="8400" dirty="0"/>
              <a:t> </a:t>
            </a:r>
          </a:p>
          <a:p>
            <a:pPr marL="0" indent="0">
              <a:buNone/>
            </a:pPr>
            <a:endParaRPr lang="sv-SE" sz="2400" dirty="0"/>
          </a:p>
        </p:txBody>
      </p:sp>
    </p:spTree>
    <p:extLst>
      <p:ext uri="{BB962C8B-B14F-4D97-AF65-F5344CB8AC3E}">
        <p14:creationId xmlns:p14="http://schemas.microsoft.com/office/powerpoint/2010/main" val="2398665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E13C57-3F26-470A-845C-FB48360C20B8}"/>
              </a:ext>
            </a:extLst>
          </p:cNvPr>
          <p:cNvSpPr>
            <a:spLocks noGrp="1"/>
          </p:cNvSpPr>
          <p:nvPr>
            <p:ph type="title"/>
          </p:nvPr>
        </p:nvSpPr>
        <p:spPr>
          <a:xfrm>
            <a:off x="767408" y="1196752"/>
            <a:ext cx="9134400" cy="795600"/>
          </a:xfrm>
        </p:spPr>
        <p:txBody>
          <a:bodyPr/>
          <a:lstStyle/>
          <a:p>
            <a:r>
              <a:rPr lang="sv-SE" dirty="0"/>
              <a:t>Stockholm Student Health Services</a:t>
            </a:r>
          </a:p>
        </p:txBody>
      </p:sp>
      <p:sp>
        <p:nvSpPr>
          <p:cNvPr id="3" name="Platshållare för innehåll 2">
            <a:extLst>
              <a:ext uri="{FF2B5EF4-FFF2-40B4-BE49-F238E27FC236}">
                <a16:creationId xmlns:a16="http://schemas.microsoft.com/office/drawing/2014/main" id="{18A349D6-180E-41E7-8FC8-C9897642EC32}"/>
              </a:ext>
            </a:extLst>
          </p:cNvPr>
          <p:cNvSpPr>
            <a:spLocks noGrp="1"/>
          </p:cNvSpPr>
          <p:nvPr>
            <p:ph idx="1"/>
          </p:nvPr>
        </p:nvSpPr>
        <p:spPr>
          <a:xfrm>
            <a:off x="767408" y="1957881"/>
            <a:ext cx="10441160" cy="4680520"/>
          </a:xfrm>
        </p:spPr>
        <p:txBody>
          <a:bodyPr>
            <a:normAutofit/>
          </a:bodyPr>
          <a:lstStyle/>
          <a:p>
            <a:pPr marL="0" indent="0">
              <a:buNone/>
            </a:pPr>
            <a:r>
              <a:rPr lang="en-US" sz="2400" dirty="0">
                <a:solidFill>
                  <a:srgbClr val="4B4B4B"/>
                </a:solidFill>
                <a:latin typeface="TheSansB2-Light"/>
              </a:rPr>
              <a:t>Being a student can be stressful and worrying at times and it may cause a impact on your well-being and on your studies</a:t>
            </a:r>
            <a:r>
              <a:rPr lang="en-US" dirty="0"/>
              <a:t>. </a:t>
            </a:r>
            <a:endParaRPr lang="sv-SE" sz="2400" dirty="0"/>
          </a:p>
          <a:p>
            <a:pPr marL="0" indent="0">
              <a:buNone/>
            </a:pPr>
            <a:r>
              <a:rPr lang="en-US" sz="2400" dirty="0">
                <a:solidFill>
                  <a:srgbClr val="4B4B4B"/>
                </a:solidFill>
                <a:latin typeface="TheSansB2-Light"/>
              </a:rPr>
              <a:t>Stockholm Student Health Services offer support during your study time.</a:t>
            </a:r>
          </a:p>
          <a:p>
            <a:pPr marL="0" indent="0">
              <a:buNone/>
            </a:pPr>
            <a:r>
              <a:rPr lang="en-US" sz="2400" dirty="0">
                <a:solidFill>
                  <a:srgbClr val="4B4B4B"/>
                </a:solidFill>
                <a:latin typeface="TheSansB2-Light"/>
              </a:rPr>
              <a:t>Phone consultation and questions regarding your wellbeing and study situation on Thursdays. </a:t>
            </a:r>
            <a:endParaRPr lang="sv-SE" sz="2400" dirty="0">
              <a:solidFill>
                <a:srgbClr val="4B4B4B"/>
              </a:solidFill>
              <a:latin typeface="TheSansB2-Light"/>
            </a:endParaRPr>
          </a:p>
          <a:p>
            <a:pPr marL="0" indent="0">
              <a:buNone/>
            </a:pPr>
            <a:r>
              <a:rPr lang="en-US" sz="2400" dirty="0">
                <a:solidFill>
                  <a:srgbClr val="4B4B4B"/>
                </a:solidFill>
                <a:latin typeface="TheSansB2-Light"/>
              </a:rPr>
              <a:t>Online booking system. Make an physical appointment with a health and lifestyle counsellor. New appointments the following week, released on Fridays. </a:t>
            </a:r>
          </a:p>
          <a:p>
            <a:pPr marL="0" indent="0">
              <a:buNone/>
            </a:pPr>
            <a:r>
              <a:rPr lang="sv-SE" sz="2400" dirty="0">
                <a:solidFill>
                  <a:srgbClr val="4B4B4B"/>
                </a:solidFill>
                <a:latin typeface="TheSansB2-Light"/>
              </a:rPr>
              <a:t>Lunch break yoga online. </a:t>
            </a:r>
          </a:p>
          <a:p>
            <a:pPr marL="0" indent="0">
              <a:buNone/>
            </a:pPr>
            <a:endParaRPr lang="sv-SE" sz="2400" dirty="0">
              <a:solidFill>
                <a:srgbClr val="4B4B4B"/>
              </a:solidFill>
              <a:latin typeface="TheSansB2-Light"/>
            </a:endParaRPr>
          </a:p>
          <a:p>
            <a:pPr marL="0" indent="0">
              <a:buNone/>
            </a:pPr>
            <a:r>
              <a:rPr lang="sv-SE" sz="2400" dirty="0">
                <a:hlinkClick r:id="rId2"/>
              </a:rPr>
              <a:t>www.su.se/english/education/student-health</a:t>
            </a:r>
            <a:endParaRPr lang="sv-SE" sz="2400" dirty="0"/>
          </a:p>
          <a:p>
            <a:pPr marL="0" indent="0">
              <a:buNone/>
            </a:pPr>
            <a:endParaRPr lang="sv-SE" sz="2400" dirty="0">
              <a:solidFill>
                <a:srgbClr val="4B4B4B"/>
              </a:solidFill>
              <a:latin typeface="TheSansB2-Light"/>
            </a:endParaRPr>
          </a:p>
          <a:p>
            <a:pPr marL="0" indent="0">
              <a:buNone/>
            </a:pPr>
            <a:endParaRPr lang="sv-SE" sz="2400" dirty="0">
              <a:solidFill>
                <a:srgbClr val="4B4B4B"/>
              </a:solidFill>
              <a:latin typeface="TheSansB2-Light"/>
            </a:endParaRPr>
          </a:p>
        </p:txBody>
      </p:sp>
    </p:spTree>
    <p:extLst>
      <p:ext uri="{BB962C8B-B14F-4D97-AF65-F5344CB8AC3E}">
        <p14:creationId xmlns:p14="http://schemas.microsoft.com/office/powerpoint/2010/main" val="4188221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D30B7-3BEE-7144-A612-BA094896BF76}"/>
              </a:ext>
            </a:extLst>
          </p:cNvPr>
          <p:cNvSpPr>
            <a:spLocks noGrp="1"/>
          </p:cNvSpPr>
          <p:nvPr>
            <p:ph type="title"/>
          </p:nvPr>
        </p:nvSpPr>
        <p:spPr>
          <a:xfrm>
            <a:off x="1631504" y="548681"/>
            <a:ext cx="6848475" cy="648072"/>
          </a:xfrm>
        </p:spPr>
        <p:txBody>
          <a:bodyPr>
            <a:normAutofit/>
          </a:bodyPr>
          <a:lstStyle/>
          <a:p>
            <a:r>
              <a:rPr lang="sv-SE" dirty="0"/>
              <a:t>Exchange studies </a:t>
            </a:r>
            <a:r>
              <a:rPr lang="sv-SE" dirty="0" err="1"/>
              <a:t>through</a:t>
            </a:r>
            <a:r>
              <a:rPr lang="sv-SE" dirty="0"/>
              <a:t> SBS</a:t>
            </a:r>
          </a:p>
        </p:txBody>
      </p:sp>
      <p:sp>
        <p:nvSpPr>
          <p:cNvPr id="3" name="Content Placeholder 2">
            <a:extLst>
              <a:ext uri="{FF2B5EF4-FFF2-40B4-BE49-F238E27FC236}">
                <a16:creationId xmlns:a16="http://schemas.microsoft.com/office/drawing/2014/main" id="{2B3EB2BE-DE4B-734A-AF4A-43B15DBB3E61}"/>
              </a:ext>
            </a:extLst>
          </p:cNvPr>
          <p:cNvSpPr>
            <a:spLocks noGrp="1"/>
          </p:cNvSpPr>
          <p:nvPr>
            <p:ph idx="1"/>
          </p:nvPr>
        </p:nvSpPr>
        <p:spPr>
          <a:xfrm>
            <a:off x="1631504" y="1556794"/>
            <a:ext cx="8133655" cy="4752526"/>
          </a:xfrm>
        </p:spPr>
        <p:txBody>
          <a:bodyPr>
            <a:normAutofit fontScale="25000" lnSpcReduction="20000"/>
          </a:bodyPr>
          <a:lstStyle/>
          <a:p>
            <a:pPr>
              <a:lnSpc>
                <a:spcPct val="170000"/>
              </a:lnSpc>
              <a:buFont typeface="Wingdings" panose="05000000000000000000" pitchFamily="2" charset="2"/>
              <a:buChar char="Ø"/>
              <a:defRPr/>
            </a:pPr>
            <a:r>
              <a:rPr lang="sv-SE" sz="6800" b="1" dirty="0"/>
              <a:t>WHEN </a:t>
            </a:r>
            <a:r>
              <a:rPr lang="sv-SE" sz="6800" b="1" dirty="0" err="1"/>
              <a:t>can</a:t>
            </a:r>
            <a:r>
              <a:rPr lang="sv-SE" sz="6800" b="1" dirty="0"/>
              <a:t> </a:t>
            </a:r>
            <a:r>
              <a:rPr lang="sv-SE" sz="6800" b="1" dirty="0" err="1"/>
              <a:t>you</a:t>
            </a:r>
            <a:r>
              <a:rPr lang="sv-SE" sz="6800" b="1" dirty="0"/>
              <a:t> </a:t>
            </a:r>
            <a:r>
              <a:rPr lang="sv-SE" sz="6800" b="1" dirty="0" err="1"/>
              <a:t>study</a:t>
            </a:r>
            <a:r>
              <a:rPr lang="sv-SE" sz="6800" b="1" dirty="0"/>
              <a:t> </a:t>
            </a:r>
            <a:r>
              <a:rPr lang="sv-SE" sz="6800" b="1" dirty="0" err="1"/>
              <a:t>abroad</a:t>
            </a:r>
            <a:r>
              <a:rPr lang="sv-SE" sz="6800" b="1" dirty="0"/>
              <a:t>? </a:t>
            </a:r>
          </a:p>
          <a:p>
            <a:pPr>
              <a:lnSpc>
                <a:spcPct val="170000"/>
              </a:lnSpc>
              <a:defRPr/>
            </a:pPr>
            <a:r>
              <a:rPr lang="sv-SE" sz="6800" dirty="0"/>
              <a:t>In the 5th semester </a:t>
            </a:r>
            <a:r>
              <a:rPr lang="sv-SE" sz="6800" dirty="0" err="1"/>
              <a:t>of</a:t>
            </a:r>
            <a:r>
              <a:rPr lang="sv-SE" sz="6800" dirty="0"/>
              <a:t> </a:t>
            </a:r>
            <a:r>
              <a:rPr lang="sv-SE" sz="6800" dirty="0" err="1"/>
              <a:t>your</a:t>
            </a:r>
            <a:r>
              <a:rPr lang="sv-SE" sz="6800" dirty="0"/>
              <a:t> </a:t>
            </a:r>
            <a:r>
              <a:rPr lang="sv-SE" sz="6800" dirty="0" err="1"/>
              <a:t>Bachelor’s</a:t>
            </a:r>
            <a:r>
              <a:rPr lang="sv-SE" sz="6800" dirty="0"/>
              <a:t> </a:t>
            </a:r>
            <a:r>
              <a:rPr lang="sv-SE" sz="6800" dirty="0" err="1"/>
              <a:t>programme</a:t>
            </a:r>
            <a:endParaRPr lang="sv-SE" sz="6800" dirty="0"/>
          </a:p>
          <a:p>
            <a:pPr>
              <a:lnSpc>
                <a:spcPct val="170000"/>
              </a:lnSpc>
              <a:defRPr/>
            </a:pPr>
            <a:r>
              <a:rPr lang="en-US" sz="6800" dirty="0"/>
              <a:t>In the 3th semester of your Master’s </a:t>
            </a:r>
            <a:r>
              <a:rPr lang="en-US" sz="6800" dirty="0" err="1"/>
              <a:t>programme</a:t>
            </a:r>
            <a:endParaRPr lang="en-US" sz="6800" dirty="0"/>
          </a:p>
          <a:p>
            <a:pPr>
              <a:lnSpc>
                <a:spcPct val="170000"/>
              </a:lnSpc>
              <a:defRPr/>
            </a:pPr>
            <a:r>
              <a:rPr lang="sv-SE" sz="6800" dirty="0" err="1"/>
              <a:t>After</a:t>
            </a:r>
            <a:r>
              <a:rPr lang="sv-SE" sz="6800" dirty="0"/>
              <a:t> </a:t>
            </a:r>
            <a:r>
              <a:rPr lang="sv-SE" sz="6800" dirty="0" err="1"/>
              <a:t>completion</a:t>
            </a:r>
            <a:r>
              <a:rPr lang="sv-SE" sz="6800" dirty="0"/>
              <a:t> of </a:t>
            </a:r>
            <a:r>
              <a:rPr lang="sv-SE" sz="6800" i="1" dirty="0" err="1"/>
              <a:t>Introduction</a:t>
            </a:r>
            <a:r>
              <a:rPr lang="sv-SE" sz="6800" i="1" dirty="0"/>
              <a:t> to </a:t>
            </a:r>
            <a:r>
              <a:rPr lang="sv-SE" sz="6800" i="1"/>
              <a:t>Business </a:t>
            </a:r>
            <a:r>
              <a:rPr lang="sv-SE" sz="6800"/>
              <a:t>and </a:t>
            </a:r>
            <a:r>
              <a:rPr lang="sv-SE" sz="6800" i="1" dirty="0"/>
              <a:t>Global Business studies</a:t>
            </a:r>
            <a:r>
              <a:rPr lang="sv-SE" sz="6800" dirty="0"/>
              <a:t> for students </a:t>
            </a:r>
            <a:r>
              <a:rPr lang="sv-SE" sz="6800" dirty="0" err="1"/>
              <a:t>taking</a:t>
            </a:r>
            <a:r>
              <a:rPr lang="sv-SE" sz="6800" dirty="0"/>
              <a:t> </a:t>
            </a:r>
            <a:r>
              <a:rPr lang="sv-SE" sz="6800" dirty="0" err="1"/>
              <a:t>Free</a:t>
            </a:r>
            <a:r>
              <a:rPr lang="sv-SE" sz="6800" dirty="0"/>
              <a:t> </a:t>
            </a:r>
            <a:r>
              <a:rPr lang="sv-SE" sz="6800" dirty="0" err="1"/>
              <a:t>Standing</a:t>
            </a:r>
            <a:r>
              <a:rPr lang="sv-SE" sz="6800" dirty="0"/>
              <a:t> Courses</a:t>
            </a:r>
            <a:br>
              <a:rPr lang="sv-SE" sz="6800" dirty="0"/>
            </a:br>
            <a:endParaRPr lang="sv-SE" sz="6800" dirty="0"/>
          </a:p>
          <a:p>
            <a:pPr>
              <a:lnSpc>
                <a:spcPct val="170000"/>
              </a:lnSpc>
              <a:buFont typeface="Wingdings" panose="05000000000000000000" pitchFamily="2" charset="2"/>
              <a:buChar char="Ø"/>
              <a:defRPr/>
            </a:pPr>
            <a:r>
              <a:rPr lang="sv-SE" sz="6800" b="1" dirty="0"/>
              <a:t>WHEN </a:t>
            </a:r>
            <a:r>
              <a:rPr lang="sv-SE" sz="6800" b="1" dirty="0" err="1"/>
              <a:t>can</a:t>
            </a:r>
            <a:r>
              <a:rPr lang="sv-SE" sz="6800" b="1" dirty="0"/>
              <a:t> </a:t>
            </a:r>
            <a:r>
              <a:rPr lang="sv-SE" sz="6800" b="1" dirty="0" err="1"/>
              <a:t>you</a:t>
            </a:r>
            <a:r>
              <a:rPr lang="sv-SE" sz="6800" b="1" dirty="0"/>
              <a:t> </a:t>
            </a:r>
            <a:r>
              <a:rPr lang="sv-SE" sz="6800" b="1" dirty="0" err="1"/>
              <a:t>apply</a:t>
            </a:r>
            <a:r>
              <a:rPr lang="sv-SE" sz="6800" b="1" dirty="0"/>
              <a:t> for </a:t>
            </a:r>
            <a:r>
              <a:rPr lang="sv-SE" sz="6800" b="1" dirty="0" err="1"/>
              <a:t>exchange</a:t>
            </a:r>
            <a:r>
              <a:rPr lang="sv-SE" sz="6800" b="1" dirty="0"/>
              <a:t> studies?</a:t>
            </a:r>
          </a:p>
          <a:p>
            <a:pPr>
              <a:lnSpc>
                <a:spcPct val="170000"/>
              </a:lnSpc>
              <a:defRPr/>
            </a:pPr>
            <a:r>
              <a:rPr lang="sv-SE" sz="6800" dirty="0"/>
              <a:t>in the </a:t>
            </a:r>
            <a:r>
              <a:rPr lang="sv-SE" sz="6800" dirty="0" err="1"/>
              <a:t>beginning</a:t>
            </a:r>
            <a:r>
              <a:rPr lang="sv-SE" sz="6800" dirty="0"/>
              <a:t> </a:t>
            </a:r>
            <a:r>
              <a:rPr lang="sv-SE" sz="6800" dirty="0" err="1"/>
              <a:t>of</a:t>
            </a:r>
            <a:r>
              <a:rPr lang="sv-SE" sz="6800" dirty="0"/>
              <a:t>  the 4th semester </a:t>
            </a:r>
            <a:r>
              <a:rPr lang="sv-SE" sz="6800" dirty="0" err="1"/>
              <a:t>of</a:t>
            </a:r>
            <a:r>
              <a:rPr lang="sv-SE" sz="6800" dirty="0"/>
              <a:t> </a:t>
            </a:r>
            <a:r>
              <a:rPr lang="sv-SE" sz="6800" dirty="0" err="1"/>
              <a:t>your</a:t>
            </a:r>
            <a:r>
              <a:rPr lang="sv-SE" sz="6800" dirty="0"/>
              <a:t> </a:t>
            </a:r>
            <a:r>
              <a:rPr lang="sv-SE" sz="6800" dirty="0" err="1"/>
              <a:t>Bachelor’s</a:t>
            </a:r>
            <a:r>
              <a:rPr lang="sv-SE" sz="6800" dirty="0"/>
              <a:t> </a:t>
            </a:r>
            <a:r>
              <a:rPr lang="sv-SE" sz="6800" dirty="0" err="1"/>
              <a:t>programme</a:t>
            </a:r>
            <a:endParaRPr lang="sv-SE" sz="6800" dirty="0"/>
          </a:p>
          <a:p>
            <a:pPr>
              <a:lnSpc>
                <a:spcPct val="170000"/>
              </a:lnSpc>
              <a:defRPr/>
            </a:pPr>
            <a:r>
              <a:rPr lang="sv-SE" sz="6800" dirty="0"/>
              <a:t>in the </a:t>
            </a:r>
            <a:r>
              <a:rPr lang="sv-SE" sz="6800" dirty="0" err="1"/>
              <a:t>beginning</a:t>
            </a:r>
            <a:r>
              <a:rPr lang="sv-SE" sz="6800" dirty="0"/>
              <a:t> of the 2nd semester of </a:t>
            </a:r>
            <a:r>
              <a:rPr lang="sv-SE" sz="6800" dirty="0" err="1"/>
              <a:t>your</a:t>
            </a:r>
            <a:r>
              <a:rPr lang="sv-SE" sz="6800" dirty="0"/>
              <a:t> </a:t>
            </a:r>
            <a:r>
              <a:rPr lang="sv-SE" sz="6800" dirty="0" err="1"/>
              <a:t>Master’s</a:t>
            </a:r>
            <a:r>
              <a:rPr lang="sv-SE" sz="6800" dirty="0"/>
              <a:t> </a:t>
            </a:r>
            <a:r>
              <a:rPr lang="sv-SE" sz="6800" dirty="0" err="1"/>
              <a:t>programme</a:t>
            </a:r>
            <a:endParaRPr lang="sv-SE" sz="1900" dirty="0"/>
          </a:p>
          <a:p>
            <a:pPr marL="0" indent="0">
              <a:buNone/>
              <a:defRPr/>
            </a:pPr>
            <a:endParaRPr lang="sv-SE" sz="8000" dirty="0"/>
          </a:p>
          <a:p>
            <a:pPr marL="0" indent="0">
              <a:buNone/>
              <a:defRPr/>
            </a:pPr>
            <a:endParaRPr lang="sv-SE" sz="8000" dirty="0"/>
          </a:p>
          <a:p>
            <a:pPr marL="0" indent="0">
              <a:buNone/>
              <a:defRPr/>
            </a:pPr>
            <a:endParaRPr lang="sv-SE" sz="8000" b="1" dirty="0"/>
          </a:p>
          <a:p>
            <a:pPr marL="0" indent="0">
              <a:buNone/>
              <a:defRPr/>
            </a:pPr>
            <a:endParaRPr lang="sv-SE" sz="8000" b="1" dirty="0"/>
          </a:p>
          <a:p>
            <a:endParaRPr lang="sv-SE" dirty="0"/>
          </a:p>
        </p:txBody>
      </p:sp>
    </p:spTree>
    <p:extLst>
      <p:ext uri="{BB962C8B-B14F-4D97-AF65-F5344CB8AC3E}">
        <p14:creationId xmlns:p14="http://schemas.microsoft.com/office/powerpoint/2010/main" val="3196331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B7740E-0089-41B0-885E-A36DA745B3B7}"/>
              </a:ext>
            </a:extLst>
          </p:cNvPr>
          <p:cNvSpPr>
            <a:spLocks noGrp="1"/>
          </p:cNvSpPr>
          <p:nvPr>
            <p:ph type="title"/>
          </p:nvPr>
        </p:nvSpPr>
        <p:spPr/>
        <p:txBody>
          <a:bodyPr/>
          <a:lstStyle/>
          <a:p>
            <a:r>
              <a:rPr lang="sv-SE" dirty="0"/>
              <a:t>Study </a:t>
            </a:r>
            <a:r>
              <a:rPr lang="sv-SE" dirty="0" err="1"/>
              <a:t>Abroad</a:t>
            </a:r>
            <a:r>
              <a:rPr lang="sv-SE" dirty="0"/>
              <a:t> </a:t>
            </a:r>
            <a:r>
              <a:rPr lang="sv-SE" dirty="0" err="1"/>
              <a:t>Website</a:t>
            </a:r>
            <a:endParaRPr lang="sv-SE" dirty="0"/>
          </a:p>
        </p:txBody>
      </p:sp>
      <p:sp>
        <p:nvSpPr>
          <p:cNvPr id="3" name="Platshållare för innehåll 2">
            <a:extLst>
              <a:ext uri="{FF2B5EF4-FFF2-40B4-BE49-F238E27FC236}">
                <a16:creationId xmlns:a16="http://schemas.microsoft.com/office/drawing/2014/main" id="{6B274329-80EF-4B37-9157-1595730B77F8}"/>
              </a:ext>
            </a:extLst>
          </p:cNvPr>
          <p:cNvSpPr>
            <a:spLocks noGrp="1"/>
          </p:cNvSpPr>
          <p:nvPr>
            <p:ph idx="1"/>
          </p:nvPr>
        </p:nvSpPr>
        <p:spPr>
          <a:xfrm>
            <a:off x="1056000" y="2808000"/>
            <a:ext cx="9576504" cy="3214800"/>
          </a:xfrm>
        </p:spPr>
        <p:txBody>
          <a:bodyPr/>
          <a:lstStyle/>
          <a:p>
            <a:r>
              <a:rPr lang="sv-SE" dirty="0">
                <a:hlinkClick r:id="rId2"/>
              </a:rPr>
              <a:t>https://www.su.se/stockholm-business-school/education/study-abroad</a:t>
            </a:r>
            <a:endParaRPr lang="sv-SE" dirty="0"/>
          </a:p>
          <a:p>
            <a:endParaRPr lang="sv-SE" dirty="0"/>
          </a:p>
          <a:p>
            <a:r>
              <a:rPr lang="sv-SE" dirty="0">
                <a:solidFill>
                  <a:srgbClr val="002F5F"/>
                </a:solidFill>
              </a:rPr>
              <a:t>C</a:t>
            </a:r>
            <a:r>
              <a:rPr kumimoji="0" lang="sv-SE" sz="2000" b="0" i="0" u="none" strike="noStrike" kern="1200" cap="none" spc="0" normalizeH="0" baseline="0" noProof="0" dirty="0" err="1">
                <a:ln>
                  <a:noFill/>
                </a:ln>
                <a:solidFill>
                  <a:srgbClr val="002F5F"/>
                </a:solidFill>
                <a:effectLst/>
                <a:uLnTx/>
                <a:uFillTx/>
                <a:latin typeface="Verdana" pitchFamily="34" charset="0"/>
                <a:ea typeface="Verdana" pitchFamily="34" charset="0"/>
              </a:rPr>
              <a:t>ontact</a:t>
            </a:r>
            <a:r>
              <a:rPr kumimoji="0" lang="sv-SE" sz="2000" b="0" i="0" u="none" strike="noStrike" kern="1200" cap="none" spc="0" normalizeH="0" baseline="0" noProof="0" dirty="0">
                <a:ln>
                  <a:noFill/>
                </a:ln>
                <a:solidFill>
                  <a:srgbClr val="002F5F"/>
                </a:solidFill>
                <a:effectLst/>
                <a:uLnTx/>
                <a:uFillTx/>
                <a:latin typeface="Verdana" pitchFamily="34" charset="0"/>
                <a:ea typeface="Verdana" pitchFamily="34" charset="0"/>
              </a:rPr>
              <a:t>: </a:t>
            </a:r>
            <a:r>
              <a:rPr kumimoji="0" lang="sv-SE" sz="2000" b="0" i="0" u="none" strike="noStrike" kern="1200" cap="none" spc="0" normalizeH="0" baseline="0" noProof="0" dirty="0">
                <a:ln>
                  <a:noFill/>
                </a:ln>
                <a:solidFill>
                  <a:srgbClr val="002F5F"/>
                </a:solidFill>
                <a:effectLst/>
                <a:uLnTx/>
                <a:uFillTx/>
                <a:latin typeface="Verdana" pitchFamily="34" charset="0"/>
                <a:ea typeface="Verdana" pitchFamily="34" charset="0"/>
                <a:hlinkClick r:id="rId3"/>
              </a:rPr>
              <a:t>international@sbs.su.se</a:t>
            </a:r>
            <a:endParaRPr kumimoji="0" lang="sv-SE" sz="2000" b="0" i="0" u="none" strike="noStrike" kern="1200" cap="none" spc="0" normalizeH="0" baseline="0" noProof="0" dirty="0">
              <a:ln>
                <a:noFill/>
              </a:ln>
              <a:solidFill>
                <a:srgbClr val="002F5F"/>
              </a:solidFill>
              <a:effectLst/>
              <a:uLnTx/>
              <a:uFillTx/>
              <a:latin typeface="Verdana" pitchFamily="34" charset="0"/>
              <a:ea typeface="Verdana" pitchFamily="34" charset="0"/>
            </a:endParaRPr>
          </a:p>
          <a:p>
            <a:endParaRPr lang="sv-SE" dirty="0"/>
          </a:p>
        </p:txBody>
      </p:sp>
      <p:sp>
        <p:nvSpPr>
          <p:cNvPr id="4" name="Platshållare för datum 3">
            <a:extLst>
              <a:ext uri="{FF2B5EF4-FFF2-40B4-BE49-F238E27FC236}">
                <a16:creationId xmlns:a16="http://schemas.microsoft.com/office/drawing/2014/main" id="{6CAB7F78-FB25-4833-B417-C39F2F91EE6B}"/>
              </a:ext>
            </a:extLst>
          </p:cNvPr>
          <p:cNvSpPr>
            <a:spLocks noGrp="1"/>
          </p:cNvSpPr>
          <p:nvPr>
            <p:ph type="dt" sz="half" idx="10"/>
          </p:nvPr>
        </p:nvSpPr>
        <p:spPr/>
        <p:txBody>
          <a:bodyPr/>
          <a:lstStyle/>
          <a:p>
            <a:endParaRPr lang="sv-SE" dirty="0"/>
          </a:p>
        </p:txBody>
      </p:sp>
      <p:sp>
        <p:nvSpPr>
          <p:cNvPr id="5" name="Platshållare för sidfot 4">
            <a:extLst>
              <a:ext uri="{FF2B5EF4-FFF2-40B4-BE49-F238E27FC236}">
                <a16:creationId xmlns:a16="http://schemas.microsoft.com/office/drawing/2014/main" id="{E1324A51-209C-4D38-A190-14BA23E2B872}"/>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272272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194" y="1484784"/>
            <a:ext cx="9492015" cy="720080"/>
          </a:xfrm>
        </p:spPr>
        <p:txBody>
          <a:bodyPr>
            <a:normAutofit fontScale="90000"/>
          </a:bodyPr>
          <a:lstStyle/>
          <a:p>
            <a:r>
              <a:rPr lang="en-US" sz="2800" dirty="0"/>
              <a:t>Finally…</a:t>
            </a:r>
            <a:br>
              <a:rPr lang="sv-SE" dirty="0"/>
            </a:br>
            <a:br>
              <a:rPr lang="sv-SE" dirty="0"/>
            </a:br>
            <a:endParaRPr lang="sv-SE" dirty="0"/>
          </a:p>
        </p:txBody>
      </p:sp>
      <p:sp>
        <p:nvSpPr>
          <p:cNvPr id="3" name="Content Placeholder 2"/>
          <p:cNvSpPr>
            <a:spLocks noGrp="1"/>
          </p:cNvSpPr>
          <p:nvPr>
            <p:ph idx="1"/>
          </p:nvPr>
        </p:nvSpPr>
        <p:spPr>
          <a:xfrm>
            <a:off x="967194" y="2132856"/>
            <a:ext cx="10169366" cy="4248471"/>
          </a:xfrm>
        </p:spPr>
        <p:txBody>
          <a:bodyPr>
            <a:noAutofit/>
          </a:bodyPr>
          <a:lstStyle/>
          <a:p>
            <a:pPr marL="0" indent="0">
              <a:buNone/>
            </a:pPr>
            <a:endParaRPr lang="en-US" dirty="0"/>
          </a:p>
          <a:p>
            <a:pPr marL="0" indent="0">
              <a:buNone/>
            </a:pPr>
            <a:r>
              <a:rPr lang="en-US" sz="2100" b="1" dirty="0"/>
              <a:t>Bachelor</a:t>
            </a:r>
            <a:r>
              <a:rPr lang="en-US" sz="2100" dirty="0"/>
              <a:t> program students must apply for next semester at </a:t>
            </a:r>
            <a:r>
              <a:rPr lang="en-US" sz="2100" dirty="0">
                <a:hlinkClick r:id="rId2"/>
              </a:rPr>
              <a:t>www.universityadmission.se</a:t>
            </a:r>
            <a:r>
              <a:rPr lang="en-US" sz="2100" dirty="0"/>
              <a:t> between </a:t>
            </a:r>
            <a:r>
              <a:rPr lang="en-US" sz="2100" b="1" dirty="0"/>
              <a:t>September 15</a:t>
            </a:r>
            <a:r>
              <a:rPr lang="en-US" sz="2100" b="1" baseline="30000" dirty="0"/>
              <a:t>th</a:t>
            </a:r>
            <a:r>
              <a:rPr lang="en-US" sz="2100" b="1" dirty="0"/>
              <a:t> – October 15</a:t>
            </a:r>
            <a:r>
              <a:rPr lang="en-US" sz="2100" b="1" baseline="30000" dirty="0"/>
              <a:t>th</a:t>
            </a:r>
            <a:r>
              <a:rPr lang="en-US" sz="2100" dirty="0"/>
              <a:t>.</a:t>
            </a:r>
            <a:br>
              <a:rPr lang="en-US" sz="2100" dirty="0"/>
            </a:br>
            <a:r>
              <a:rPr lang="en-US" sz="2100" dirty="0"/>
              <a:t>And fulfill the requirement; 15 credits from semester 1.</a:t>
            </a:r>
            <a:br>
              <a:rPr lang="sv-SE" sz="2100" dirty="0"/>
            </a:br>
            <a:endParaRPr lang="sv-SE" sz="2100" dirty="0"/>
          </a:p>
          <a:p>
            <a:pPr marL="0" indent="0">
              <a:buNone/>
            </a:pPr>
            <a:r>
              <a:rPr lang="en-US" sz="2100" dirty="0"/>
              <a:t>Keep your contact information updated! </a:t>
            </a:r>
          </a:p>
        </p:txBody>
      </p:sp>
    </p:spTree>
    <p:extLst>
      <p:ext uri="{BB962C8B-B14F-4D97-AF65-F5344CB8AC3E}">
        <p14:creationId xmlns:p14="http://schemas.microsoft.com/office/powerpoint/2010/main" val="3364801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9B194B7-8550-42FB-9FF7-38844F437944}" type="datetime1">
              <a:rPr lang="sv-SE" smtClean="0"/>
              <a:pPr/>
              <a:t>2025-09-01</a:t>
            </a:fld>
            <a:endParaRPr lang="sv-SE"/>
          </a:p>
        </p:txBody>
      </p:sp>
      <p:sp>
        <p:nvSpPr>
          <p:cNvPr id="3" name="Platshållare för sidfot 2"/>
          <p:cNvSpPr>
            <a:spLocks noGrp="1"/>
          </p:cNvSpPr>
          <p:nvPr>
            <p:ph type="ftr" sz="quarter" idx="11"/>
          </p:nvPr>
        </p:nvSpPr>
        <p:spPr/>
        <p:txBody>
          <a:bodyPr/>
          <a:lstStyle/>
          <a:p>
            <a:r>
              <a:rPr lang="sv-SE"/>
              <a:t>/Namn Namn, Institution eller liknande</a:t>
            </a:r>
          </a:p>
        </p:txBody>
      </p:sp>
      <p:pic>
        <p:nvPicPr>
          <p:cNvPr id="2050" name="Picture 2" descr="FÖRENINGEN EKONOMERN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360" y="226149"/>
            <a:ext cx="11593288" cy="653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p:cNvSpPr/>
          <p:nvPr/>
        </p:nvSpPr>
        <p:spPr>
          <a:xfrm>
            <a:off x="8596638" y="476672"/>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294717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p:cNvSpPr txBox="1">
            <a:spLocks/>
          </p:cNvSpPr>
          <p:nvPr/>
        </p:nvSpPr>
        <p:spPr>
          <a:xfrm>
            <a:off x="1604132" y="917994"/>
            <a:ext cx="5711400" cy="795600"/>
          </a:xfrm>
          <a:prstGeom prst="rect">
            <a:avLst/>
          </a:prstGeom>
        </p:spPr>
        <p:txBody>
          <a:bodyPr vert="horz" lIns="72000" tIns="36000" rIns="72000" bIns="36000" rtlCol="0" anchor="ctr" anchorCtr="0">
            <a:noAutofit/>
          </a:bodyPr>
          <a:lstStyle>
            <a:lvl1pPr algn="l" defTabSz="914400" rtl="0" eaLnBrk="1" latinLnBrk="0" hangingPunct="1">
              <a:spcBef>
                <a:spcPct val="0"/>
              </a:spcBef>
              <a:buNone/>
              <a:defRPr sz="4400" b="0"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002060"/>
                </a:solidFill>
                <a:effectLst/>
                <a:uLnTx/>
                <a:uFillTx/>
                <a:latin typeface="Calibri"/>
                <a:ea typeface="Verdana" pitchFamily="34" charset="0"/>
              </a:rPr>
              <a:t>Stockholm Business School </a:t>
            </a:r>
          </a:p>
        </p:txBody>
      </p:sp>
      <p:sp>
        <p:nvSpPr>
          <p:cNvPr id="8" name="Platshållare för innehåll 2"/>
          <p:cNvSpPr txBox="1">
            <a:spLocks/>
          </p:cNvSpPr>
          <p:nvPr/>
        </p:nvSpPr>
        <p:spPr>
          <a:xfrm>
            <a:off x="2281800" y="2078396"/>
            <a:ext cx="4356064" cy="2367424"/>
          </a:xfrm>
          <a:prstGeom prst="rect">
            <a:avLst/>
          </a:prstGeom>
        </p:spPr>
        <p:txBody>
          <a:bodyPr vert="horz" lIns="91440" tIns="45720" rIns="91440" bIns="45720" rtlCol="0">
            <a:normAutofit/>
          </a:bodyPr>
          <a:lstStyle>
            <a:lvl1pPr marL="0" indent="0" algn="l" defTabSz="914400" rtl="0" eaLnBrk="1" latinLnBrk="0" hangingPunct="1">
              <a:lnSpc>
                <a:spcPts val="2900"/>
              </a:lnSpc>
              <a:spcBef>
                <a:spcPts val="480"/>
              </a:spcBef>
              <a:buSzPct val="93000"/>
              <a:buFont typeface="Verdana" pitchFamily="34" charset="0"/>
              <a:buNone/>
              <a:defRPr sz="2000" kern="1200">
                <a:solidFill>
                  <a:schemeClr val="bg1"/>
                </a:solidFill>
                <a:latin typeface="Verdana" pitchFamily="34" charset="0"/>
                <a:ea typeface="Verdana" pitchFamily="34" charset="0"/>
                <a:cs typeface="Verdana" pitchFamily="34" charset="0"/>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Verdana" pitchFamily="34" charset="0"/>
                <a:cs typeface="Verdana"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Verdana" pitchFamily="34" charset="0"/>
                <a:cs typeface="Verdana" pitchFamily="34" charset="0"/>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Verdana" pitchFamily="34" charset="0"/>
                <a:cs typeface="Verdana" pitchFamily="34" charset="0"/>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Verdana" pitchFamily="34" charset="0"/>
                <a:ea typeface="Verdana" pitchFamily="34" charset="0"/>
                <a:cs typeface="Verdana"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ts val="2900"/>
              </a:lnSpc>
              <a:spcBef>
                <a:spcPts val="480"/>
              </a:spcBef>
              <a:spcAft>
                <a:spcPts val="0"/>
              </a:spcAft>
              <a:buClrTx/>
              <a:buSzPct val="93000"/>
              <a:buFont typeface="Verdana" pitchFamily="34" charset="0"/>
              <a:buNone/>
              <a:tabLst/>
              <a:defRPr/>
            </a:pPr>
            <a:endParaRPr kumimoji="0" lang="sv-SE" sz="2000" b="0" i="0" u="none" strike="noStrike" kern="1200" cap="none" spc="0" normalizeH="0" baseline="0" noProof="0" dirty="0">
              <a:ln>
                <a:noFill/>
              </a:ln>
              <a:solidFill>
                <a:prstClr val="white"/>
              </a:solidFill>
              <a:effectLst/>
              <a:uLnTx/>
              <a:uFillTx/>
              <a:latin typeface="Georgia" panose="02040502050405020303" pitchFamily="18" charset="0"/>
              <a:ea typeface="Verdana" pitchFamily="34" charset="0"/>
            </a:endParaRPr>
          </a:p>
        </p:txBody>
      </p:sp>
      <p:sp>
        <p:nvSpPr>
          <p:cNvPr id="3" name="Content Placeholder 2">
            <a:extLst>
              <a:ext uri="{FF2B5EF4-FFF2-40B4-BE49-F238E27FC236}">
                <a16:creationId xmlns:a16="http://schemas.microsoft.com/office/drawing/2014/main" id="{5457784E-AAF8-C042-8569-EE4DF83A5D40}"/>
              </a:ext>
            </a:extLst>
          </p:cNvPr>
          <p:cNvSpPr>
            <a:spLocks noGrp="1"/>
          </p:cNvSpPr>
          <p:nvPr>
            <p:ph sz="half" idx="1"/>
          </p:nvPr>
        </p:nvSpPr>
        <p:spPr>
          <a:xfrm>
            <a:off x="2287714" y="2444332"/>
            <a:ext cx="3520254" cy="3720972"/>
          </a:xfrm>
        </p:spPr>
        <p:txBody>
          <a:bodyPr>
            <a:normAutofit/>
          </a:bodyPr>
          <a:lstStyle/>
          <a:p>
            <a:pPr marL="0" indent="0">
              <a:lnSpc>
                <a:spcPts val="3200"/>
              </a:lnSpc>
              <a:spcAft>
                <a:spcPts val="1200"/>
              </a:spcAft>
              <a:buNone/>
            </a:pPr>
            <a:r>
              <a:rPr lang="en-GB" sz="3500" dirty="0">
                <a:latin typeface="+mn-lt"/>
              </a:rPr>
              <a:t>Research Sections</a:t>
            </a:r>
          </a:p>
          <a:p>
            <a:pPr marL="342900" indent="-342900">
              <a:lnSpc>
                <a:spcPts val="3200"/>
              </a:lnSpc>
              <a:spcAft>
                <a:spcPts val="1200"/>
              </a:spcAft>
              <a:buFont typeface="Arial" panose="020B0604020202020204" pitchFamily="34" charset="0"/>
              <a:buChar char="•"/>
            </a:pPr>
            <a:r>
              <a:rPr lang="en-GB" sz="2400" dirty="0">
                <a:latin typeface="+mn-lt"/>
              </a:rPr>
              <a:t>Management</a:t>
            </a:r>
          </a:p>
          <a:p>
            <a:pPr marL="342900" indent="-342900">
              <a:lnSpc>
                <a:spcPts val="3200"/>
              </a:lnSpc>
              <a:spcAft>
                <a:spcPts val="1200"/>
              </a:spcAft>
              <a:buFont typeface="Arial" panose="020B0604020202020204" pitchFamily="34" charset="0"/>
              <a:buChar char="•"/>
            </a:pPr>
            <a:r>
              <a:rPr lang="en-GB" sz="2400" dirty="0">
                <a:latin typeface="+mn-lt"/>
              </a:rPr>
              <a:t>Marketing</a:t>
            </a:r>
          </a:p>
          <a:p>
            <a:pPr marL="342900" indent="-342900">
              <a:lnSpc>
                <a:spcPts val="3200"/>
              </a:lnSpc>
              <a:spcAft>
                <a:spcPts val="1200"/>
              </a:spcAft>
              <a:buFont typeface="Arial" panose="020B0604020202020204" pitchFamily="34" charset="0"/>
              <a:buChar char="•"/>
            </a:pPr>
            <a:r>
              <a:rPr lang="en-GB" sz="2400" dirty="0">
                <a:latin typeface="+mn-lt"/>
              </a:rPr>
              <a:t>Accounting</a:t>
            </a:r>
          </a:p>
          <a:p>
            <a:pPr marL="342900" indent="-342900">
              <a:lnSpc>
                <a:spcPts val="3200"/>
              </a:lnSpc>
              <a:spcAft>
                <a:spcPts val="1200"/>
              </a:spcAft>
              <a:buFont typeface="Arial" panose="020B0604020202020204" pitchFamily="34" charset="0"/>
              <a:buChar char="•"/>
            </a:pPr>
            <a:r>
              <a:rPr lang="en-GB" sz="2400" dirty="0">
                <a:latin typeface="+mn-lt"/>
              </a:rPr>
              <a:t>Finance</a:t>
            </a:r>
          </a:p>
        </p:txBody>
      </p:sp>
      <p:sp>
        <p:nvSpPr>
          <p:cNvPr id="4" name="Content Placeholder 3">
            <a:extLst>
              <a:ext uri="{FF2B5EF4-FFF2-40B4-BE49-F238E27FC236}">
                <a16:creationId xmlns:a16="http://schemas.microsoft.com/office/drawing/2014/main" id="{77559A79-7712-8149-B685-16F8EB75F935}"/>
              </a:ext>
            </a:extLst>
          </p:cNvPr>
          <p:cNvSpPr>
            <a:spLocks noGrp="1"/>
          </p:cNvSpPr>
          <p:nvPr>
            <p:ph sz="half" idx="2"/>
          </p:nvPr>
        </p:nvSpPr>
        <p:spPr>
          <a:xfrm>
            <a:off x="6637864" y="2453856"/>
            <a:ext cx="3810000" cy="3794544"/>
          </a:xfrm>
        </p:spPr>
        <p:txBody>
          <a:bodyPr>
            <a:normAutofit/>
          </a:bodyPr>
          <a:lstStyle/>
          <a:p>
            <a:pPr marL="0" indent="0">
              <a:lnSpc>
                <a:spcPts val="3200"/>
              </a:lnSpc>
              <a:spcAft>
                <a:spcPts val="1200"/>
              </a:spcAft>
              <a:buNone/>
            </a:pPr>
            <a:r>
              <a:rPr lang="en-GB" sz="3500" dirty="0">
                <a:latin typeface="+mn-lt"/>
              </a:rPr>
              <a:t>Support</a:t>
            </a:r>
          </a:p>
          <a:p>
            <a:pPr marL="342900" indent="-342900">
              <a:lnSpc>
                <a:spcPts val="3200"/>
              </a:lnSpc>
              <a:spcAft>
                <a:spcPts val="1200"/>
              </a:spcAft>
              <a:buFont typeface="Arial" panose="020B0604020202020204" pitchFamily="34" charset="0"/>
              <a:buChar char="•"/>
            </a:pPr>
            <a:r>
              <a:rPr lang="en-GB" sz="2400" dirty="0">
                <a:latin typeface="+mn-lt"/>
              </a:rPr>
              <a:t>Academic Advisors</a:t>
            </a:r>
          </a:p>
          <a:p>
            <a:pPr marL="342900" indent="-342900">
              <a:lnSpc>
                <a:spcPts val="3200"/>
              </a:lnSpc>
              <a:spcAft>
                <a:spcPts val="1200"/>
              </a:spcAft>
              <a:buFont typeface="Arial" panose="020B0604020202020204" pitchFamily="34" charset="0"/>
              <a:buChar char="•"/>
            </a:pPr>
            <a:r>
              <a:rPr lang="en-GB" sz="2400" dirty="0">
                <a:latin typeface="+mn-lt"/>
              </a:rPr>
              <a:t>Course coordinators</a:t>
            </a:r>
          </a:p>
          <a:p>
            <a:pPr marL="342900" indent="-342900">
              <a:lnSpc>
                <a:spcPts val="3200"/>
              </a:lnSpc>
              <a:spcAft>
                <a:spcPts val="1200"/>
              </a:spcAft>
              <a:buFont typeface="Arial" panose="020B0604020202020204" pitchFamily="34" charset="0"/>
              <a:buChar char="•"/>
            </a:pPr>
            <a:r>
              <a:rPr lang="en-GB" sz="2400" dirty="0">
                <a:latin typeface="+mn-lt"/>
              </a:rPr>
              <a:t>Director of Studies office</a:t>
            </a:r>
          </a:p>
          <a:p>
            <a:pPr marL="342900" indent="-342900">
              <a:lnSpc>
                <a:spcPts val="3200"/>
              </a:lnSpc>
              <a:spcAft>
                <a:spcPts val="1200"/>
              </a:spcAft>
              <a:buFont typeface="Arial" panose="020B0604020202020204" pitchFamily="34" charset="0"/>
              <a:buChar char="•"/>
            </a:pPr>
            <a:r>
              <a:rPr lang="en-GB" sz="2400" dirty="0">
                <a:latin typeface="+mn-lt"/>
              </a:rPr>
              <a:t>International Coordinators</a:t>
            </a:r>
          </a:p>
          <a:p>
            <a:pPr marL="342900" indent="-342900">
              <a:lnSpc>
                <a:spcPts val="3200"/>
              </a:lnSpc>
              <a:spcAft>
                <a:spcPts val="1200"/>
              </a:spcAft>
              <a:buFont typeface="Arial" panose="020B0604020202020204" pitchFamily="34" charset="0"/>
              <a:buChar char="•"/>
            </a:pPr>
            <a:r>
              <a:rPr lang="en-GB" sz="2400" dirty="0">
                <a:latin typeface="+mn-lt"/>
              </a:rPr>
              <a:t>Teaching Assistants</a:t>
            </a:r>
          </a:p>
        </p:txBody>
      </p:sp>
    </p:spTree>
    <p:extLst>
      <p:ext uri="{BB962C8B-B14F-4D97-AF65-F5344CB8AC3E}">
        <p14:creationId xmlns:p14="http://schemas.microsoft.com/office/powerpoint/2010/main" val="288837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03991A-2898-48FD-84B3-2257B55A61CD}"/>
              </a:ext>
            </a:extLst>
          </p:cNvPr>
          <p:cNvSpPr>
            <a:spLocks noGrp="1"/>
          </p:cNvSpPr>
          <p:nvPr>
            <p:ph type="title"/>
          </p:nvPr>
        </p:nvSpPr>
        <p:spPr>
          <a:xfrm>
            <a:off x="1147368" y="650876"/>
            <a:ext cx="8405016" cy="800219"/>
          </a:xfrm>
        </p:spPr>
        <p:txBody>
          <a:bodyPr/>
          <a:lstStyle/>
          <a:p>
            <a:r>
              <a:rPr lang="sv-SE" dirty="0" err="1"/>
              <a:t>What</a:t>
            </a:r>
            <a:r>
              <a:rPr lang="sv-SE" dirty="0"/>
              <a:t> is ”business administration” </a:t>
            </a:r>
            <a:r>
              <a:rPr lang="sv-SE" dirty="0" err="1"/>
              <a:t>about</a:t>
            </a:r>
            <a:r>
              <a:rPr lang="sv-SE" dirty="0"/>
              <a:t>?</a:t>
            </a:r>
            <a:br>
              <a:rPr lang="sv-SE" dirty="0"/>
            </a:br>
            <a:endParaRPr lang="sv-SE" dirty="0"/>
          </a:p>
        </p:txBody>
      </p:sp>
      <p:sp>
        <p:nvSpPr>
          <p:cNvPr id="3" name="Platshållare för innehåll 2">
            <a:extLst>
              <a:ext uri="{FF2B5EF4-FFF2-40B4-BE49-F238E27FC236}">
                <a16:creationId xmlns:a16="http://schemas.microsoft.com/office/drawing/2014/main" id="{12F06BBA-8A11-4C78-A44F-772F6F4898A9}"/>
              </a:ext>
            </a:extLst>
          </p:cNvPr>
          <p:cNvSpPr>
            <a:spLocks noGrp="1"/>
          </p:cNvSpPr>
          <p:nvPr>
            <p:ph sz="half" idx="1"/>
          </p:nvPr>
        </p:nvSpPr>
        <p:spPr>
          <a:xfrm>
            <a:off x="3908347" y="5197287"/>
            <a:ext cx="1965457" cy="1107996"/>
          </a:xfrm>
        </p:spPr>
        <p:txBody>
          <a:bodyPr/>
          <a:lstStyle/>
          <a:p>
            <a:r>
              <a:rPr lang="sv-SE" dirty="0"/>
              <a:t>Management</a:t>
            </a:r>
          </a:p>
          <a:p>
            <a:r>
              <a:rPr lang="sv-SE" dirty="0"/>
              <a:t>Marketing</a:t>
            </a:r>
          </a:p>
          <a:p>
            <a:r>
              <a:rPr lang="sv-SE" dirty="0" err="1"/>
              <a:t>Accounting</a:t>
            </a:r>
            <a:endParaRPr lang="sv-SE" dirty="0"/>
          </a:p>
          <a:p>
            <a:r>
              <a:rPr lang="sv-SE" dirty="0" err="1"/>
              <a:t>Finance</a:t>
            </a:r>
            <a:endParaRPr lang="sv-SE" dirty="0"/>
          </a:p>
        </p:txBody>
      </p:sp>
      <p:sp>
        <p:nvSpPr>
          <p:cNvPr id="4" name="Platshållare för innehåll 3">
            <a:extLst>
              <a:ext uri="{FF2B5EF4-FFF2-40B4-BE49-F238E27FC236}">
                <a16:creationId xmlns:a16="http://schemas.microsoft.com/office/drawing/2014/main" id="{E65BF471-125A-4E89-BAB5-E910131FE41C}"/>
              </a:ext>
            </a:extLst>
          </p:cNvPr>
          <p:cNvSpPr>
            <a:spLocks noGrp="1"/>
          </p:cNvSpPr>
          <p:nvPr>
            <p:ph sz="half" idx="2"/>
          </p:nvPr>
        </p:nvSpPr>
        <p:spPr>
          <a:xfrm>
            <a:off x="4704213" y="2605431"/>
            <a:ext cx="4464000" cy="276999"/>
          </a:xfrm>
        </p:spPr>
        <p:txBody>
          <a:bodyPr/>
          <a:lstStyle/>
          <a:p>
            <a:r>
              <a:rPr lang="sv-SE" dirty="0"/>
              <a:t>	</a:t>
            </a:r>
          </a:p>
        </p:txBody>
      </p:sp>
      <p:sp>
        <p:nvSpPr>
          <p:cNvPr id="5" name="Höger klammerparentes 4">
            <a:extLst>
              <a:ext uri="{FF2B5EF4-FFF2-40B4-BE49-F238E27FC236}">
                <a16:creationId xmlns:a16="http://schemas.microsoft.com/office/drawing/2014/main" id="{33F7686A-C09A-46C8-831E-64D22371D1B2}"/>
              </a:ext>
            </a:extLst>
          </p:cNvPr>
          <p:cNvSpPr/>
          <p:nvPr/>
        </p:nvSpPr>
        <p:spPr>
          <a:xfrm>
            <a:off x="5788039" y="5088503"/>
            <a:ext cx="530159" cy="1239067"/>
          </a:xfrm>
          <a:prstGeom prst="rightBrace">
            <a:avLst/>
          </a:prstGeom>
          <a:ln w="539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ruta 5">
            <a:extLst>
              <a:ext uri="{FF2B5EF4-FFF2-40B4-BE49-F238E27FC236}">
                <a16:creationId xmlns:a16="http://schemas.microsoft.com/office/drawing/2014/main" id="{8B93123E-2090-466B-91C6-3E36B5CD5A03}"/>
              </a:ext>
            </a:extLst>
          </p:cNvPr>
          <p:cNvSpPr txBox="1"/>
          <p:nvPr/>
        </p:nvSpPr>
        <p:spPr>
          <a:xfrm>
            <a:off x="6442151" y="5523370"/>
            <a:ext cx="35516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Calibri"/>
                <a:ea typeface="+mn-ea"/>
                <a:cs typeface="+mn-cs"/>
              </a:rPr>
              <a:t>Knowledge</a:t>
            </a:r>
            <a:r>
              <a:rPr kumimoji="0" lang="sv-SE" sz="1800" b="0" i="0" u="none" strike="noStrike" kern="1200" cap="none" spc="0" normalizeH="0" baseline="0" noProof="0" dirty="0">
                <a:ln>
                  <a:noFill/>
                </a:ln>
                <a:solidFill>
                  <a:prstClr val="black"/>
                </a:solidFill>
                <a:effectLst/>
                <a:uLnTx/>
                <a:uFillTx/>
                <a:latin typeface="Calibri"/>
                <a:ea typeface="+mn-ea"/>
                <a:cs typeface="+mn-cs"/>
              </a:rPr>
              <a:t> </a:t>
            </a:r>
            <a:r>
              <a:rPr kumimoji="0" lang="sv-SE" sz="1800" b="0" i="0" u="none" strike="noStrike" kern="1200" cap="none" spc="0" normalizeH="0" baseline="0" noProof="0" dirty="0" err="1">
                <a:ln>
                  <a:noFill/>
                </a:ln>
                <a:solidFill>
                  <a:prstClr val="black"/>
                </a:solidFill>
                <a:effectLst/>
                <a:uLnTx/>
                <a:uFillTx/>
                <a:latin typeface="Calibri"/>
                <a:ea typeface="+mn-ea"/>
                <a:cs typeface="+mn-cs"/>
              </a:rPr>
              <a:t>about</a:t>
            </a:r>
            <a:r>
              <a:rPr kumimoji="0" lang="sv-SE" sz="1800" b="0" i="0" u="none" strike="noStrike" kern="1200" cap="none" spc="0" normalizeH="0" baseline="0" noProof="0" dirty="0">
                <a:ln>
                  <a:noFill/>
                </a:ln>
                <a:solidFill>
                  <a:prstClr val="black"/>
                </a:solidFill>
                <a:effectLst/>
                <a:uLnTx/>
                <a:uFillTx/>
                <a:latin typeface="Calibri"/>
                <a:ea typeface="+mn-ea"/>
                <a:cs typeface="+mn-cs"/>
              </a:rPr>
              <a:t> organisations</a:t>
            </a:r>
          </a:p>
        </p:txBody>
      </p:sp>
      <p:pic>
        <p:nvPicPr>
          <p:cNvPr id="8" name="Bildobjekt 7">
            <a:extLst>
              <a:ext uri="{FF2B5EF4-FFF2-40B4-BE49-F238E27FC236}">
                <a16:creationId xmlns:a16="http://schemas.microsoft.com/office/drawing/2014/main" id="{AEFEA557-90A6-49F7-A704-E124101EA88F}"/>
              </a:ext>
            </a:extLst>
          </p:cNvPr>
          <p:cNvPicPr>
            <a:picLocks noChangeAspect="1"/>
          </p:cNvPicPr>
          <p:nvPr/>
        </p:nvPicPr>
        <p:blipFill>
          <a:blip r:embed="rId2">
            <a:duotone>
              <a:schemeClr val="accent1">
                <a:shade val="45000"/>
                <a:satMod val="135000"/>
              </a:schemeClr>
              <a:prstClr val="white"/>
            </a:duotone>
          </a:blip>
          <a:stretch>
            <a:fillRect/>
          </a:stretch>
        </p:blipFill>
        <p:spPr>
          <a:xfrm>
            <a:off x="1345646" y="2357609"/>
            <a:ext cx="2334970" cy="1072989"/>
          </a:xfrm>
          <a:prstGeom prst="rect">
            <a:avLst/>
          </a:prstGeom>
        </p:spPr>
      </p:pic>
      <p:sp>
        <p:nvSpPr>
          <p:cNvPr id="11" name="Rektangel 10">
            <a:extLst>
              <a:ext uri="{FF2B5EF4-FFF2-40B4-BE49-F238E27FC236}">
                <a16:creationId xmlns:a16="http://schemas.microsoft.com/office/drawing/2014/main" id="{0D5539B4-6C74-4885-9449-9B2F6C103E5F}"/>
              </a:ext>
            </a:extLst>
          </p:cNvPr>
          <p:cNvSpPr/>
          <p:nvPr/>
        </p:nvSpPr>
        <p:spPr>
          <a:xfrm>
            <a:off x="4291413" y="1994003"/>
            <a:ext cx="2808312"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 name="Bildobjekt 11">
            <a:extLst>
              <a:ext uri="{FF2B5EF4-FFF2-40B4-BE49-F238E27FC236}">
                <a16:creationId xmlns:a16="http://schemas.microsoft.com/office/drawing/2014/main" id="{50233581-FF2D-495D-9E26-9CE896695FEA}"/>
              </a:ext>
            </a:extLst>
          </p:cNvPr>
          <p:cNvPicPr>
            <a:picLocks noChangeAspect="1"/>
          </p:cNvPicPr>
          <p:nvPr/>
        </p:nvPicPr>
        <p:blipFill>
          <a:blip r:embed="rId3">
            <a:duotone>
              <a:schemeClr val="accent1">
                <a:shade val="45000"/>
                <a:satMod val="135000"/>
              </a:schemeClr>
              <a:prstClr val="white"/>
            </a:duotone>
          </a:blip>
          <a:stretch>
            <a:fillRect/>
          </a:stretch>
        </p:blipFill>
        <p:spPr>
          <a:xfrm>
            <a:off x="7512525" y="2357609"/>
            <a:ext cx="2481287" cy="1146147"/>
          </a:xfrm>
          <a:prstGeom prst="rect">
            <a:avLst/>
          </a:prstGeom>
        </p:spPr>
      </p:pic>
      <p:sp>
        <p:nvSpPr>
          <p:cNvPr id="13" name="Rektangel 12">
            <a:extLst>
              <a:ext uri="{FF2B5EF4-FFF2-40B4-BE49-F238E27FC236}">
                <a16:creationId xmlns:a16="http://schemas.microsoft.com/office/drawing/2014/main" id="{63B07C56-6E8F-4505-B7C6-8CC890950D2B}"/>
              </a:ext>
            </a:extLst>
          </p:cNvPr>
          <p:cNvSpPr/>
          <p:nvPr/>
        </p:nvSpPr>
        <p:spPr>
          <a:xfrm>
            <a:off x="2710062" y="4216228"/>
            <a:ext cx="716927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Calibri"/>
                <a:ea typeface="+mn-ea"/>
                <a:cs typeface="+mn-cs"/>
              </a:rPr>
              <a:t>If the </a:t>
            </a:r>
            <a:r>
              <a:rPr kumimoji="0" lang="sv-SE" sz="2400" b="0" i="0" u="none" strike="noStrike" kern="1200" cap="none" spc="0" normalizeH="0" baseline="0" noProof="0" dirty="0" err="1">
                <a:ln>
                  <a:noFill/>
                </a:ln>
                <a:solidFill>
                  <a:prstClr val="black"/>
                </a:solidFill>
                <a:effectLst/>
                <a:uLnTx/>
                <a:uFillTx/>
                <a:latin typeface="Calibri"/>
                <a:ea typeface="+mn-ea"/>
                <a:cs typeface="+mn-cs"/>
              </a:rPr>
              <a:t>value</a:t>
            </a:r>
            <a:r>
              <a:rPr kumimoji="0" lang="sv-SE" sz="2400" b="0" i="0" u="none" strike="noStrike" kern="1200" cap="none" spc="0" normalizeH="0" baseline="0" noProof="0" dirty="0">
                <a:ln>
                  <a:noFill/>
                </a:ln>
                <a:solidFill>
                  <a:prstClr val="black"/>
                </a:solidFill>
                <a:effectLst/>
                <a:uLnTx/>
                <a:uFillTx/>
                <a:latin typeface="Calibri"/>
                <a:ea typeface="+mn-ea"/>
                <a:cs typeface="+mn-cs"/>
              </a:rPr>
              <a:t> </a:t>
            </a:r>
            <a:r>
              <a:rPr kumimoji="0" lang="sv-SE" sz="2400" b="0" i="0" u="none" strike="noStrike" kern="1200" cap="none" spc="0" normalizeH="0" baseline="0" noProof="0" dirty="0" err="1">
                <a:ln>
                  <a:noFill/>
                </a:ln>
                <a:solidFill>
                  <a:prstClr val="black"/>
                </a:solidFill>
                <a:effectLst/>
                <a:uLnTx/>
                <a:uFillTx/>
                <a:latin typeface="Calibri"/>
                <a:ea typeface="+mn-ea"/>
                <a:cs typeface="+mn-cs"/>
              </a:rPr>
              <a:t>of</a:t>
            </a:r>
            <a:r>
              <a:rPr kumimoji="0" lang="sv-SE" sz="2400" b="0" i="0" u="none" strike="noStrike" kern="1200" cap="none" spc="0" normalizeH="0" baseline="0" noProof="0" dirty="0">
                <a:ln>
                  <a:noFill/>
                </a:ln>
                <a:solidFill>
                  <a:prstClr val="black"/>
                </a:solidFill>
                <a:effectLst/>
                <a:uLnTx/>
                <a:uFillTx/>
                <a:latin typeface="Calibri"/>
                <a:ea typeface="+mn-ea"/>
                <a:cs typeface="+mn-cs"/>
              </a:rPr>
              <a:t> output &gt; </a:t>
            </a:r>
            <a:r>
              <a:rPr kumimoji="0" lang="sv-SE" sz="2400" b="0" i="0" u="none" strike="noStrike" kern="1200" cap="none" spc="0" normalizeH="0" baseline="0" noProof="0" dirty="0" err="1">
                <a:ln>
                  <a:noFill/>
                </a:ln>
                <a:solidFill>
                  <a:prstClr val="black"/>
                </a:solidFill>
                <a:effectLst/>
                <a:uLnTx/>
                <a:uFillTx/>
                <a:latin typeface="Calibri"/>
                <a:ea typeface="+mn-ea"/>
                <a:cs typeface="+mn-cs"/>
              </a:rPr>
              <a:t>value</a:t>
            </a:r>
            <a:r>
              <a:rPr kumimoji="0" lang="sv-SE" sz="2400" b="0" i="0" u="none" strike="noStrike" kern="1200" cap="none" spc="0" normalizeH="0" baseline="0" noProof="0" dirty="0">
                <a:ln>
                  <a:noFill/>
                </a:ln>
                <a:solidFill>
                  <a:prstClr val="black"/>
                </a:solidFill>
                <a:effectLst/>
                <a:uLnTx/>
                <a:uFillTx/>
                <a:latin typeface="Calibri"/>
                <a:ea typeface="+mn-ea"/>
                <a:cs typeface="+mn-cs"/>
              </a:rPr>
              <a:t> </a:t>
            </a:r>
            <a:r>
              <a:rPr kumimoji="0" lang="sv-SE" sz="2400" b="0" i="0" u="none" strike="noStrike" kern="1200" cap="none" spc="0" normalizeH="0" baseline="0" noProof="0" dirty="0" err="1">
                <a:ln>
                  <a:noFill/>
                </a:ln>
                <a:solidFill>
                  <a:prstClr val="black"/>
                </a:solidFill>
                <a:effectLst/>
                <a:uLnTx/>
                <a:uFillTx/>
                <a:latin typeface="Calibri"/>
                <a:ea typeface="+mn-ea"/>
                <a:cs typeface="+mn-cs"/>
              </a:rPr>
              <a:t>of</a:t>
            </a:r>
            <a:r>
              <a:rPr kumimoji="0" lang="sv-SE" sz="2400" b="0" i="0" u="none" strike="noStrike" kern="1200" cap="none" spc="0" normalizeH="0" baseline="0" noProof="0" dirty="0">
                <a:ln>
                  <a:noFill/>
                </a:ln>
                <a:solidFill>
                  <a:prstClr val="black"/>
                </a:solidFill>
                <a:effectLst/>
                <a:uLnTx/>
                <a:uFillTx/>
                <a:latin typeface="Calibri"/>
                <a:ea typeface="+mn-ea"/>
                <a:cs typeface="+mn-cs"/>
              </a:rPr>
              <a:t> input </a:t>
            </a:r>
            <a:r>
              <a:rPr kumimoji="0" lang="sv-SE" sz="24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sv-SE" sz="24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Created</a:t>
            </a:r>
            <a:r>
              <a:rPr kumimoji="0" lang="sv-SE" sz="24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sv-SE" sz="24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value</a:t>
            </a:r>
            <a:r>
              <a:rPr kumimoji="0" lang="sv-SE" sz="24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p>
        </p:txBody>
      </p:sp>
      <p:sp>
        <p:nvSpPr>
          <p:cNvPr id="14" name="textruta 13">
            <a:extLst>
              <a:ext uri="{FF2B5EF4-FFF2-40B4-BE49-F238E27FC236}">
                <a16:creationId xmlns:a16="http://schemas.microsoft.com/office/drawing/2014/main" id="{30180B55-2944-409B-86EE-867F137F39B5}"/>
              </a:ext>
            </a:extLst>
          </p:cNvPr>
          <p:cNvSpPr txBox="1"/>
          <p:nvPr/>
        </p:nvSpPr>
        <p:spPr>
          <a:xfrm>
            <a:off x="5061761" y="2654044"/>
            <a:ext cx="17543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ACTIVITIES</a:t>
            </a:r>
          </a:p>
        </p:txBody>
      </p:sp>
    </p:spTree>
    <p:extLst>
      <p:ext uri="{BB962C8B-B14F-4D97-AF65-F5344CB8AC3E}">
        <p14:creationId xmlns:p14="http://schemas.microsoft.com/office/powerpoint/2010/main" val="157854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7D3B4F-EC75-4484-AF2C-E712C8A6E696}"/>
              </a:ext>
            </a:extLst>
          </p:cNvPr>
          <p:cNvSpPr>
            <a:spLocks noGrp="1"/>
          </p:cNvSpPr>
          <p:nvPr>
            <p:ph type="title"/>
          </p:nvPr>
        </p:nvSpPr>
        <p:spPr>
          <a:xfrm>
            <a:off x="1147368" y="650875"/>
            <a:ext cx="6460800" cy="800219"/>
          </a:xfrm>
        </p:spPr>
        <p:txBody>
          <a:bodyPr/>
          <a:lstStyle/>
          <a:p>
            <a:r>
              <a:rPr lang="sv-SE" dirty="0" err="1"/>
              <a:t>Why</a:t>
            </a:r>
            <a:r>
              <a:rPr lang="sv-SE" dirty="0"/>
              <a:t> business administration?</a:t>
            </a:r>
          </a:p>
        </p:txBody>
      </p:sp>
      <p:sp>
        <p:nvSpPr>
          <p:cNvPr id="3" name="Platshållare för innehåll 2">
            <a:extLst>
              <a:ext uri="{FF2B5EF4-FFF2-40B4-BE49-F238E27FC236}">
                <a16:creationId xmlns:a16="http://schemas.microsoft.com/office/drawing/2014/main" id="{9818C2CC-9B08-4A16-A829-0F8850E4D2F8}"/>
              </a:ext>
            </a:extLst>
          </p:cNvPr>
          <p:cNvSpPr>
            <a:spLocks noGrp="1"/>
          </p:cNvSpPr>
          <p:nvPr>
            <p:ph sz="half" idx="1"/>
          </p:nvPr>
        </p:nvSpPr>
        <p:spPr>
          <a:xfrm>
            <a:off x="1035704" y="1490008"/>
            <a:ext cx="4464000" cy="1938992"/>
          </a:xfrm>
        </p:spPr>
        <p:txBody>
          <a:bodyPr/>
          <a:lstStyle/>
          <a:p>
            <a:r>
              <a:rPr lang="sv-SE" dirty="0"/>
              <a:t>Understand </a:t>
            </a:r>
            <a:r>
              <a:rPr lang="sv-SE" dirty="0" err="1"/>
              <a:t>how</a:t>
            </a:r>
            <a:r>
              <a:rPr lang="sv-SE" dirty="0"/>
              <a:t> </a:t>
            </a:r>
            <a:r>
              <a:rPr lang="sv-SE" dirty="0" err="1"/>
              <a:t>businesses</a:t>
            </a:r>
            <a:r>
              <a:rPr lang="sv-SE" dirty="0"/>
              <a:t> and </a:t>
            </a:r>
            <a:r>
              <a:rPr lang="sv-SE" dirty="0" err="1"/>
              <a:t>other</a:t>
            </a:r>
            <a:r>
              <a:rPr lang="sv-SE" dirty="0"/>
              <a:t> organisations work</a:t>
            </a:r>
          </a:p>
          <a:p>
            <a:endParaRPr lang="sv-SE" dirty="0"/>
          </a:p>
          <a:p>
            <a:r>
              <a:rPr lang="sv-SE" dirty="0"/>
              <a:t>Understand </a:t>
            </a:r>
            <a:r>
              <a:rPr lang="sv-SE" dirty="0" err="1"/>
              <a:t>what</a:t>
            </a:r>
            <a:r>
              <a:rPr lang="sv-SE" dirty="0"/>
              <a:t> </a:t>
            </a:r>
            <a:r>
              <a:rPr lang="sv-SE" dirty="0" err="1"/>
              <a:t>should</a:t>
            </a:r>
            <a:r>
              <a:rPr lang="sv-SE" dirty="0"/>
              <a:t> be </a:t>
            </a:r>
            <a:r>
              <a:rPr lang="sv-SE" dirty="0" err="1"/>
              <a:t>done</a:t>
            </a:r>
            <a:r>
              <a:rPr lang="sv-SE" dirty="0"/>
              <a:t> and </a:t>
            </a:r>
            <a:r>
              <a:rPr lang="sv-SE" dirty="0" err="1"/>
              <a:t>how</a:t>
            </a:r>
            <a:endParaRPr lang="sv-SE" dirty="0"/>
          </a:p>
          <a:p>
            <a:endParaRPr lang="sv-SE" dirty="0"/>
          </a:p>
          <a:p>
            <a:endParaRPr lang="sv-SE" dirty="0"/>
          </a:p>
        </p:txBody>
      </p:sp>
      <p:sp>
        <p:nvSpPr>
          <p:cNvPr id="4" name="Platshållare för innehåll 3">
            <a:extLst>
              <a:ext uri="{FF2B5EF4-FFF2-40B4-BE49-F238E27FC236}">
                <a16:creationId xmlns:a16="http://schemas.microsoft.com/office/drawing/2014/main" id="{ECA5790E-6126-49DB-B568-52D2F3C08C6F}"/>
              </a:ext>
            </a:extLst>
          </p:cNvPr>
          <p:cNvSpPr>
            <a:spLocks noGrp="1"/>
          </p:cNvSpPr>
          <p:nvPr>
            <p:ph sz="half" idx="2"/>
          </p:nvPr>
        </p:nvSpPr>
        <p:spPr>
          <a:xfrm>
            <a:off x="5797800" y="3429000"/>
            <a:ext cx="4590800" cy="2769989"/>
          </a:xfrm>
        </p:spPr>
        <p:txBody>
          <a:bodyPr/>
          <a:lstStyle/>
          <a:p>
            <a:r>
              <a:rPr lang="sv-SE" b="1" dirty="0" err="1"/>
              <a:t>Skills</a:t>
            </a:r>
            <a:r>
              <a:rPr lang="sv-SE" b="1" dirty="0"/>
              <a:t> and </a:t>
            </a:r>
            <a:r>
              <a:rPr lang="sv-SE" b="1" dirty="0" err="1"/>
              <a:t>knowledge</a:t>
            </a:r>
            <a:r>
              <a:rPr lang="sv-SE" b="1" dirty="0"/>
              <a:t>:</a:t>
            </a:r>
          </a:p>
          <a:p>
            <a:endParaRPr lang="sv-SE" dirty="0"/>
          </a:p>
          <a:p>
            <a:r>
              <a:rPr lang="sv-SE" dirty="0"/>
              <a:t>Learning </a:t>
            </a:r>
            <a:r>
              <a:rPr lang="sv-SE" dirty="0" err="1"/>
              <a:t>how</a:t>
            </a:r>
            <a:r>
              <a:rPr lang="sv-SE" dirty="0"/>
              <a:t> to </a:t>
            </a:r>
            <a:r>
              <a:rPr lang="sv-SE" dirty="0" err="1"/>
              <a:t>manage</a:t>
            </a:r>
            <a:r>
              <a:rPr lang="sv-SE" dirty="0"/>
              <a:t>, market and </a:t>
            </a:r>
            <a:r>
              <a:rPr lang="sv-SE" dirty="0" err="1"/>
              <a:t>finance</a:t>
            </a:r>
            <a:r>
              <a:rPr lang="sv-SE" dirty="0"/>
              <a:t> </a:t>
            </a:r>
            <a:r>
              <a:rPr lang="sv-SE" dirty="0" err="1"/>
              <a:t>production</a:t>
            </a:r>
            <a:r>
              <a:rPr lang="sv-SE" dirty="0"/>
              <a:t> </a:t>
            </a:r>
            <a:r>
              <a:rPr lang="sv-SE" dirty="0" err="1"/>
              <a:t>of</a:t>
            </a:r>
            <a:r>
              <a:rPr lang="sv-SE" dirty="0"/>
              <a:t> </a:t>
            </a:r>
            <a:r>
              <a:rPr lang="sv-SE" dirty="0" err="1"/>
              <a:t>goods</a:t>
            </a:r>
            <a:r>
              <a:rPr lang="sv-SE" dirty="0"/>
              <a:t> and services</a:t>
            </a:r>
          </a:p>
          <a:p>
            <a:endParaRPr lang="sv-SE" dirty="0"/>
          </a:p>
          <a:p>
            <a:r>
              <a:rPr lang="sv-SE" dirty="0"/>
              <a:t>The </a:t>
            </a:r>
            <a:r>
              <a:rPr lang="sv-SE" dirty="0" err="1"/>
              <a:t>ability</a:t>
            </a:r>
            <a:r>
              <a:rPr lang="sv-SE" dirty="0"/>
              <a:t> to </a:t>
            </a:r>
            <a:r>
              <a:rPr lang="sv-SE" dirty="0" err="1"/>
              <a:t>structure</a:t>
            </a:r>
            <a:r>
              <a:rPr lang="sv-SE" dirty="0"/>
              <a:t> </a:t>
            </a:r>
            <a:r>
              <a:rPr lang="sv-SE" dirty="0" err="1"/>
              <a:t>your</a:t>
            </a:r>
            <a:r>
              <a:rPr lang="sv-SE" dirty="0"/>
              <a:t> </a:t>
            </a:r>
            <a:r>
              <a:rPr lang="sv-SE" dirty="0" err="1"/>
              <a:t>thought</a:t>
            </a:r>
            <a:r>
              <a:rPr lang="sv-SE" dirty="0"/>
              <a:t>:</a:t>
            </a:r>
          </a:p>
          <a:p>
            <a:r>
              <a:rPr lang="sv-SE" dirty="0"/>
              <a:t>Analysing </a:t>
            </a:r>
            <a:r>
              <a:rPr lang="sv-SE" dirty="0" err="1"/>
              <a:t>complex</a:t>
            </a:r>
            <a:r>
              <a:rPr lang="sv-SE" dirty="0"/>
              <a:t> information and </a:t>
            </a:r>
            <a:r>
              <a:rPr lang="sv-SE" dirty="0" err="1"/>
              <a:t>complex</a:t>
            </a:r>
            <a:r>
              <a:rPr lang="sv-SE" dirty="0"/>
              <a:t> problems.</a:t>
            </a:r>
          </a:p>
          <a:p>
            <a:r>
              <a:rPr lang="sv-SE" dirty="0">
                <a:sym typeface="Wingdings" panose="05000000000000000000" pitchFamily="2" charset="2"/>
              </a:rPr>
              <a:t> </a:t>
            </a:r>
            <a:r>
              <a:rPr lang="sv-SE" dirty="0" err="1">
                <a:sym typeface="Wingdings" panose="05000000000000000000" pitchFamily="2" charset="2"/>
              </a:rPr>
              <a:t>Academic</a:t>
            </a:r>
            <a:r>
              <a:rPr lang="sv-SE" dirty="0">
                <a:sym typeface="Wingdings" panose="05000000000000000000" pitchFamily="2" charset="2"/>
              </a:rPr>
              <a:t> </a:t>
            </a:r>
            <a:r>
              <a:rPr lang="sv-SE" dirty="0" err="1">
                <a:sym typeface="Wingdings" panose="05000000000000000000" pitchFamily="2" charset="2"/>
              </a:rPr>
              <a:t>education</a:t>
            </a:r>
            <a:endParaRPr lang="sv-SE" dirty="0"/>
          </a:p>
        </p:txBody>
      </p:sp>
    </p:spTree>
    <p:extLst>
      <p:ext uri="{BB962C8B-B14F-4D97-AF65-F5344CB8AC3E}">
        <p14:creationId xmlns:p14="http://schemas.microsoft.com/office/powerpoint/2010/main" val="887193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0638" y="541479"/>
            <a:ext cx="4063233" cy="5276444"/>
          </a:xfrm>
          <a:prstGeom prst="rect">
            <a:avLst/>
          </a:prstGeom>
        </p:spPr>
        <p:txBody>
          <a:bodyPr vert="horz" wrap="square" lIns="0" tIns="13335" rIns="0" bIns="0"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3600" b="0" spc="-35" dirty="0">
                <a:latin typeface="+mn-lt"/>
              </a:rPr>
              <a:t>How to go about it?</a:t>
            </a: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br>
              <a:rPr lang="en-GB" sz="3600" b="0" spc="-35" dirty="0">
                <a:latin typeface="+mn-lt"/>
              </a:rPr>
            </a:br>
            <a:r>
              <a:rPr kumimoji="0" lang="sv-SE"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https://athena.itslearning.com/</a:t>
            </a:r>
            <a:br>
              <a:rPr kumimoji="0" lang="sv-SE"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n-GB" sz="3600" b="0" spc="-10" dirty="0">
              <a:latin typeface="+mn-lt"/>
            </a:endParaRPr>
          </a:p>
        </p:txBody>
      </p:sp>
      <p:sp>
        <p:nvSpPr>
          <p:cNvPr id="6" name="textruta 5">
            <a:extLst>
              <a:ext uri="{FF2B5EF4-FFF2-40B4-BE49-F238E27FC236}">
                <a16:creationId xmlns:a16="http://schemas.microsoft.com/office/drawing/2014/main" id="{8AEE2FE6-6EC9-0E0B-5FAE-98E102F896C1}"/>
              </a:ext>
            </a:extLst>
          </p:cNvPr>
          <p:cNvSpPr txBox="1"/>
          <p:nvPr/>
        </p:nvSpPr>
        <p:spPr>
          <a:xfrm>
            <a:off x="5558261" y="1098362"/>
            <a:ext cx="5789995" cy="4661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2060"/>
                </a:solidFill>
                <a:effectLst/>
                <a:uLnTx/>
                <a:uFillTx/>
                <a:latin typeface="Calibri"/>
                <a:ea typeface="+mn-ea"/>
                <a:cs typeface="+mn-cs"/>
              </a:rPr>
              <a:t>Series of courses (typically 5 weeks)</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Teaching (Lectures, seminars, etc)</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Course literature</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Examination (exams, group assignments, etc)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2060"/>
                </a:solidFill>
                <a:effectLst/>
                <a:uLnTx/>
                <a:uFillTx/>
                <a:latin typeface="Calibri"/>
                <a:ea typeface="+mn-ea"/>
                <a:cs typeface="+mn-cs"/>
              </a:rPr>
              <a:t>Who does what?</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Course director: teaches and leads the course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Examiner: Examines it (usually the course director)</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Course coordinator: Registration and admin</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002060"/>
                </a:solidFill>
                <a:effectLst/>
                <a:uLnTx/>
                <a:uFillTx/>
                <a:latin typeface="Calibri"/>
                <a:ea typeface="+mn-ea"/>
                <a:cs typeface="+mn-cs"/>
              </a:rPr>
              <a:t>Teaching Assistant: Teaching support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2060"/>
              </a:solidFill>
              <a:effectLst/>
              <a:uLnTx/>
              <a:uFillTx/>
              <a:latin typeface="Calibri"/>
              <a:ea typeface="+mn-ea"/>
              <a:cs typeface="+mn-cs"/>
            </a:endParaRPr>
          </a:p>
        </p:txBody>
      </p:sp>
      <p:pic>
        <p:nvPicPr>
          <p:cNvPr id="4" name="Bildobjekt 3">
            <a:extLst>
              <a:ext uri="{FF2B5EF4-FFF2-40B4-BE49-F238E27FC236}">
                <a16:creationId xmlns:a16="http://schemas.microsoft.com/office/drawing/2014/main" id="{30E67ACB-BEF8-4E8D-87EC-F8485429EEB5}"/>
              </a:ext>
            </a:extLst>
          </p:cNvPr>
          <p:cNvPicPr>
            <a:picLocks noChangeAspect="1"/>
          </p:cNvPicPr>
          <p:nvPr/>
        </p:nvPicPr>
        <p:blipFill>
          <a:blip r:embed="rId4"/>
          <a:stretch>
            <a:fillRect/>
          </a:stretch>
        </p:blipFill>
        <p:spPr>
          <a:xfrm>
            <a:off x="1464713" y="1731717"/>
            <a:ext cx="2011854" cy="2017951"/>
          </a:xfrm>
          <a:prstGeom prst="rect">
            <a:avLst/>
          </a:prstGeom>
        </p:spPr>
      </p:pic>
      <p:pic>
        <p:nvPicPr>
          <p:cNvPr id="5" name="Bildobjekt 4">
            <a:extLst>
              <a:ext uri="{FF2B5EF4-FFF2-40B4-BE49-F238E27FC236}">
                <a16:creationId xmlns:a16="http://schemas.microsoft.com/office/drawing/2014/main" id="{E500721F-0092-47A8-8A93-CABA41BE6DDE}"/>
              </a:ext>
            </a:extLst>
          </p:cNvPr>
          <p:cNvPicPr>
            <a:picLocks noChangeAspect="1"/>
          </p:cNvPicPr>
          <p:nvPr/>
        </p:nvPicPr>
        <p:blipFill>
          <a:blip r:embed="rId5"/>
          <a:stretch>
            <a:fillRect/>
          </a:stretch>
        </p:blipFill>
        <p:spPr>
          <a:xfrm>
            <a:off x="843743" y="3813788"/>
            <a:ext cx="3694496" cy="1219306"/>
          </a:xfrm>
          <a:prstGeom prst="rect">
            <a:avLst/>
          </a:prstGeom>
        </p:spPr>
      </p:pic>
    </p:spTree>
    <p:extLst>
      <p:ext uri="{BB962C8B-B14F-4D97-AF65-F5344CB8AC3E}">
        <p14:creationId xmlns:p14="http://schemas.microsoft.com/office/powerpoint/2010/main" val="1763613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45185-2062-43DB-A65F-929E89E77E35}"/>
              </a:ext>
            </a:extLst>
          </p:cNvPr>
          <p:cNvSpPr>
            <a:spLocks noGrp="1"/>
          </p:cNvSpPr>
          <p:nvPr>
            <p:ph type="title"/>
          </p:nvPr>
        </p:nvSpPr>
        <p:spPr>
          <a:xfrm>
            <a:off x="2639616" y="548680"/>
            <a:ext cx="5521959" cy="400110"/>
          </a:xfrm>
        </p:spPr>
        <p:txBody>
          <a:bodyPr/>
          <a:lstStyle/>
          <a:p>
            <a:r>
              <a:rPr lang="sv-SE" dirty="0" err="1"/>
              <a:t>How</a:t>
            </a:r>
            <a:r>
              <a:rPr lang="sv-SE" dirty="0"/>
              <a:t> do </a:t>
            </a:r>
            <a:r>
              <a:rPr lang="sv-SE" dirty="0" err="1"/>
              <a:t>courses</a:t>
            </a:r>
            <a:r>
              <a:rPr lang="sv-SE" dirty="0"/>
              <a:t> work?</a:t>
            </a:r>
          </a:p>
        </p:txBody>
      </p:sp>
      <p:sp>
        <p:nvSpPr>
          <p:cNvPr id="3" name="Platshållare för text 2">
            <a:extLst>
              <a:ext uri="{FF2B5EF4-FFF2-40B4-BE49-F238E27FC236}">
                <a16:creationId xmlns:a16="http://schemas.microsoft.com/office/drawing/2014/main" id="{FA8F2213-1638-410C-856C-FC745C16511B}"/>
              </a:ext>
            </a:extLst>
          </p:cNvPr>
          <p:cNvSpPr>
            <a:spLocks noGrp="1"/>
          </p:cNvSpPr>
          <p:nvPr>
            <p:ph type="body" idx="1"/>
          </p:nvPr>
        </p:nvSpPr>
        <p:spPr>
          <a:xfrm>
            <a:off x="911424" y="1268760"/>
            <a:ext cx="9649072" cy="4003404"/>
          </a:xfrm>
        </p:spPr>
        <p:txBody>
          <a:bodyPr/>
          <a:lstStyle/>
          <a:p>
            <a:pPr marL="342900" indent="-342900">
              <a:buAutoNum type="arabicPeriod"/>
            </a:pPr>
            <a:r>
              <a:rPr lang="sv-SE" i="1" dirty="0" err="1"/>
              <a:t>Intended</a:t>
            </a:r>
            <a:r>
              <a:rPr lang="sv-SE" i="1" dirty="0"/>
              <a:t> </a:t>
            </a:r>
            <a:r>
              <a:rPr lang="sv-SE" i="1" dirty="0" err="1"/>
              <a:t>learning</a:t>
            </a:r>
            <a:r>
              <a:rPr lang="sv-SE" i="1" dirty="0"/>
              <a:t> </a:t>
            </a:r>
            <a:r>
              <a:rPr lang="sv-SE" i="1" dirty="0" err="1"/>
              <a:t>outcomes</a:t>
            </a:r>
            <a:r>
              <a:rPr lang="sv-SE" i="1" dirty="0"/>
              <a:t> </a:t>
            </a:r>
            <a:r>
              <a:rPr lang="sv-SE" dirty="0"/>
              <a:t>– </a:t>
            </a:r>
            <a:r>
              <a:rPr lang="sv-SE" dirty="0" err="1"/>
              <a:t>this</a:t>
            </a:r>
            <a:r>
              <a:rPr lang="sv-SE" dirty="0"/>
              <a:t> is </a:t>
            </a:r>
            <a:r>
              <a:rPr lang="sv-SE" dirty="0" err="1"/>
              <a:t>what</a:t>
            </a:r>
            <a:r>
              <a:rPr lang="sv-SE" dirty="0"/>
              <a:t> </a:t>
            </a:r>
            <a:r>
              <a:rPr lang="sv-SE" dirty="0" err="1"/>
              <a:t>you</a:t>
            </a:r>
            <a:r>
              <a:rPr lang="sv-SE" dirty="0"/>
              <a:t> </a:t>
            </a:r>
            <a:r>
              <a:rPr lang="sv-SE" dirty="0" err="1"/>
              <a:t>are</a:t>
            </a:r>
            <a:r>
              <a:rPr lang="sv-SE" dirty="0"/>
              <a:t> </a:t>
            </a:r>
            <a:r>
              <a:rPr lang="sv-SE" dirty="0" err="1"/>
              <a:t>meant</a:t>
            </a:r>
            <a:r>
              <a:rPr lang="sv-SE" dirty="0"/>
              <a:t> to </a:t>
            </a:r>
            <a:r>
              <a:rPr lang="sv-SE" dirty="0" err="1"/>
              <a:t>learn</a:t>
            </a:r>
            <a:r>
              <a:rPr lang="sv-SE" dirty="0"/>
              <a:t> in </a:t>
            </a:r>
            <a:r>
              <a:rPr lang="sv-SE" dirty="0" err="1"/>
              <a:t>this</a:t>
            </a:r>
            <a:r>
              <a:rPr lang="sv-SE" dirty="0"/>
              <a:t> </a:t>
            </a:r>
            <a:r>
              <a:rPr lang="sv-SE" dirty="0" err="1"/>
              <a:t>course</a:t>
            </a:r>
            <a:r>
              <a:rPr lang="sv-SE" dirty="0"/>
              <a:t>.</a:t>
            </a:r>
          </a:p>
          <a:p>
            <a:pPr marL="342900" indent="-342900">
              <a:buAutoNum type="arabicPeriod"/>
            </a:pPr>
            <a:r>
              <a:rPr lang="sv-SE" i="1" dirty="0" err="1"/>
              <a:t>Help</a:t>
            </a:r>
            <a:r>
              <a:rPr lang="sv-SE" i="1" dirty="0"/>
              <a:t> on the </a:t>
            </a:r>
            <a:r>
              <a:rPr lang="sv-SE" i="1" dirty="0" err="1"/>
              <a:t>way</a:t>
            </a:r>
            <a:r>
              <a:rPr lang="sv-SE" dirty="0"/>
              <a:t>: </a:t>
            </a:r>
            <a:r>
              <a:rPr lang="sv-SE" dirty="0" err="1"/>
              <a:t>Teaching</a:t>
            </a:r>
            <a:r>
              <a:rPr lang="sv-SE" dirty="0"/>
              <a:t>, </a:t>
            </a:r>
            <a:r>
              <a:rPr lang="sv-SE" dirty="0" err="1"/>
              <a:t>course</a:t>
            </a:r>
            <a:r>
              <a:rPr lang="sv-SE" dirty="0"/>
              <a:t> </a:t>
            </a:r>
            <a:r>
              <a:rPr lang="sv-SE" dirty="0" err="1"/>
              <a:t>literature</a:t>
            </a:r>
            <a:r>
              <a:rPr lang="sv-SE" dirty="0"/>
              <a:t> etc. </a:t>
            </a:r>
          </a:p>
          <a:p>
            <a:pPr marL="342900" indent="-342900">
              <a:buAutoNum type="arabicPeriod"/>
            </a:pPr>
            <a:r>
              <a:rPr lang="sv-SE" i="1" dirty="0" err="1"/>
              <a:t>Did</a:t>
            </a:r>
            <a:r>
              <a:rPr lang="sv-SE" i="1" dirty="0"/>
              <a:t> </a:t>
            </a:r>
            <a:r>
              <a:rPr lang="sv-SE" i="1" dirty="0" err="1"/>
              <a:t>you</a:t>
            </a:r>
            <a:r>
              <a:rPr lang="sv-SE" i="1" dirty="0"/>
              <a:t> </a:t>
            </a:r>
            <a:r>
              <a:rPr lang="sv-SE" i="1" dirty="0" err="1"/>
              <a:t>reach</a:t>
            </a:r>
            <a:r>
              <a:rPr lang="sv-SE" i="1" dirty="0"/>
              <a:t> the </a:t>
            </a:r>
            <a:r>
              <a:rPr lang="sv-SE" i="1" dirty="0" err="1"/>
              <a:t>goal</a:t>
            </a:r>
            <a:r>
              <a:rPr lang="sv-SE" i="1" dirty="0"/>
              <a:t>? </a:t>
            </a:r>
            <a:r>
              <a:rPr lang="sv-SE" dirty="0"/>
              <a:t>Examination tests </a:t>
            </a:r>
            <a:r>
              <a:rPr lang="sv-SE" dirty="0" err="1"/>
              <a:t>how</a:t>
            </a:r>
            <a:r>
              <a:rPr lang="sv-SE" dirty="0"/>
              <a:t> far </a:t>
            </a:r>
            <a:r>
              <a:rPr lang="sv-SE" dirty="0" err="1"/>
              <a:t>you</a:t>
            </a:r>
            <a:r>
              <a:rPr lang="sv-SE" dirty="0"/>
              <a:t> got. </a:t>
            </a:r>
          </a:p>
          <a:p>
            <a:pPr marL="342900" indent="-342900">
              <a:buAutoNum type="arabicPeriod"/>
            </a:pPr>
            <a:endParaRPr lang="sv-SE" dirty="0"/>
          </a:p>
          <a:p>
            <a:pPr lvl="0" algn="l" rtl="0">
              <a:lnSpc>
                <a:spcPts val="3000"/>
              </a:lnSpc>
              <a:spcAft>
                <a:spcPts val="600"/>
              </a:spcAft>
              <a:defRPr/>
            </a:pPr>
            <a:r>
              <a:rPr lang="en-GB" sz="2400" b="1" dirty="0">
                <a:solidFill>
                  <a:srgbClr val="002060"/>
                </a:solidFill>
                <a:latin typeface="Calibri"/>
              </a:rPr>
              <a:t>Examination</a:t>
            </a:r>
          </a:p>
          <a:p>
            <a:pPr marL="800100" marR="0" lvl="1" indent="-342900" algn="l" defTabSz="914400" rtl="0" eaLnBrk="1" fontAlgn="auto" latinLnBrk="0" hangingPunct="1">
              <a:lnSpc>
                <a:spcPts val="3000"/>
              </a:lnSpc>
              <a:spcBef>
                <a:spcPts val="0"/>
              </a:spcBef>
              <a:spcAft>
                <a:spcPts val="600"/>
              </a:spcAft>
              <a:buClrTx/>
              <a:buSzTx/>
              <a:buFont typeface="Arial" panose="020B0604020202020204" pitchFamily="34" charset="0"/>
              <a:buChar char="•"/>
              <a:tabLst/>
              <a:defRPr/>
            </a:pPr>
            <a:r>
              <a:rPr lang="en-GB" sz="2000" dirty="0">
                <a:solidFill>
                  <a:srgbClr val="002060"/>
                </a:solidFill>
              </a:rPr>
              <a:t>Most courses have more than one type of examination, which are weighted to final course points (1-100). The points translate to a grade. </a:t>
            </a:r>
          </a:p>
          <a:p>
            <a:pPr marL="800100" marR="0" lvl="1" indent="-342900" algn="l" defTabSz="914400" rtl="0" eaLnBrk="1" fontAlgn="auto" latinLnBrk="0" hangingPunct="1">
              <a:lnSpc>
                <a:spcPts val="3000"/>
              </a:lnSpc>
              <a:spcBef>
                <a:spcPts val="0"/>
              </a:spcBef>
              <a:spcAft>
                <a:spcPts val="600"/>
              </a:spcAft>
              <a:buClrTx/>
              <a:buSzTx/>
              <a:buFont typeface="Arial" panose="020B0604020202020204" pitchFamily="34" charset="0"/>
              <a:buChar char="•"/>
              <a:tabLst/>
              <a:defRPr/>
            </a:pPr>
            <a:r>
              <a:rPr lang="en-GB" sz="2000" dirty="0">
                <a:solidFill>
                  <a:srgbClr val="002060"/>
                </a:solidFill>
              </a:rPr>
              <a:t>Mandatory examinations and other elements have to be passed in order to pass the course</a:t>
            </a:r>
            <a:endParaRPr lang="sv-SE" sz="2000" dirty="0">
              <a:solidFill>
                <a:srgbClr val="002060"/>
              </a:solidFill>
            </a:endParaRPr>
          </a:p>
          <a:p>
            <a:pPr marL="800100" marR="0" lvl="1" indent="-342900" algn="l" defTabSz="914400" rtl="0" eaLnBrk="1" fontAlgn="auto" latinLnBrk="0" hangingPunct="1">
              <a:lnSpc>
                <a:spcPts val="3000"/>
              </a:lnSpc>
              <a:spcBef>
                <a:spcPts val="0"/>
              </a:spcBef>
              <a:spcAft>
                <a:spcPts val="600"/>
              </a:spcAft>
              <a:buClrTx/>
              <a:buSzTx/>
              <a:buFont typeface="Arial" panose="020B0604020202020204" pitchFamily="34" charset="0"/>
              <a:buChar char="•"/>
              <a:tabLst/>
              <a:defRPr/>
            </a:pPr>
            <a:r>
              <a:rPr lang="sv-SE" sz="2000" dirty="0">
                <a:solidFill>
                  <a:srgbClr val="002060"/>
                </a:solidFill>
              </a:rPr>
              <a:t>The </a:t>
            </a:r>
            <a:r>
              <a:rPr lang="sv-SE" sz="2000" dirty="0" err="1">
                <a:solidFill>
                  <a:srgbClr val="002060"/>
                </a:solidFill>
              </a:rPr>
              <a:t>syllabus</a:t>
            </a:r>
            <a:r>
              <a:rPr lang="sv-SE" sz="2000" dirty="0">
                <a:solidFill>
                  <a:srgbClr val="002060"/>
                </a:solidFill>
              </a:rPr>
              <a:t> </a:t>
            </a:r>
            <a:r>
              <a:rPr lang="sv-SE" sz="2000" dirty="0" err="1">
                <a:solidFill>
                  <a:srgbClr val="002060"/>
                </a:solidFill>
              </a:rPr>
              <a:t>stipulates</a:t>
            </a:r>
            <a:r>
              <a:rPr lang="sv-SE" sz="2000" dirty="0">
                <a:solidFill>
                  <a:srgbClr val="002060"/>
                </a:solidFill>
              </a:rPr>
              <a:t> </a:t>
            </a:r>
            <a:r>
              <a:rPr lang="sv-SE" sz="2000" dirty="0" err="1">
                <a:solidFill>
                  <a:srgbClr val="002060"/>
                </a:solidFill>
              </a:rPr>
              <a:t>how</a:t>
            </a:r>
            <a:r>
              <a:rPr lang="sv-SE" sz="2000" dirty="0">
                <a:solidFill>
                  <a:srgbClr val="002060"/>
                </a:solidFill>
              </a:rPr>
              <a:t> the </a:t>
            </a:r>
            <a:r>
              <a:rPr lang="sv-SE" sz="2000" dirty="0" err="1">
                <a:solidFill>
                  <a:srgbClr val="002060"/>
                </a:solidFill>
              </a:rPr>
              <a:t>course</a:t>
            </a:r>
            <a:r>
              <a:rPr lang="sv-SE" sz="2000" dirty="0">
                <a:solidFill>
                  <a:srgbClr val="002060"/>
                </a:solidFill>
              </a:rPr>
              <a:t> is </a:t>
            </a:r>
            <a:r>
              <a:rPr lang="sv-SE" sz="2000" dirty="0" err="1">
                <a:solidFill>
                  <a:srgbClr val="002060"/>
                </a:solidFill>
              </a:rPr>
              <a:t>examined</a:t>
            </a:r>
            <a:r>
              <a:rPr lang="sv-SE" sz="2000" dirty="0">
                <a:solidFill>
                  <a:srgbClr val="002060"/>
                </a:solidFill>
              </a:rPr>
              <a:t>, and </a:t>
            </a:r>
            <a:r>
              <a:rPr lang="sv-SE" sz="2000" dirty="0" err="1">
                <a:solidFill>
                  <a:srgbClr val="002060"/>
                </a:solidFill>
              </a:rPr>
              <a:t>what</a:t>
            </a:r>
            <a:r>
              <a:rPr lang="sv-SE" sz="2000" dirty="0">
                <a:solidFill>
                  <a:srgbClr val="002060"/>
                </a:solidFill>
              </a:rPr>
              <a:t> the </a:t>
            </a:r>
            <a:r>
              <a:rPr lang="sv-SE" sz="2000" dirty="0" err="1">
                <a:solidFill>
                  <a:srgbClr val="002060"/>
                </a:solidFill>
              </a:rPr>
              <a:t>mandatories</a:t>
            </a:r>
            <a:r>
              <a:rPr lang="sv-SE" sz="2000" dirty="0">
                <a:solidFill>
                  <a:srgbClr val="002060"/>
                </a:solidFill>
              </a:rPr>
              <a:t> </a:t>
            </a:r>
            <a:r>
              <a:rPr lang="sv-SE" sz="2000" dirty="0" err="1">
                <a:solidFill>
                  <a:srgbClr val="002060"/>
                </a:solidFill>
              </a:rPr>
              <a:t>are</a:t>
            </a:r>
            <a:r>
              <a:rPr lang="sv-SE" sz="2000" dirty="0">
                <a:solidFill>
                  <a:srgbClr val="002060"/>
                </a:solidFill>
              </a:rPr>
              <a:t> </a:t>
            </a:r>
            <a:r>
              <a:rPr lang="sv-SE" sz="2000" dirty="0" err="1">
                <a:solidFill>
                  <a:srgbClr val="002060"/>
                </a:solidFill>
              </a:rPr>
              <a:t>that</a:t>
            </a:r>
            <a:r>
              <a:rPr lang="sv-SE" sz="2000" dirty="0">
                <a:solidFill>
                  <a:srgbClr val="002060"/>
                </a:solidFill>
              </a:rPr>
              <a:t> </a:t>
            </a:r>
            <a:r>
              <a:rPr lang="sv-SE" sz="2000" dirty="0" err="1">
                <a:solidFill>
                  <a:srgbClr val="002060"/>
                </a:solidFill>
              </a:rPr>
              <a:t>have</a:t>
            </a:r>
            <a:r>
              <a:rPr lang="sv-SE" sz="2000" dirty="0">
                <a:solidFill>
                  <a:srgbClr val="002060"/>
                </a:solidFill>
              </a:rPr>
              <a:t> to be </a:t>
            </a:r>
            <a:r>
              <a:rPr lang="sv-SE" sz="2000" dirty="0" err="1">
                <a:solidFill>
                  <a:srgbClr val="002060"/>
                </a:solidFill>
              </a:rPr>
              <a:t>achieved</a:t>
            </a:r>
            <a:r>
              <a:rPr lang="sv-SE" sz="2000" dirty="0">
                <a:solidFill>
                  <a:srgbClr val="002060"/>
                </a:solidFill>
              </a:rPr>
              <a:t> in order to pass the </a:t>
            </a:r>
            <a:r>
              <a:rPr lang="sv-SE" sz="2000" dirty="0" err="1">
                <a:solidFill>
                  <a:srgbClr val="002060"/>
                </a:solidFill>
              </a:rPr>
              <a:t>course</a:t>
            </a:r>
            <a:endParaRPr lang="en-GB" sz="2000" dirty="0">
              <a:solidFill>
                <a:srgbClr val="002060"/>
              </a:solidFill>
            </a:endParaRPr>
          </a:p>
        </p:txBody>
      </p:sp>
    </p:spTree>
    <p:extLst>
      <p:ext uri="{BB962C8B-B14F-4D97-AF65-F5344CB8AC3E}">
        <p14:creationId xmlns:p14="http://schemas.microsoft.com/office/powerpoint/2010/main" val="68482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8814" y="505991"/>
            <a:ext cx="3195879" cy="567463"/>
          </a:xfrm>
          <a:prstGeom prst="rect">
            <a:avLst/>
          </a:prstGeom>
        </p:spPr>
        <p:txBody>
          <a:bodyPr vert="horz" wrap="square" lIns="0" tIns="13335" rIns="0" bIns="0" rtlCol="0">
            <a:spAutoFit/>
          </a:bodyPr>
          <a:lstStyle/>
          <a:p>
            <a:pPr marL="12700" algn="ctr">
              <a:lnSpc>
                <a:spcPct val="100000"/>
              </a:lnSpc>
              <a:spcBef>
                <a:spcPts val="105"/>
              </a:spcBef>
            </a:pPr>
            <a:r>
              <a:rPr lang="en-GB" sz="3600" b="0" spc="-10" dirty="0">
                <a:latin typeface="+mn-lt"/>
              </a:rPr>
              <a:t>Grading System</a:t>
            </a:r>
          </a:p>
        </p:txBody>
      </p:sp>
      <p:grpSp>
        <p:nvGrpSpPr>
          <p:cNvPr id="3" name="object 3"/>
          <p:cNvGrpSpPr/>
          <p:nvPr/>
        </p:nvGrpSpPr>
        <p:grpSpPr>
          <a:xfrm>
            <a:off x="5246806" y="1442527"/>
            <a:ext cx="4735394" cy="1247140"/>
            <a:chOff x="6227064" y="3526535"/>
            <a:chExt cx="4203700" cy="1247140"/>
          </a:xfrm>
        </p:grpSpPr>
        <p:sp>
          <p:nvSpPr>
            <p:cNvPr id="4" name="object 4"/>
            <p:cNvSpPr/>
            <p:nvPr/>
          </p:nvSpPr>
          <p:spPr>
            <a:xfrm>
              <a:off x="6240018" y="3539489"/>
              <a:ext cx="4177665" cy="1221105"/>
            </a:xfrm>
            <a:custGeom>
              <a:avLst/>
              <a:gdLst/>
              <a:ahLst/>
              <a:cxnLst/>
              <a:rect l="l" t="t" r="r" b="b"/>
              <a:pathLst>
                <a:path w="4177665" h="1221104">
                  <a:moveTo>
                    <a:pt x="3973830" y="0"/>
                  </a:moveTo>
                  <a:lnTo>
                    <a:pt x="203454" y="0"/>
                  </a:lnTo>
                  <a:lnTo>
                    <a:pt x="156794" y="5371"/>
                  </a:lnTo>
                  <a:lnTo>
                    <a:pt x="113966" y="20673"/>
                  </a:lnTo>
                  <a:lnTo>
                    <a:pt x="76191" y="44686"/>
                  </a:lnTo>
                  <a:lnTo>
                    <a:pt x="44686" y="76191"/>
                  </a:lnTo>
                  <a:lnTo>
                    <a:pt x="20673" y="113966"/>
                  </a:lnTo>
                  <a:lnTo>
                    <a:pt x="5371" y="156794"/>
                  </a:lnTo>
                  <a:lnTo>
                    <a:pt x="0" y="203454"/>
                  </a:lnTo>
                  <a:lnTo>
                    <a:pt x="0" y="1017270"/>
                  </a:lnTo>
                  <a:lnTo>
                    <a:pt x="5371" y="1063929"/>
                  </a:lnTo>
                  <a:lnTo>
                    <a:pt x="20673" y="1106757"/>
                  </a:lnTo>
                  <a:lnTo>
                    <a:pt x="44686" y="1144532"/>
                  </a:lnTo>
                  <a:lnTo>
                    <a:pt x="76191" y="1176037"/>
                  </a:lnTo>
                  <a:lnTo>
                    <a:pt x="113966" y="1200050"/>
                  </a:lnTo>
                  <a:lnTo>
                    <a:pt x="156794" y="1215352"/>
                  </a:lnTo>
                  <a:lnTo>
                    <a:pt x="203454" y="1220724"/>
                  </a:lnTo>
                  <a:lnTo>
                    <a:pt x="3973830" y="1220724"/>
                  </a:lnTo>
                  <a:lnTo>
                    <a:pt x="4020489" y="1215352"/>
                  </a:lnTo>
                  <a:lnTo>
                    <a:pt x="4063317" y="1200050"/>
                  </a:lnTo>
                  <a:lnTo>
                    <a:pt x="4101092" y="1176037"/>
                  </a:lnTo>
                  <a:lnTo>
                    <a:pt x="4132597" y="1144532"/>
                  </a:lnTo>
                  <a:lnTo>
                    <a:pt x="4156610" y="1106757"/>
                  </a:lnTo>
                  <a:lnTo>
                    <a:pt x="4171912" y="1063929"/>
                  </a:lnTo>
                  <a:lnTo>
                    <a:pt x="4177284" y="1017270"/>
                  </a:lnTo>
                  <a:lnTo>
                    <a:pt x="4177284" y="203454"/>
                  </a:lnTo>
                  <a:lnTo>
                    <a:pt x="4171912" y="156794"/>
                  </a:lnTo>
                  <a:lnTo>
                    <a:pt x="4156610" y="113966"/>
                  </a:lnTo>
                  <a:lnTo>
                    <a:pt x="4132597" y="76191"/>
                  </a:lnTo>
                  <a:lnTo>
                    <a:pt x="4101092" y="44686"/>
                  </a:lnTo>
                  <a:lnTo>
                    <a:pt x="4063317" y="20673"/>
                  </a:lnTo>
                  <a:lnTo>
                    <a:pt x="4020489" y="5371"/>
                  </a:lnTo>
                  <a:lnTo>
                    <a:pt x="3973830" y="0"/>
                  </a:lnTo>
                  <a:close/>
                </a:path>
              </a:pathLst>
            </a:custGeom>
            <a:solidFill>
              <a:srgbClr val="002E5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 name="object 5"/>
            <p:cNvSpPr/>
            <p:nvPr/>
          </p:nvSpPr>
          <p:spPr>
            <a:xfrm>
              <a:off x="6240018" y="3539489"/>
              <a:ext cx="4177665" cy="1221105"/>
            </a:xfrm>
            <a:custGeom>
              <a:avLst/>
              <a:gdLst/>
              <a:ahLst/>
              <a:cxnLst/>
              <a:rect l="l" t="t" r="r" b="b"/>
              <a:pathLst>
                <a:path w="4177665" h="1221104">
                  <a:moveTo>
                    <a:pt x="0" y="203454"/>
                  </a:moveTo>
                  <a:lnTo>
                    <a:pt x="5371" y="156794"/>
                  </a:lnTo>
                  <a:lnTo>
                    <a:pt x="20673" y="113966"/>
                  </a:lnTo>
                  <a:lnTo>
                    <a:pt x="44686" y="76191"/>
                  </a:lnTo>
                  <a:lnTo>
                    <a:pt x="76191" y="44686"/>
                  </a:lnTo>
                  <a:lnTo>
                    <a:pt x="113966" y="20673"/>
                  </a:lnTo>
                  <a:lnTo>
                    <a:pt x="156794" y="5371"/>
                  </a:lnTo>
                  <a:lnTo>
                    <a:pt x="203454" y="0"/>
                  </a:lnTo>
                  <a:lnTo>
                    <a:pt x="3973830" y="0"/>
                  </a:lnTo>
                  <a:lnTo>
                    <a:pt x="4020489" y="5371"/>
                  </a:lnTo>
                  <a:lnTo>
                    <a:pt x="4063317" y="20673"/>
                  </a:lnTo>
                  <a:lnTo>
                    <a:pt x="4101092" y="44686"/>
                  </a:lnTo>
                  <a:lnTo>
                    <a:pt x="4132597" y="76191"/>
                  </a:lnTo>
                  <a:lnTo>
                    <a:pt x="4156610" y="113966"/>
                  </a:lnTo>
                  <a:lnTo>
                    <a:pt x="4171912" y="156794"/>
                  </a:lnTo>
                  <a:lnTo>
                    <a:pt x="4177284" y="203454"/>
                  </a:lnTo>
                  <a:lnTo>
                    <a:pt x="4177284" y="1017270"/>
                  </a:lnTo>
                  <a:lnTo>
                    <a:pt x="4171912" y="1063929"/>
                  </a:lnTo>
                  <a:lnTo>
                    <a:pt x="4156610" y="1106757"/>
                  </a:lnTo>
                  <a:lnTo>
                    <a:pt x="4132597" y="1144532"/>
                  </a:lnTo>
                  <a:lnTo>
                    <a:pt x="4101092" y="1176037"/>
                  </a:lnTo>
                  <a:lnTo>
                    <a:pt x="4063317" y="1200050"/>
                  </a:lnTo>
                  <a:lnTo>
                    <a:pt x="4020489" y="1215352"/>
                  </a:lnTo>
                  <a:lnTo>
                    <a:pt x="3973830" y="1220724"/>
                  </a:lnTo>
                  <a:lnTo>
                    <a:pt x="203454" y="1220724"/>
                  </a:lnTo>
                  <a:lnTo>
                    <a:pt x="156794" y="1215352"/>
                  </a:lnTo>
                  <a:lnTo>
                    <a:pt x="113966" y="1200050"/>
                  </a:lnTo>
                  <a:lnTo>
                    <a:pt x="76191" y="1176037"/>
                  </a:lnTo>
                  <a:lnTo>
                    <a:pt x="44686" y="1144532"/>
                  </a:lnTo>
                  <a:lnTo>
                    <a:pt x="20673" y="1106757"/>
                  </a:lnTo>
                  <a:lnTo>
                    <a:pt x="5371" y="1063929"/>
                  </a:lnTo>
                  <a:lnTo>
                    <a:pt x="0" y="1017270"/>
                  </a:lnTo>
                  <a:lnTo>
                    <a:pt x="0" y="203454"/>
                  </a:lnTo>
                  <a:close/>
                </a:path>
              </a:pathLst>
            </a:custGeom>
            <a:ln w="25907">
              <a:solidFill>
                <a:srgbClr val="002E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7" name="object 7"/>
          <p:cNvGrpSpPr/>
          <p:nvPr/>
        </p:nvGrpSpPr>
        <p:grpSpPr>
          <a:xfrm>
            <a:off x="5269844" y="5189707"/>
            <a:ext cx="4471988" cy="1363493"/>
            <a:chOff x="6227064" y="5202935"/>
            <a:chExt cx="4203700" cy="1042669"/>
          </a:xfrm>
        </p:grpSpPr>
        <p:sp>
          <p:nvSpPr>
            <p:cNvPr id="8" name="object 8"/>
            <p:cNvSpPr/>
            <p:nvPr/>
          </p:nvSpPr>
          <p:spPr>
            <a:xfrm>
              <a:off x="6240018" y="5215889"/>
              <a:ext cx="4177665" cy="1016635"/>
            </a:xfrm>
            <a:custGeom>
              <a:avLst/>
              <a:gdLst/>
              <a:ahLst/>
              <a:cxnLst/>
              <a:rect l="l" t="t" r="r" b="b"/>
              <a:pathLst>
                <a:path w="4177665" h="1016635">
                  <a:moveTo>
                    <a:pt x="4007866" y="0"/>
                  </a:moveTo>
                  <a:lnTo>
                    <a:pt x="169418" y="0"/>
                  </a:lnTo>
                  <a:lnTo>
                    <a:pt x="124368" y="6049"/>
                  </a:lnTo>
                  <a:lnTo>
                    <a:pt x="83895" y="23123"/>
                  </a:lnTo>
                  <a:lnTo>
                    <a:pt x="49609" y="49609"/>
                  </a:lnTo>
                  <a:lnTo>
                    <a:pt x="23123" y="83895"/>
                  </a:lnTo>
                  <a:lnTo>
                    <a:pt x="6049" y="124368"/>
                  </a:lnTo>
                  <a:lnTo>
                    <a:pt x="0" y="169418"/>
                  </a:lnTo>
                  <a:lnTo>
                    <a:pt x="0" y="847090"/>
                  </a:lnTo>
                  <a:lnTo>
                    <a:pt x="6049" y="892125"/>
                  </a:lnTo>
                  <a:lnTo>
                    <a:pt x="23123" y="932595"/>
                  </a:lnTo>
                  <a:lnTo>
                    <a:pt x="49609" y="966884"/>
                  </a:lnTo>
                  <a:lnTo>
                    <a:pt x="83895" y="993376"/>
                  </a:lnTo>
                  <a:lnTo>
                    <a:pt x="124368" y="1010455"/>
                  </a:lnTo>
                  <a:lnTo>
                    <a:pt x="169418" y="1016508"/>
                  </a:lnTo>
                  <a:lnTo>
                    <a:pt x="4007866" y="1016508"/>
                  </a:lnTo>
                  <a:lnTo>
                    <a:pt x="4052915" y="1010455"/>
                  </a:lnTo>
                  <a:lnTo>
                    <a:pt x="4093388" y="993376"/>
                  </a:lnTo>
                  <a:lnTo>
                    <a:pt x="4127674" y="966884"/>
                  </a:lnTo>
                  <a:lnTo>
                    <a:pt x="4154160" y="932595"/>
                  </a:lnTo>
                  <a:lnTo>
                    <a:pt x="4171234" y="892125"/>
                  </a:lnTo>
                  <a:lnTo>
                    <a:pt x="4177284" y="847090"/>
                  </a:lnTo>
                  <a:lnTo>
                    <a:pt x="4177284" y="169418"/>
                  </a:lnTo>
                  <a:lnTo>
                    <a:pt x="4171234" y="124368"/>
                  </a:lnTo>
                  <a:lnTo>
                    <a:pt x="4154160" y="83895"/>
                  </a:lnTo>
                  <a:lnTo>
                    <a:pt x="4127674" y="49609"/>
                  </a:lnTo>
                  <a:lnTo>
                    <a:pt x="4093388" y="23123"/>
                  </a:lnTo>
                  <a:lnTo>
                    <a:pt x="4052915" y="6049"/>
                  </a:lnTo>
                  <a:lnTo>
                    <a:pt x="4007866" y="0"/>
                  </a:lnTo>
                  <a:close/>
                </a:path>
              </a:pathLst>
            </a:custGeom>
            <a:solidFill>
              <a:srgbClr val="002E5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object 9"/>
            <p:cNvSpPr/>
            <p:nvPr/>
          </p:nvSpPr>
          <p:spPr>
            <a:xfrm>
              <a:off x="6240018" y="5215889"/>
              <a:ext cx="4177665" cy="1016635"/>
            </a:xfrm>
            <a:custGeom>
              <a:avLst/>
              <a:gdLst/>
              <a:ahLst/>
              <a:cxnLst/>
              <a:rect l="l" t="t" r="r" b="b"/>
              <a:pathLst>
                <a:path w="4177665" h="1016635">
                  <a:moveTo>
                    <a:pt x="0" y="169418"/>
                  </a:moveTo>
                  <a:lnTo>
                    <a:pt x="6049" y="124368"/>
                  </a:lnTo>
                  <a:lnTo>
                    <a:pt x="23123" y="83895"/>
                  </a:lnTo>
                  <a:lnTo>
                    <a:pt x="49609" y="49609"/>
                  </a:lnTo>
                  <a:lnTo>
                    <a:pt x="83895" y="23123"/>
                  </a:lnTo>
                  <a:lnTo>
                    <a:pt x="124368" y="6049"/>
                  </a:lnTo>
                  <a:lnTo>
                    <a:pt x="169418" y="0"/>
                  </a:lnTo>
                  <a:lnTo>
                    <a:pt x="4007866" y="0"/>
                  </a:lnTo>
                  <a:lnTo>
                    <a:pt x="4052915" y="6049"/>
                  </a:lnTo>
                  <a:lnTo>
                    <a:pt x="4093388" y="23123"/>
                  </a:lnTo>
                  <a:lnTo>
                    <a:pt x="4127674" y="49609"/>
                  </a:lnTo>
                  <a:lnTo>
                    <a:pt x="4154160" y="83895"/>
                  </a:lnTo>
                  <a:lnTo>
                    <a:pt x="4171234" y="124368"/>
                  </a:lnTo>
                  <a:lnTo>
                    <a:pt x="4177284" y="169418"/>
                  </a:lnTo>
                  <a:lnTo>
                    <a:pt x="4177284" y="847090"/>
                  </a:lnTo>
                  <a:lnTo>
                    <a:pt x="4171234" y="892125"/>
                  </a:lnTo>
                  <a:lnTo>
                    <a:pt x="4154160" y="932595"/>
                  </a:lnTo>
                  <a:lnTo>
                    <a:pt x="4127674" y="966884"/>
                  </a:lnTo>
                  <a:lnTo>
                    <a:pt x="4093388" y="993376"/>
                  </a:lnTo>
                  <a:lnTo>
                    <a:pt x="4052915" y="1010455"/>
                  </a:lnTo>
                  <a:lnTo>
                    <a:pt x="4007866" y="1016508"/>
                  </a:lnTo>
                  <a:lnTo>
                    <a:pt x="169418" y="1016508"/>
                  </a:lnTo>
                  <a:lnTo>
                    <a:pt x="124368" y="1010455"/>
                  </a:lnTo>
                  <a:lnTo>
                    <a:pt x="83895" y="993376"/>
                  </a:lnTo>
                  <a:lnTo>
                    <a:pt x="49609" y="966884"/>
                  </a:lnTo>
                  <a:lnTo>
                    <a:pt x="23123" y="932595"/>
                  </a:lnTo>
                  <a:lnTo>
                    <a:pt x="6049" y="892125"/>
                  </a:lnTo>
                  <a:lnTo>
                    <a:pt x="0" y="847090"/>
                  </a:lnTo>
                  <a:lnTo>
                    <a:pt x="0" y="169418"/>
                  </a:lnTo>
                  <a:close/>
                </a:path>
              </a:pathLst>
            </a:custGeom>
            <a:ln w="25908">
              <a:solidFill>
                <a:srgbClr val="002E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11" name="object 11"/>
          <p:cNvSpPr txBox="1"/>
          <p:nvPr/>
        </p:nvSpPr>
        <p:spPr>
          <a:xfrm>
            <a:off x="1333056" y="3738087"/>
            <a:ext cx="1708768" cy="382797"/>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2400" b="0" i="0" u="none" strike="noStrike" kern="0" cap="none" spc="-10" normalizeH="0" baseline="0" noProof="0" dirty="0">
                <a:ln>
                  <a:noFill/>
                </a:ln>
                <a:solidFill>
                  <a:srgbClr val="002060"/>
                </a:solidFill>
                <a:effectLst/>
                <a:uLnTx/>
                <a:uFillTx/>
                <a:latin typeface="Calibri"/>
                <a:ea typeface="+mn-ea"/>
                <a:cs typeface="Verdana"/>
              </a:rPr>
              <a:t>Grading scale</a:t>
            </a:r>
            <a:endParaRPr kumimoji="0" lang="en-GB" sz="2400" b="0" i="0" u="none" strike="noStrike" kern="0" cap="none" spc="0" normalizeH="0" baseline="0" noProof="0" dirty="0">
              <a:ln>
                <a:noFill/>
              </a:ln>
              <a:solidFill>
                <a:srgbClr val="002060"/>
              </a:solidFill>
              <a:effectLst/>
              <a:uLnTx/>
              <a:uFillTx/>
              <a:latin typeface="Calibri"/>
              <a:ea typeface="+mn-ea"/>
              <a:cs typeface="Verdana"/>
            </a:endParaRPr>
          </a:p>
        </p:txBody>
      </p:sp>
      <p:grpSp>
        <p:nvGrpSpPr>
          <p:cNvPr id="12" name="object 12"/>
          <p:cNvGrpSpPr/>
          <p:nvPr/>
        </p:nvGrpSpPr>
        <p:grpSpPr>
          <a:xfrm>
            <a:off x="5254772" y="2950567"/>
            <a:ext cx="5715000" cy="1982099"/>
            <a:chOff x="4283964" y="1423416"/>
            <a:chExt cx="6146800" cy="1743710"/>
          </a:xfrm>
        </p:grpSpPr>
        <p:sp>
          <p:nvSpPr>
            <p:cNvPr id="13" name="object 13"/>
            <p:cNvSpPr/>
            <p:nvPr/>
          </p:nvSpPr>
          <p:spPr>
            <a:xfrm>
              <a:off x="4296918" y="1436370"/>
              <a:ext cx="6120765" cy="1717675"/>
            </a:xfrm>
            <a:custGeom>
              <a:avLst/>
              <a:gdLst/>
              <a:ahLst/>
              <a:cxnLst/>
              <a:rect l="l" t="t" r="r" b="b"/>
              <a:pathLst>
                <a:path w="6120765" h="1717675">
                  <a:moveTo>
                    <a:pt x="5834126" y="0"/>
                  </a:moveTo>
                  <a:lnTo>
                    <a:pt x="286258" y="0"/>
                  </a:lnTo>
                  <a:lnTo>
                    <a:pt x="239820" y="3746"/>
                  </a:lnTo>
                  <a:lnTo>
                    <a:pt x="195771" y="14591"/>
                  </a:lnTo>
                  <a:lnTo>
                    <a:pt x="154697" y="31947"/>
                  </a:lnTo>
                  <a:lnTo>
                    <a:pt x="117189" y="55225"/>
                  </a:lnTo>
                  <a:lnTo>
                    <a:pt x="83835" y="83835"/>
                  </a:lnTo>
                  <a:lnTo>
                    <a:pt x="55225" y="117189"/>
                  </a:lnTo>
                  <a:lnTo>
                    <a:pt x="31947" y="154697"/>
                  </a:lnTo>
                  <a:lnTo>
                    <a:pt x="14591" y="195771"/>
                  </a:lnTo>
                  <a:lnTo>
                    <a:pt x="3746" y="239820"/>
                  </a:lnTo>
                  <a:lnTo>
                    <a:pt x="0" y="286257"/>
                  </a:lnTo>
                  <a:lnTo>
                    <a:pt x="0" y="1431289"/>
                  </a:lnTo>
                  <a:lnTo>
                    <a:pt x="3746" y="1477727"/>
                  </a:lnTo>
                  <a:lnTo>
                    <a:pt x="14591" y="1521776"/>
                  </a:lnTo>
                  <a:lnTo>
                    <a:pt x="31947" y="1562850"/>
                  </a:lnTo>
                  <a:lnTo>
                    <a:pt x="55225" y="1600358"/>
                  </a:lnTo>
                  <a:lnTo>
                    <a:pt x="83835" y="1633712"/>
                  </a:lnTo>
                  <a:lnTo>
                    <a:pt x="117189" y="1662322"/>
                  </a:lnTo>
                  <a:lnTo>
                    <a:pt x="154697" y="1685600"/>
                  </a:lnTo>
                  <a:lnTo>
                    <a:pt x="195771" y="1702956"/>
                  </a:lnTo>
                  <a:lnTo>
                    <a:pt x="239820" y="1713801"/>
                  </a:lnTo>
                  <a:lnTo>
                    <a:pt x="286258" y="1717547"/>
                  </a:lnTo>
                  <a:lnTo>
                    <a:pt x="5834126" y="1717547"/>
                  </a:lnTo>
                  <a:lnTo>
                    <a:pt x="5880563" y="1713801"/>
                  </a:lnTo>
                  <a:lnTo>
                    <a:pt x="5924612" y="1702956"/>
                  </a:lnTo>
                  <a:lnTo>
                    <a:pt x="5965686" y="1685600"/>
                  </a:lnTo>
                  <a:lnTo>
                    <a:pt x="6003194" y="1662322"/>
                  </a:lnTo>
                  <a:lnTo>
                    <a:pt x="6036548" y="1633712"/>
                  </a:lnTo>
                  <a:lnTo>
                    <a:pt x="6065158" y="1600358"/>
                  </a:lnTo>
                  <a:lnTo>
                    <a:pt x="6088436" y="1562850"/>
                  </a:lnTo>
                  <a:lnTo>
                    <a:pt x="6105792" y="1521776"/>
                  </a:lnTo>
                  <a:lnTo>
                    <a:pt x="6116637" y="1477727"/>
                  </a:lnTo>
                  <a:lnTo>
                    <a:pt x="6120384" y="1431289"/>
                  </a:lnTo>
                  <a:lnTo>
                    <a:pt x="6120384" y="286257"/>
                  </a:lnTo>
                  <a:lnTo>
                    <a:pt x="6116637" y="239820"/>
                  </a:lnTo>
                  <a:lnTo>
                    <a:pt x="6105792" y="195771"/>
                  </a:lnTo>
                  <a:lnTo>
                    <a:pt x="6088436" y="154697"/>
                  </a:lnTo>
                  <a:lnTo>
                    <a:pt x="6065158" y="117189"/>
                  </a:lnTo>
                  <a:lnTo>
                    <a:pt x="6036548" y="83835"/>
                  </a:lnTo>
                  <a:lnTo>
                    <a:pt x="6003194" y="55225"/>
                  </a:lnTo>
                  <a:lnTo>
                    <a:pt x="5965686" y="31947"/>
                  </a:lnTo>
                  <a:lnTo>
                    <a:pt x="5924612" y="14591"/>
                  </a:lnTo>
                  <a:lnTo>
                    <a:pt x="5880563" y="3746"/>
                  </a:lnTo>
                  <a:lnTo>
                    <a:pt x="5834126" y="0"/>
                  </a:lnTo>
                  <a:close/>
                </a:path>
              </a:pathLst>
            </a:custGeom>
            <a:solidFill>
              <a:srgbClr val="002E5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4" name="object 14"/>
            <p:cNvSpPr/>
            <p:nvPr/>
          </p:nvSpPr>
          <p:spPr>
            <a:xfrm>
              <a:off x="4296918" y="1436370"/>
              <a:ext cx="6120765" cy="1717675"/>
            </a:xfrm>
            <a:custGeom>
              <a:avLst/>
              <a:gdLst/>
              <a:ahLst/>
              <a:cxnLst/>
              <a:rect l="l" t="t" r="r" b="b"/>
              <a:pathLst>
                <a:path w="6120765" h="1717675">
                  <a:moveTo>
                    <a:pt x="0" y="286257"/>
                  </a:moveTo>
                  <a:lnTo>
                    <a:pt x="3746" y="239820"/>
                  </a:lnTo>
                  <a:lnTo>
                    <a:pt x="14591" y="195771"/>
                  </a:lnTo>
                  <a:lnTo>
                    <a:pt x="31947" y="154697"/>
                  </a:lnTo>
                  <a:lnTo>
                    <a:pt x="55225" y="117189"/>
                  </a:lnTo>
                  <a:lnTo>
                    <a:pt x="83835" y="83835"/>
                  </a:lnTo>
                  <a:lnTo>
                    <a:pt x="117189" y="55225"/>
                  </a:lnTo>
                  <a:lnTo>
                    <a:pt x="154697" y="31947"/>
                  </a:lnTo>
                  <a:lnTo>
                    <a:pt x="195771" y="14591"/>
                  </a:lnTo>
                  <a:lnTo>
                    <a:pt x="239820" y="3746"/>
                  </a:lnTo>
                  <a:lnTo>
                    <a:pt x="286258" y="0"/>
                  </a:lnTo>
                  <a:lnTo>
                    <a:pt x="5834126" y="0"/>
                  </a:lnTo>
                  <a:lnTo>
                    <a:pt x="5880563" y="3746"/>
                  </a:lnTo>
                  <a:lnTo>
                    <a:pt x="5924612" y="14591"/>
                  </a:lnTo>
                  <a:lnTo>
                    <a:pt x="5965686" y="31947"/>
                  </a:lnTo>
                  <a:lnTo>
                    <a:pt x="6003194" y="55225"/>
                  </a:lnTo>
                  <a:lnTo>
                    <a:pt x="6036548" y="83835"/>
                  </a:lnTo>
                  <a:lnTo>
                    <a:pt x="6065158" y="117189"/>
                  </a:lnTo>
                  <a:lnTo>
                    <a:pt x="6088436" y="154697"/>
                  </a:lnTo>
                  <a:lnTo>
                    <a:pt x="6105792" y="195771"/>
                  </a:lnTo>
                  <a:lnTo>
                    <a:pt x="6116637" y="239820"/>
                  </a:lnTo>
                  <a:lnTo>
                    <a:pt x="6120384" y="286257"/>
                  </a:lnTo>
                  <a:lnTo>
                    <a:pt x="6120384" y="1431289"/>
                  </a:lnTo>
                  <a:lnTo>
                    <a:pt x="6116637" y="1477727"/>
                  </a:lnTo>
                  <a:lnTo>
                    <a:pt x="6105792" y="1521776"/>
                  </a:lnTo>
                  <a:lnTo>
                    <a:pt x="6088436" y="1562850"/>
                  </a:lnTo>
                  <a:lnTo>
                    <a:pt x="6065158" y="1600358"/>
                  </a:lnTo>
                  <a:lnTo>
                    <a:pt x="6036548" y="1633712"/>
                  </a:lnTo>
                  <a:lnTo>
                    <a:pt x="6003194" y="1662322"/>
                  </a:lnTo>
                  <a:lnTo>
                    <a:pt x="5965686" y="1685600"/>
                  </a:lnTo>
                  <a:lnTo>
                    <a:pt x="5924612" y="1702956"/>
                  </a:lnTo>
                  <a:lnTo>
                    <a:pt x="5880563" y="1713801"/>
                  </a:lnTo>
                  <a:lnTo>
                    <a:pt x="5834126" y="1717547"/>
                  </a:lnTo>
                  <a:lnTo>
                    <a:pt x="286258" y="1717547"/>
                  </a:lnTo>
                  <a:lnTo>
                    <a:pt x="239820" y="1713801"/>
                  </a:lnTo>
                  <a:lnTo>
                    <a:pt x="195771" y="1702956"/>
                  </a:lnTo>
                  <a:lnTo>
                    <a:pt x="154697" y="1685600"/>
                  </a:lnTo>
                  <a:lnTo>
                    <a:pt x="117189" y="1662322"/>
                  </a:lnTo>
                  <a:lnTo>
                    <a:pt x="83835" y="1633712"/>
                  </a:lnTo>
                  <a:lnTo>
                    <a:pt x="55225" y="1600358"/>
                  </a:lnTo>
                  <a:lnTo>
                    <a:pt x="31947" y="1562850"/>
                  </a:lnTo>
                  <a:lnTo>
                    <a:pt x="14591" y="1521776"/>
                  </a:lnTo>
                  <a:lnTo>
                    <a:pt x="3746" y="1477727"/>
                  </a:lnTo>
                  <a:lnTo>
                    <a:pt x="0" y="1431289"/>
                  </a:lnTo>
                  <a:lnTo>
                    <a:pt x="0" y="286257"/>
                  </a:lnTo>
                  <a:close/>
                </a:path>
              </a:pathLst>
            </a:custGeom>
            <a:ln w="25908">
              <a:solidFill>
                <a:srgbClr val="002E5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aphicFrame>
        <p:nvGraphicFramePr>
          <p:cNvPr id="15" name="object 15"/>
          <p:cNvGraphicFramePr>
            <a:graphicFrameLocks noGrp="1"/>
          </p:cNvGraphicFramePr>
          <p:nvPr/>
        </p:nvGraphicFramePr>
        <p:xfrm>
          <a:off x="5698854" y="3234850"/>
          <a:ext cx="4892946" cy="1337310"/>
        </p:xfrm>
        <a:graphic>
          <a:graphicData uri="http://schemas.openxmlformats.org/drawingml/2006/table">
            <a:tbl>
              <a:tblPr firstRow="1" bandRow="1">
                <a:tableStyleId>{2D5ABB26-0587-4C30-8999-92F81FD0307C}</a:tableStyleId>
              </a:tblPr>
              <a:tblGrid>
                <a:gridCol w="576784">
                  <a:extLst>
                    <a:ext uri="{9D8B030D-6E8A-4147-A177-3AD203B41FA5}">
                      <a16:colId xmlns:a16="http://schemas.microsoft.com/office/drawing/2014/main" val="20000"/>
                    </a:ext>
                  </a:extLst>
                </a:gridCol>
                <a:gridCol w="2639762">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325755">
                <a:tc>
                  <a:txBody>
                    <a:bodyPr/>
                    <a:lstStyle/>
                    <a:p>
                      <a:pPr marL="31750">
                        <a:lnSpc>
                          <a:spcPct val="100000"/>
                        </a:lnSpc>
                        <a:spcBef>
                          <a:spcPts val="15"/>
                        </a:spcBef>
                      </a:pPr>
                      <a:r>
                        <a:rPr lang="en-GB" sz="2000" i="0" spc="-25" noProof="0">
                          <a:solidFill>
                            <a:srgbClr val="FFFFFF"/>
                          </a:solidFill>
                          <a:latin typeface="+mn-lt"/>
                          <a:cs typeface="Verdana"/>
                        </a:rPr>
                        <a:t>A =</a:t>
                      </a:r>
                      <a:endParaRPr lang="en-GB" sz="2000" i="0" noProof="0">
                        <a:latin typeface="+mn-lt"/>
                        <a:cs typeface="Verdana"/>
                      </a:endParaRPr>
                    </a:p>
                  </a:txBody>
                  <a:tcPr marL="0" marR="0" marT="1905" marB="0"/>
                </a:tc>
                <a:tc>
                  <a:txBody>
                    <a:bodyPr/>
                    <a:lstStyle/>
                    <a:p>
                      <a:pPr marL="300355">
                        <a:lnSpc>
                          <a:spcPct val="100000"/>
                        </a:lnSpc>
                        <a:spcBef>
                          <a:spcPts val="15"/>
                        </a:spcBef>
                      </a:pPr>
                      <a:r>
                        <a:rPr lang="en-GB" sz="2000" i="0" noProof="0" dirty="0">
                          <a:solidFill>
                            <a:srgbClr val="FFFFFF"/>
                          </a:solidFill>
                          <a:latin typeface="+mn-lt"/>
                          <a:cs typeface="Verdana"/>
                        </a:rPr>
                        <a:t>90–100</a:t>
                      </a:r>
                      <a:r>
                        <a:rPr lang="en-GB" sz="2000" i="0" spc="-10" noProof="0" dirty="0">
                          <a:solidFill>
                            <a:srgbClr val="FFFFFF"/>
                          </a:solidFill>
                          <a:latin typeface="+mn-lt"/>
                          <a:cs typeface="Verdana"/>
                        </a:rPr>
                        <a:t> course points</a:t>
                      </a:r>
                      <a:endParaRPr lang="en-GB" sz="2000" i="0" noProof="0" dirty="0">
                        <a:latin typeface="+mn-lt"/>
                        <a:cs typeface="Verdana"/>
                      </a:endParaRPr>
                    </a:p>
                  </a:txBody>
                  <a:tcPr marL="0" marR="0" marT="1905" marB="0"/>
                </a:tc>
                <a:tc>
                  <a:txBody>
                    <a:bodyPr/>
                    <a:lstStyle/>
                    <a:p>
                      <a:pPr marL="172085">
                        <a:lnSpc>
                          <a:spcPct val="100000"/>
                        </a:lnSpc>
                        <a:spcBef>
                          <a:spcPts val="15"/>
                        </a:spcBef>
                      </a:pPr>
                      <a:r>
                        <a:rPr lang="en-GB" sz="2000" i="0" spc="-25" noProof="0" dirty="0">
                          <a:solidFill>
                            <a:srgbClr val="FFFFFF"/>
                          </a:solidFill>
                          <a:latin typeface="+mn-lt"/>
                          <a:cs typeface="Verdana"/>
                        </a:rPr>
                        <a:t>E =</a:t>
                      </a:r>
                      <a:endParaRPr lang="en-GB" sz="2000" i="0" noProof="0" dirty="0">
                        <a:latin typeface="+mn-lt"/>
                        <a:cs typeface="Verdana"/>
                      </a:endParaRPr>
                    </a:p>
                  </a:txBody>
                  <a:tcPr marL="0" marR="0" marT="1905" marB="0"/>
                </a:tc>
                <a:tc>
                  <a:txBody>
                    <a:bodyPr/>
                    <a:lstStyle/>
                    <a:p>
                      <a:pPr marL="250190">
                        <a:lnSpc>
                          <a:spcPct val="100000"/>
                        </a:lnSpc>
                        <a:spcBef>
                          <a:spcPts val="15"/>
                        </a:spcBef>
                      </a:pPr>
                      <a:r>
                        <a:rPr lang="en-GB" sz="2000" i="0" spc="-10" noProof="0">
                          <a:solidFill>
                            <a:srgbClr val="FFFFFF"/>
                          </a:solidFill>
                          <a:latin typeface="+mn-lt"/>
                          <a:cs typeface="Verdana"/>
                        </a:rPr>
                        <a:t>50–59</a:t>
                      </a:r>
                      <a:endParaRPr lang="en-GB" sz="2000" i="0" noProof="0">
                        <a:latin typeface="+mn-lt"/>
                        <a:cs typeface="Verdana"/>
                      </a:endParaRPr>
                    </a:p>
                  </a:txBody>
                  <a:tcPr marL="0" marR="0" marT="1905" marB="0"/>
                </a:tc>
                <a:extLst>
                  <a:ext uri="{0D108BD9-81ED-4DB2-BD59-A6C34878D82A}">
                    <a16:rowId xmlns:a16="http://schemas.microsoft.com/office/drawing/2014/main" val="10000"/>
                  </a:ext>
                </a:extLst>
              </a:tr>
              <a:tr h="342900">
                <a:tc>
                  <a:txBody>
                    <a:bodyPr/>
                    <a:lstStyle/>
                    <a:p>
                      <a:pPr marL="31750">
                        <a:lnSpc>
                          <a:spcPct val="100000"/>
                        </a:lnSpc>
                        <a:spcBef>
                          <a:spcPts val="145"/>
                        </a:spcBef>
                      </a:pPr>
                      <a:r>
                        <a:rPr lang="en-GB" sz="2000" i="0" spc="-25" noProof="0">
                          <a:solidFill>
                            <a:srgbClr val="FFFFFF"/>
                          </a:solidFill>
                          <a:latin typeface="+mn-lt"/>
                          <a:cs typeface="Verdana"/>
                        </a:rPr>
                        <a:t>B =</a:t>
                      </a:r>
                      <a:endParaRPr lang="en-GB" sz="2000" i="0" noProof="0">
                        <a:latin typeface="+mn-lt"/>
                        <a:cs typeface="Verdana"/>
                      </a:endParaRPr>
                    </a:p>
                  </a:txBody>
                  <a:tcPr marL="0" marR="0" marT="18415" marB="0"/>
                </a:tc>
                <a:tc>
                  <a:txBody>
                    <a:bodyPr/>
                    <a:lstStyle/>
                    <a:p>
                      <a:pPr marL="300355">
                        <a:lnSpc>
                          <a:spcPct val="100000"/>
                        </a:lnSpc>
                        <a:spcBef>
                          <a:spcPts val="145"/>
                        </a:spcBef>
                      </a:pPr>
                      <a:r>
                        <a:rPr lang="en-GB" sz="2000" i="0" spc="-10" noProof="0" dirty="0">
                          <a:solidFill>
                            <a:srgbClr val="FFFFFF"/>
                          </a:solidFill>
                          <a:latin typeface="+mn-lt"/>
                          <a:cs typeface="Verdana"/>
                        </a:rPr>
                        <a:t>80–89</a:t>
                      </a:r>
                      <a:endParaRPr lang="en-GB" sz="2000" i="0" noProof="0" dirty="0">
                        <a:latin typeface="+mn-lt"/>
                        <a:cs typeface="Verdana"/>
                      </a:endParaRPr>
                    </a:p>
                  </a:txBody>
                  <a:tcPr marL="0" marR="0" marT="18415" marB="0"/>
                </a:tc>
                <a:tc>
                  <a:txBody>
                    <a:bodyPr/>
                    <a:lstStyle/>
                    <a:p>
                      <a:pPr marL="172085">
                        <a:lnSpc>
                          <a:spcPct val="100000"/>
                        </a:lnSpc>
                        <a:spcBef>
                          <a:spcPts val="145"/>
                        </a:spcBef>
                      </a:pPr>
                      <a:r>
                        <a:rPr lang="en-GB" sz="2000" i="0" spc="-25" noProof="0" dirty="0" err="1">
                          <a:solidFill>
                            <a:srgbClr val="FFFFFF"/>
                          </a:solidFill>
                          <a:latin typeface="+mn-lt"/>
                          <a:cs typeface="Verdana"/>
                        </a:rPr>
                        <a:t>Fx</a:t>
                      </a:r>
                      <a:r>
                        <a:rPr lang="en-GB" sz="2000" i="0" spc="-25" noProof="0" dirty="0">
                          <a:solidFill>
                            <a:srgbClr val="FFFFFF"/>
                          </a:solidFill>
                          <a:latin typeface="+mn-lt"/>
                          <a:cs typeface="Verdana"/>
                        </a:rPr>
                        <a:t> =</a:t>
                      </a:r>
                      <a:endParaRPr lang="en-GB" sz="2000" i="0" noProof="0" dirty="0">
                        <a:latin typeface="+mn-lt"/>
                        <a:cs typeface="Verdana"/>
                      </a:endParaRPr>
                    </a:p>
                  </a:txBody>
                  <a:tcPr marL="0" marR="0" marT="18415" marB="0"/>
                </a:tc>
                <a:tc>
                  <a:txBody>
                    <a:bodyPr/>
                    <a:lstStyle/>
                    <a:p>
                      <a:pPr marL="250190">
                        <a:lnSpc>
                          <a:spcPct val="100000"/>
                        </a:lnSpc>
                        <a:spcBef>
                          <a:spcPts val="145"/>
                        </a:spcBef>
                      </a:pPr>
                      <a:r>
                        <a:rPr lang="en-GB" sz="2000" i="0" spc="-10" noProof="0" dirty="0">
                          <a:solidFill>
                            <a:srgbClr val="FFFFFF"/>
                          </a:solidFill>
                          <a:latin typeface="+mn-lt"/>
                          <a:cs typeface="Verdana"/>
                        </a:rPr>
                        <a:t>45–49</a:t>
                      </a:r>
                      <a:endParaRPr lang="en-GB" sz="2000" i="0" noProof="0" dirty="0">
                        <a:latin typeface="+mn-lt"/>
                        <a:cs typeface="Verdana"/>
                      </a:endParaRPr>
                    </a:p>
                  </a:txBody>
                  <a:tcPr marL="0" marR="0" marT="18415" marB="0"/>
                </a:tc>
                <a:extLst>
                  <a:ext uri="{0D108BD9-81ED-4DB2-BD59-A6C34878D82A}">
                    <a16:rowId xmlns:a16="http://schemas.microsoft.com/office/drawing/2014/main" val="10001"/>
                  </a:ext>
                </a:extLst>
              </a:tr>
              <a:tr h="342900">
                <a:tc>
                  <a:txBody>
                    <a:bodyPr/>
                    <a:lstStyle/>
                    <a:p>
                      <a:pPr marL="31750">
                        <a:lnSpc>
                          <a:spcPct val="100000"/>
                        </a:lnSpc>
                        <a:spcBef>
                          <a:spcPts val="145"/>
                        </a:spcBef>
                      </a:pPr>
                      <a:r>
                        <a:rPr lang="en-GB" sz="2000" i="0" spc="-25" noProof="0">
                          <a:solidFill>
                            <a:srgbClr val="FFFFFF"/>
                          </a:solidFill>
                          <a:latin typeface="+mn-lt"/>
                          <a:cs typeface="Verdana"/>
                        </a:rPr>
                        <a:t>C =</a:t>
                      </a:r>
                      <a:endParaRPr lang="en-GB" sz="2000" i="0" noProof="0">
                        <a:latin typeface="+mn-lt"/>
                        <a:cs typeface="Verdana"/>
                      </a:endParaRPr>
                    </a:p>
                  </a:txBody>
                  <a:tcPr marL="0" marR="0" marT="18415" marB="0"/>
                </a:tc>
                <a:tc>
                  <a:txBody>
                    <a:bodyPr/>
                    <a:lstStyle/>
                    <a:p>
                      <a:pPr marL="300355">
                        <a:lnSpc>
                          <a:spcPct val="100000"/>
                        </a:lnSpc>
                        <a:spcBef>
                          <a:spcPts val="145"/>
                        </a:spcBef>
                      </a:pPr>
                      <a:r>
                        <a:rPr lang="en-GB" sz="2000" i="0" spc="-10" noProof="0" dirty="0">
                          <a:solidFill>
                            <a:srgbClr val="FFFFFF"/>
                          </a:solidFill>
                          <a:latin typeface="+mn-lt"/>
                          <a:cs typeface="Verdana"/>
                        </a:rPr>
                        <a:t>70–79</a:t>
                      </a:r>
                      <a:endParaRPr lang="en-GB" sz="2000" i="0" noProof="0" dirty="0">
                        <a:latin typeface="+mn-lt"/>
                        <a:cs typeface="Verdana"/>
                      </a:endParaRPr>
                    </a:p>
                  </a:txBody>
                  <a:tcPr marL="0" marR="0" marT="18415" marB="0"/>
                </a:tc>
                <a:tc>
                  <a:txBody>
                    <a:bodyPr/>
                    <a:lstStyle/>
                    <a:p>
                      <a:pPr marL="172085">
                        <a:lnSpc>
                          <a:spcPct val="100000"/>
                        </a:lnSpc>
                        <a:spcBef>
                          <a:spcPts val="145"/>
                        </a:spcBef>
                      </a:pPr>
                      <a:r>
                        <a:rPr lang="en-GB" sz="2000" i="0" spc="-25" noProof="0" dirty="0">
                          <a:solidFill>
                            <a:srgbClr val="FFFFFF"/>
                          </a:solidFill>
                          <a:latin typeface="+mn-lt"/>
                          <a:cs typeface="Verdana"/>
                        </a:rPr>
                        <a:t>F =</a:t>
                      </a:r>
                      <a:endParaRPr lang="en-GB" sz="2000" i="0" noProof="0" dirty="0">
                        <a:latin typeface="+mn-lt"/>
                        <a:cs typeface="Verdana"/>
                      </a:endParaRPr>
                    </a:p>
                  </a:txBody>
                  <a:tcPr marL="0" marR="0" marT="18415" marB="0"/>
                </a:tc>
                <a:tc>
                  <a:txBody>
                    <a:bodyPr/>
                    <a:lstStyle/>
                    <a:p>
                      <a:pPr marL="250190">
                        <a:lnSpc>
                          <a:spcPct val="100000"/>
                        </a:lnSpc>
                        <a:spcBef>
                          <a:spcPts val="145"/>
                        </a:spcBef>
                      </a:pPr>
                      <a:r>
                        <a:rPr lang="en-GB" sz="2000" i="0" spc="-20" noProof="0">
                          <a:solidFill>
                            <a:srgbClr val="FFFFFF"/>
                          </a:solidFill>
                          <a:latin typeface="+mn-lt"/>
                          <a:cs typeface="Verdana"/>
                        </a:rPr>
                        <a:t>0–44</a:t>
                      </a:r>
                      <a:endParaRPr lang="en-GB" sz="2000" i="0" noProof="0">
                        <a:latin typeface="+mn-lt"/>
                        <a:cs typeface="Verdana"/>
                      </a:endParaRPr>
                    </a:p>
                  </a:txBody>
                  <a:tcPr marL="0" marR="0" marT="18415" marB="0"/>
                </a:tc>
                <a:extLst>
                  <a:ext uri="{0D108BD9-81ED-4DB2-BD59-A6C34878D82A}">
                    <a16:rowId xmlns:a16="http://schemas.microsoft.com/office/drawing/2014/main" val="10002"/>
                  </a:ext>
                </a:extLst>
              </a:tr>
              <a:tr h="325755">
                <a:tc>
                  <a:txBody>
                    <a:bodyPr/>
                    <a:lstStyle/>
                    <a:p>
                      <a:pPr marL="31750">
                        <a:lnSpc>
                          <a:spcPts val="2320"/>
                        </a:lnSpc>
                        <a:spcBef>
                          <a:spcPts val="145"/>
                        </a:spcBef>
                      </a:pPr>
                      <a:r>
                        <a:rPr lang="en-GB" sz="2000" i="0" spc="-25" noProof="0">
                          <a:solidFill>
                            <a:srgbClr val="FFFFFF"/>
                          </a:solidFill>
                          <a:latin typeface="+mn-lt"/>
                          <a:cs typeface="Verdana"/>
                        </a:rPr>
                        <a:t>D =</a:t>
                      </a:r>
                      <a:endParaRPr lang="en-GB" sz="2000" i="0" noProof="0">
                        <a:latin typeface="+mn-lt"/>
                        <a:cs typeface="Verdana"/>
                      </a:endParaRPr>
                    </a:p>
                  </a:txBody>
                  <a:tcPr marL="0" marR="0" marT="18415" marB="0"/>
                </a:tc>
                <a:tc>
                  <a:txBody>
                    <a:bodyPr/>
                    <a:lstStyle/>
                    <a:p>
                      <a:pPr marL="300355">
                        <a:lnSpc>
                          <a:spcPts val="2320"/>
                        </a:lnSpc>
                        <a:spcBef>
                          <a:spcPts val="145"/>
                        </a:spcBef>
                      </a:pPr>
                      <a:r>
                        <a:rPr lang="en-GB" sz="2000" i="0" spc="-10" noProof="0" dirty="0">
                          <a:solidFill>
                            <a:srgbClr val="FFFFFF"/>
                          </a:solidFill>
                          <a:latin typeface="+mn-lt"/>
                          <a:cs typeface="Verdana"/>
                        </a:rPr>
                        <a:t>60–69</a:t>
                      </a:r>
                      <a:endParaRPr lang="en-GB" sz="2000" i="0" noProof="0" dirty="0">
                        <a:latin typeface="+mn-lt"/>
                        <a:cs typeface="Verdana"/>
                      </a:endParaRPr>
                    </a:p>
                  </a:txBody>
                  <a:tcPr marL="0" marR="0" marT="18415" marB="0"/>
                </a:tc>
                <a:tc>
                  <a:txBody>
                    <a:bodyPr/>
                    <a:lstStyle/>
                    <a:p>
                      <a:pPr marL="172085">
                        <a:lnSpc>
                          <a:spcPts val="2320"/>
                        </a:lnSpc>
                        <a:spcBef>
                          <a:spcPts val="145"/>
                        </a:spcBef>
                      </a:pPr>
                      <a:endParaRPr lang="en-GB" sz="2000" i="0" noProof="0" dirty="0">
                        <a:latin typeface="+mn-lt"/>
                        <a:cs typeface="Verdana"/>
                      </a:endParaRPr>
                    </a:p>
                  </a:txBody>
                  <a:tcPr marL="0" marR="0" marT="18415" marB="0"/>
                </a:tc>
                <a:tc>
                  <a:txBody>
                    <a:bodyPr/>
                    <a:lstStyle/>
                    <a:p>
                      <a:pPr marL="250190">
                        <a:lnSpc>
                          <a:spcPts val="2320"/>
                        </a:lnSpc>
                        <a:spcBef>
                          <a:spcPts val="145"/>
                        </a:spcBef>
                      </a:pPr>
                      <a:endParaRPr lang="en-GB" sz="2000" i="0" noProof="0" dirty="0">
                        <a:latin typeface="+mn-lt"/>
                        <a:cs typeface="Verdana"/>
                      </a:endParaRPr>
                    </a:p>
                  </a:txBody>
                  <a:tcPr marL="0" marR="0" marT="18415" marB="0"/>
                </a:tc>
                <a:extLst>
                  <a:ext uri="{0D108BD9-81ED-4DB2-BD59-A6C34878D82A}">
                    <a16:rowId xmlns:a16="http://schemas.microsoft.com/office/drawing/2014/main" val="10003"/>
                  </a:ext>
                </a:extLst>
              </a:tr>
            </a:tbl>
          </a:graphicData>
        </a:graphic>
      </p:graphicFrame>
      <p:sp>
        <p:nvSpPr>
          <p:cNvPr id="18" name="object 11">
            <a:extLst>
              <a:ext uri="{FF2B5EF4-FFF2-40B4-BE49-F238E27FC236}">
                <a16:creationId xmlns:a16="http://schemas.microsoft.com/office/drawing/2014/main" id="{DFFD00FB-2A0F-2129-CAF9-A18355394F0F}"/>
              </a:ext>
            </a:extLst>
          </p:cNvPr>
          <p:cNvSpPr txBox="1"/>
          <p:nvPr/>
        </p:nvSpPr>
        <p:spPr>
          <a:xfrm>
            <a:off x="1333056" y="1744855"/>
            <a:ext cx="2934144" cy="752129"/>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2400" b="0" i="0" u="none" strike="noStrike" kern="0" cap="none" spc="-10" normalizeH="0" baseline="0" noProof="0" dirty="0">
                <a:ln>
                  <a:noFill/>
                </a:ln>
                <a:solidFill>
                  <a:srgbClr val="002060"/>
                </a:solidFill>
                <a:effectLst/>
                <a:uLnTx/>
                <a:uFillTx/>
                <a:latin typeface="Calibri"/>
                <a:ea typeface="+mn-ea"/>
                <a:cs typeface="Verdana"/>
              </a:rPr>
              <a:t>Seven-point criterion-related grading scale</a:t>
            </a:r>
            <a:endParaRPr kumimoji="0" lang="en-GB" sz="2400" b="0" i="0" u="none" strike="noStrike" kern="0" cap="none" spc="0" normalizeH="0" baseline="0" noProof="0" dirty="0">
              <a:ln>
                <a:noFill/>
              </a:ln>
              <a:solidFill>
                <a:srgbClr val="002060"/>
              </a:solidFill>
              <a:effectLst/>
              <a:uLnTx/>
              <a:uFillTx/>
              <a:latin typeface="Calibri"/>
              <a:ea typeface="+mn-ea"/>
              <a:cs typeface="Verdana"/>
            </a:endParaRPr>
          </a:p>
        </p:txBody>
      </p:sp>
      <p:sp>
        <p:nvSpPr>
          <p:cNvPr id="20" name="textruta 19">
            <a:extLst>
              <a:ext uri="{FF2B5EF4-FFF2-40B4-BE49-F238E27FC236}">
                <a16:creationId xmlns:a16="http://schemas.microsoft.com/office/drawing/2014/main" id="{42929B58-2BC5-B870-346F-6A160DD9BE47}"/>
              </a:ext>
            </a:extLst>
          </p:cNvPr>
          <p:cNvSpPr txBox="1"/>
          <p:nvPr/>
        </p:nvSpPr>
        <p:spPr>
          <a:xfrm>
            <a:off x="4488992" y="228600"/>
            <a:ext cx="29786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2" name="textruta 21">
            <a:extLst>
              <a:ext uri="{FF2B5EF4-FFF2-40B4-BE49-F238E27FC236}">
                <a16:creationId xmlns:a16="http://schemas.microsoft.com/office/drawing/2014/main" id="{0D886F6C-BD6E-8040-08CE-B804F44BB451}"/>
              </a:ext>
            </a:extLst>
          </p:cNvPr>
          <p:cNvSpPr txBox="1"/>
          <p:nvPr/>
        </p:nvSpPr>
        <p:spPr>
          <a:xfrm>
            <a:off x="5641907" y="1582054"/>
            <a:ext cx="3651386" cy="967957"/>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white"/>
                </a:solidFill>
                <a:effectLst/>
                <a:uLnTx/>
                <a:uFillTx/>
                <a:latin typeface="Calibri"/>
                <a:ea typeface="+mn-ea"/>
                <a:cs typeface="+mn-cs"/>
              </a:rPr>
              <a:t>A, B, C, D &amp; E = Passing grades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white"/>
                </a:solidFill>
                <a:effectLst/>
                <a:uLnTx/>
                <a:uFillTx/>
                <a:latin typeface="Calibri"/>
                <a:ea typeface="+mn-ea"/>
                <a:cs typeface="+mn-cs"/>
              </a:rPr>
              <a:t>F &amp; </a:t>
            </a:r>
            <a:r>
              <a:rPr kumimoji="0" lang="en-GB" sz="2000" b="0" i="0" u="none" strike="noStrike" kern="0" cap="none" spc="0" normalizeH="0" baseline="0" noProof="0" dirty="0" err="1">
                <a:ln>
                  <a:noFill/>
                </a:ln>
                <a:solidFill>
                  <a:prstClr val="white"/>
                </a:solidFill>
                <a:effectLst/>
                <a:uLnTx/>
                <a:uFillTx/>
                <a:latin typeface="Calibri"/>
                <a:ea typeface="+mn-ea"/>
                <a:cs typeface="+mn-cs"/>
              </a:rPr>
              <a:t>Fx</a:t>
            </a:r>
            <a:r>
              <a:rPr kumimoji="0" lang="en-GB" sz="2000" b="0" i="0" u="none" strike="noStrike" kern="0" cap="none" spc="0" normalizeH="0" baseline="0" noProof="0" dirty="0">
                <a:ln>
                  <a:noFill/>
                </a:ln>
                <a:solidFill>
                  <a:prstClr val="white"/>
                </a:solidFill>
                <a:effectLst/>
                <a:uLnTx/>
                <a:uFillTx/>
                <a:latin typeface="Calibri"/>
                <a:ea typeface="+mn-ea"/>
                <a:cs typeface="+mn-cs"/>
              </a:rPr>
              <a:t> = Failing grades</a:t>
            </a:r>
          </a:p>
        </p:txBody>
      </p:sp>
      <p:sp>
        <p:nvSpPr>
          <p:cNvPr id="23" name="object 11">
            <a:extLst>
              <a:ext uri="{FF2B5EF4-FFF2-40B4-BE49-F238E27FC236}">
                <a16:creationId xmlns:a16="http://schemas.microsoft.com/office/drawing/2014/main" id="{807F2BAA-4701-5A26-3BCE-11DE66ECE53F}"/>
              </a:ext>
            </a:extLst>
          </p:cNvPr>
          <p:cNvSpPr txBox="1"/>
          <p:nvPr/>
        </p:nvSpPr>
        <p:spPr>
          <a:xfrm>
            <a:off x="1326430" y="5661110"/>
            <a:ext cx="2254745" cy="382797"/>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2400" b="0" i="0" u="none" strike="noStrike" kern="0" cap="none" spc="-10" normalizeH="0" baseline="0" noProof="0" dirty="0">
                <a:ln>
                  <a:noFill/>
                </a:ln>
                <a:solidFill>
                  <a:srgbClr val="002060"/>
                </a:solidFill>
                <a:effectLst/>
                <a:uLnTx/>
                <a:uFillTx/>
                <a:latin typeface="Calibri"/>
                <a:ea typeface="+mn-ea"/>
                <a:cs typeface="Verdana"/>
              </a:rPr>
              <a:t>Review of grades</a:t>
            </a:r>
            <a:endParaRPr kumimoji="0" lang="en-GB" sz="2400" b="0" i="0" u="none" strike="noStrike" kern="0" cap="none" spc="0" normalizeH="0" baseline="0" noProof="0" dirty="0">
              <a:ln>
                <a:noFill/>
              </a:ln>
              <a:solidFill>
                <a:srgbClr val="002060"/>
              </a:solidFill>
              <a:effectLst/>
              <a:uLnTx/>
              <a:uFillTx/>
              <a:latin typeface="Calibri"/>
              <a:ea typeface="+mn-ea"/>
              <a:cs typeface="Verdana"/>
            </a:endParaRPr>
          </a:p>
        </p:txBody>
      </p:sp>
      <p:sp>
        <p:nvSpPr>
          <p:cNvPr id="24" name="object 11">
            <a:extLst>
              <a:ext uri="{FF2B5EF4-FFF2-40B4-BE49-F238E27FC236}">
                <a16:creationId xmlns:a16="http://schemas.microsoft.com/office/drawing/2014/main" id="{97BCB916-302B-DCBF-67D4-32BAF3A48AC3}"/>
              </a:ext>
            </a:extLst>
          </p:cNvPr>
          <p:cNvSpPr txBox="1"/>
          <p:nvPr/>
        </p:nvSpPr>
        <p:spPr>
          <a:xfrm>
            <a:off x="5530700" y="5537999"/>
            <a:ext cx="3950139" cy="629018"/>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GB" sz="2000" b="0" i="0" u="none" strike="noStrike" kern="0" cap="none" spc="-10" normalizeH="0" baseline="0" noProof="0" dirty="0">
                <a:ln>
                  <a:noFill/>
                </a:ln>
                <a:solidFill>
                  <a:prstClr val="white"/>
                </a:solidFill>
                <a:effectLst/>
                <a:uLnTx/>
                <a:uFillTx/>
                <a:latin typeface="Calibri"/>
                <a:ea typeface="+mn-ea"/>
                <a:cs typeface="Verdana"/>
              </a:rPr>
              <a:t>Grade decisions cannot be appealed, but you can request a review</a:t>
            </a:r>
            <a:endParaRPr kumimoji="0" lang="en-GB" sz="2000" b="0" i="0" u="none" strike="noStrike" kern="0" cap="none" spc="0" normalizeH="0" baseline="0" noProof="0" dirty="0">
              <a:ln>
                <a:noFill/>
              </a:ln>
              <a:solidFill>
                <a:prstClr val="white"/>
              </a:solidFill>
              <a:effectLst/>
              <a:uLnTx/>
              <a:uFillTx/>
              <a:latin typeface="Calibri"/>
              <a:ea typeface="+mn-ea"/>
              <a:cs typeface="Verdana"/>
            </a:endParaRPr>
          </a:p>
        </p:txBody>
      </p:sp>
    </p:spTree>
    <p:extLst>
      <p:ext uri="{BB962C8B-B14F-4D97-AF65-F5344CB8AC3E}">
        <p14:creationId xmlns:p14="http://schemas.microsoft.com/office/powerpoint/2010/main" val="302027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22" grpId="0"/>
      <p:bldP spid="23"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6357142-41A2-D946-8B71-2670A67FAAD6}"/>
              </a:ext>
            </a:extLst>
          </p:cNvPr>
          <p:cNvSpPr>
            <a:spLocks noGrp="1"/>
          </p:cNvSpPr>
          <p:nvPr>
            <p:ph idx="1"/>
          </p:nvPr>
        </p:nvSpPr>
        <p:spPr>
          <a:xfrm>
            <a:off x="1919536" y="1329000"/>
            <a:ext cx="8113712" cy="5181600"/>
          </a:xfrm>
        </p:spPr>
        <p:txBody>
          <a:bodyPr>
            <a:normAutofit/>
          </a:bodyPr>
          <a:lstStyle/>
          <a:p>
            <a:pPr>
              <a:lnSpc>
                <a:spcPts val="2500"/>
              </a:lnSpc>
              <a:spcAft>
                <a:spcPts val="600"/>
              </a:spcAft>
            </a:pPr>
            <a:r>
              <a:rPr lang="en-GB" sz="2400" dirty="0">
                <a:solidFill>
                  <a:srgbClr val="002060"/>
                </a:solidFill>
                <a:latin typeface="+mn-lt"/>
              </a:rPr>
              <a:t>1. Syllabus (</a:t>
            </a:r>
            <a:r>
              <a:rPr lang="en-GB" sz="2400" dirty="0" err="1">
                <a:solidFill>
                  <a:srgbClr val="002060"/>
                </a:solidFill>
                <a:latin typeface="+mn-lt"/>
              </a:rPr>
              <a:t>Kursplan</a:t>
            </a:r>
            <a:r>
              <a:rPr lang="en-GB" sz="2400" dirty="0">
                <a:solidFill>
                  <a:srgbClr val="002060"/>
                </a:solidFill>
                <a:latin typeface="+mn-lt"/>
              </a:rPr>
              <a:t>)</a:t>
            </a:r>
          </a:p>
          <a:p>
            <a:pPr marL="342900" indent="-342900">
              <a:lnSpc>
                <a:spcPts val="2500"/>
              </a:lnSpc>
              <a:spcAft>
                <a:spcPts val="600"/>
              </a:spcAft>
              <a:buFont typeface="Arial" panose="020B0604020202020204" pitchFamily="34" charset="0"/>
              <a:buChar char="•"/>
            </a:pPr>
            <a:r>
              <a:rPr lang="en-GB" sz="2000" dirty="0">
                <a:solidFill>
                  <a:srgbClr val="002060"/>
                </a:solidFill>
                <a:latin typeface="+mn-lt"/>
              </a:rPr>
              <a:t>Legally binding document containing intended learning outcomes, assessment tasks, requirements for passing the course</a:t>
            </a:r>
          </a:p>
          <a:p>
            <a:pPr>
              <a:lnSpc>
                <a:spcPts val="2500"/>
              </a:lnSpc>
              <a:spcBef>
                <a:spcPts val="1800"/>
              </a:spcBef>
              <a:spcAft>
                <a:spcPts val="600"/>
              </a:spcAft>
            </a:pPr>
            <a:r>
              <a:rPr lang="en-GB" sz="2400" dirty="0">
                <a:solidFill>
                  <a:srgbClr val="002060"/>
                </a:solidFill>
                <a:latin typeface="+mn-lt"/>
              </a:rPr>
              <a:t>2. Study guide</a:t>
            </a:r>
          </a:p>
          <a:p>
            <a:pPr marL="800100" lvl="1" indent="-342900">
              <a:lnSpc>
                <a:spcPts val="2500"/>
              </a:lnSpc>
              <a:spcAft>
                <a:spcPts val="600"/>
              </a:spcAft>
              <a:buFont typeface="Arial" panose="020B0604020202020204" pitchFamily="34" charset="0"/>
              <a:buChar char="•"/>
            </a:pPr>
            <a:r>
              <a:rPr lang="en-GB" sz="2000" dirty="0">
                <a:solidFill>
                  <a:srgbClr val="002060"/>
                </a:solidFill>
                <a:latin typeface="+mn-lt"/>
              </a:rPr>
              <a:t>Instructions, course material, and practicalities, reading material</a:t>
            </a:r>
          </a:p>
          <a:p>
            <a:pPr>
              <a:lnSpc>
                <a:spcPts val="2500"/>
              </a:lnSpc>
              <a:spcAft>
                <a:spcPts val="600"/>
              </a:spcAft>
            </a:pPr>
            <a:r>
              <a:rPr lang="en-GB" sz="2400" dirty="0">
                <a:solidFill>
                  <a:srgbClr val="002060"/>
                </a:solidFill>
                <a:latin typeface="+mn-lt"/>
              </a:rPr>
              <a:t>3. Schedule</a:t>
            </a:r>
          </a:p>
          <a:p>
            <a:pPr marL="800100" lvl="1" indent="-342900">
              <a:lnSpc>
                <a:spcPts val="2500"/>
              </a:lnSpc>
              <a:spcAft>
                <a:spcPts val="600"/>
              </a:spcAft>
              <a:buFont typeface="Arial" panose="020B0604020202020204" pitchFamily="34" charset="0"/>
              <a:buChar char="•"/>
            </a:pPr>
            <a:r>
              <a:rPr lang="en-GB" sz="2400" dirty="0">
                <a:solidFill>
                  <a:srgbClr val="002060"/>
                </a:solidFill>
                <a:latin typeface="+mn-lt"/>
              </a:rPr>
              <a:t> </a:t>
            </a:r>
            <a:r>
              <a:rPr lang="en-GB" sz="2000" dirty="0">
                <a:solidFill>
                  <a:srgbClr val="002060"/>
                </a:solidFill>
                <a:latin typeface="+mn-lt"/>
                <a:cs typeface="+mn-cs"/>
              </a:rPr>
              <a:t>Time and place for teaching and examination</a:t>
            </a:r>
          </a:p>
          <a:p>
            <a:pPr>
              <a:lnSpc>
                <a:spcPts val="2500"/>
              </a:lnSpc>
              <a:spcBef>
                <a:spcPts val="1800"/>
              </a:spcBef>
              <a:spcAft>
                <a:spcPts val="600"/>
              </a:spcAft>
            </a:pPr>
            <a:r>
              <a:rPr lang="en-GB" sz="2400" dirty="0">
                <a:solidFill>
                  <a:srgbClr val="002060"/>
                </a:solidFill>
                <a:latin typeface="+mn-lt"/>
              </a:rPr>
              <a:t>Athena</a:t>
            </a:r>
          </a:p>
          <a:p>
            <a:pPr marL="800100" lvl="1" indent="-342900">
              <a:lnSpc>
                <a:spcPts val="2500"/>
              </a:lnSpc>
              <a:spcAft>
                <a:spcPts val="600"/>
              </a:spcAft>
              <a:buFont typeface="Arial" panose="020B0604020202020204" pitchFamily="34" charset="0"/>
              <a:buChar char="•"/>
            </a:pPr>
            <a:r>
              <a:rPr lang="en-GB" sz="2000" dirty="0">
                <a:solidFill>
                  <a:srgbClr val="002060"/>
                </a:solidFill>
                <a:latin typeface="+mn-lt"/>
              </a:rPr>
              <a:t>Everything</a:t>
            </a:r>
            <a:endParaRPr lang="en-GB" sz="2000" dirty="0">
              <a:solidFill>
                <a:srgbClr val="002060"/>
              </a:solidFill>
            </a:endParaRPr>
          </a:p>
          <a:p>
            <a:pPr>
              <a:lnSpc>
                <a:spcPts val="2500"/>
              </a:lnSpc>
              <a:spcBef>
                <a:spcPts val="1800"/>
              </a:spcBef>
              <a:spcAft>
                <a:spcPts val="600"/>
              </a:spcAft>
            </a:pPr>
            <a:r>
              <a:rPr lang="en-GB" sz="2400" dirty="0">
                <a:solidFill>
                  <a:srgbClr val="002060"/>
                </a:solidFill>
                <a:latin typeface="+mn-lt"/>
              </a:rPr>
              <a:t>Course web page</a:t>
            </a:r>
          </a:p>
          <a:p>
            <a:pPr marL="800100" lvl="1" indent="-342900">
              <a:lnSpc>
                <a:spcPts val="2500"/>
              </a:lnSpc>
              <a:spcAft>
                <a:spcPts val="600"/>
              </a:spcAft>
              <a:buFont typeface="Arial" panose="020B0604020202020204" pitchFamily="34" charset="0"/>
              <a:buChar char="•"/>
            </a:pPr>
            <a:r>
              <a:rPr lang="en-GB" sz="2000" dirty="0">
                <a:solidFill>
                  <a:srgbClr val="002060"/>
                </a:solidFill>
              </a:rPr>
              <a:t>Course literature list, syllabus, contacts</a:t>
            </a:r>
            <a:endParaRPr lang="en-GB" sz="2000" dirty="0">
              <a:solidFill>
                <a:srgbClr val="002060"/>
              </a:solidFill>
              <a:latin typeface="+mn-lt"/>
            </a:endParaRPr>
          </a:p>
        </p:txBody>
      </p:sp>
      <p:sp>
        <p:nvSpPr>
          <p:cNvPr id="8" name="Rubrik 1"/>
          <p:cNvSpPr txBox="1">
            <a:spLocks/>
          </p:cNvSpPr>
          <p:nvPr/>
        </p:nvSpPr>
        <p:spPr>
          <a:xfrm>
            <a:off x="1295400" y="533400"/>
            <a:ext cx="8113712" cy="795600"/>
          </a:xfrm>
          <a:prstGeom prst="rect">
            <a:avLst/>
          </a:prstGeom>
        </p:spPr>
        <p:txBody>
          <a:bodyPr vert="horz" lIns="72000" tIns="36000" rIns="72000" bIns="36000" rtlCol="0" anchor="ctr" anchorCtr="0">
            <a:normAutofit fontScale="92500"/>
          </a:bodyPr>
          <a:lstStyle>
            <a:lvl1pPr algn="l" defTabSz="914400" rtl="0" eaLnBrk="1" latinLnBrk="0" hangingPunct="1">
              <a:spcBef>
                <a:spcPct val="0"/>
              </a:spcBef>
              <a:buNone/>
              <a:defRPr sz="4400" b="0" kern="1200">
                <a:solidFill>
                  <a:schemeClr val="bg1"/>
                </a:solidFill>
                <a:latin typeface="Verdana" pitchFamily="34" charset="0"/>
                <a:ea typeface="Verdana" pitchFamily="34" charset="0"/>
                <a:cs typeface="Verdana"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002060"/>
                </a:solidFill>
                <a:effectLst/>
                <a:uLnTx/>
                <a:uFillTx/>
                <a:latin typeface="Calibri"/>
                <a:ea typeface="Verdana" pitchFamily="34" charset="0"/>
              </a:rPr>
              <a:t>Course information? 3 </a:t>
            </a:r>
            <a:r>
              <a:rPr kumimoji="0" lang="en-GB" sz="3600" b="0" i="0" u="none" strike="noStrike" kern="1200" cap="none" spc="0" normalizeH="0" baseline="0" noProof="0">
                <a:ln>
                  <a:noFill/>
                </a:ln>
                <a:solidFill>
                  <a:srgbClr val="002060"/>
                </a:solidFill>
                <a:effectLst/>
                <a:uLnTx/>
                <a:uFillTx/>
                <a:latin typeface="Calibri"/>
                <a:ea typeface="Verdana" pitchFamily="34" charset="0"/>
              </a:rPr>
              <a:t>important documents!</a:t>
            </a:r>
            <a:endParaRPr kumimoji="0" lang="en-GB" sz="3600" b="0" i="0" u="none" strike="noStrike" kern="1200" cap="none" spc="0" normalizeH="0" baseline="0" noProof="0" dirty="0">
              <a:ln>
                <a:noFill/>
              </a:ln>
              <a:solidFill>
                <a:srgbClr val="002060"/>
              </a:solidFill>
              <a:effectLst/>
              <a:uLnTx/>
              <a:uFillTx/>
              <a:latin typeface="Calibri"/>
              <a:ea typeface="Verdana" pitchFamily="34" charset="0"/>
            </a:endParaRPr>
          </a:p>
        </p:txBody>
      </p:sp>
    </p:spTree>
    <p:extLst>
      <p:ext uri="{BB962C8B-B14F-4D97-AF65-F5344CB8AC3E}">
        <p14:creationId xmlns:p14="http://schemas.microsoft.com/office/powerpoint/2010/main" val="372020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U vit eld">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9F29AA8B-CF6C-B646-99E2-270456470026}"/>
    </a:ext>
  </a:extLst>
</a:theme>
</file>

<file path=ppt/theme/theme10.xml><?xml version="1.0" encoding="utf-8"?>
<a:theme xmlns:a="http://schemas.openxmlformats.org/drawingml/2006/main" name="2_SU vit eld">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9F29AA8B-CF6C-B646-99E2-270456470026}"/>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U Kronor">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E7DCFC0A-6FD9-B34E-8760-CE9B0D3CCB32}"/>
    </a:ext>
  </a:extLst>
</a:theme>
</file>

<file path=ppt/theme/theme3.xml><?xml version="1.0" encoding="utf-8"?>
<a:theme xmlns:a="http://schemas.openxmlformats.org/drawingml/2006/main" name="SU Olivkvist">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46359ACA-715C-9146-8D0D-81C32B93C744}"/>
    </a:ext>
  </a:extLst>
</a:theme>
</file>

<file path=ppt/theme/theme4.xml><?xml version="1.0" encoding="utf-8"?>
<a:theme xmlns:a="http://schemas.openxmlformats.org/drawingml/2006/main" name="SU blå eld">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948D7751-645B-A54A-AF95-CDD9B0EC910B}"/>
    </a:ext>
  </a:extLst>
</a:theme>
</file>

<file path=ppt/theme/theme5.xml><?xml version="1.0" encoding="utf-8"?>
<a:theme xmlns:a="http://schemas.openxmlformats.org/drawingml/2006/main" name="SU blå kronor">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65CDF57B-F9DE-9849-84BD-F9D7591D0825}"/>
    </a:ext>
  </a:extLst>
</a:theme>
</file>

<file path=ppt/theme/theme6.xml><?xml version="1.0" encoding="utf-8"?>
<a:theme xmlns:a="http://schemas.openxmlformats.org/drawingml/2006/main" name="SU blå olivkvist">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7D109300-1678-BF42-BFB9-A49B26D64EFC}"/>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SU vit eld">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 id="{8C661583-FAE0-FE41-85B6-0A4D2228E5D4}" vid="{9F29AA8B-CF6C-B646-99E2-270456470026}"/>
    </a:ext>
  </a:extLst>
</a:theme>
</file>

<file path=ppt/theme/theme9.xml><?xml version="1.0" encoding="utf-8"?>
<a:theme xmlns:a="http://schemas.openxmlformats.org/drawingml/2006/main" name="1_SU blå olivkvist">
  <a:themeElements>
    <a:clrScheme name="SU">
      <a:dk1>
        <a:srgbClr val="002F5F"/>
      </a:dk1>
      <a:lt1>
        <a:srgbClr val="FFFFFF"/>
      </a:lt1>
      <a:dk2>
        <a:srgbClr val="002F5F"/>
      </a:dk2>
      <a:lt2>
        <a:srgbClr val="808080"/>
      </a:lt2>
      <a:accent1>
        <a:srgbClr val="A3A86B"/>
      </a:accent1>
      <a:accent2>
        <a:srgbClr val="ACDEE6"/>
      </a:accent2>
      <a:accent3>
        <a:srgbClr val="9BB2CE"/>
      </a:accent3>
      <a:accent4>
        <a:srgbClr val="D95E00"/>
      </a:accent4>
      <a:accent5>
        <a:srgbClr val="DADCC3"/>
      </a:accent5>
      <a:accent6>
        <a:srgbClr val="FF9B4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 Swe Standard 4 3 PowerpointMall.potx" id="{ACF630CB-CB97-429D-A194-5C22A83F6032}" vid="{937CCF16-267B-4B23-87E9-F014395B1683}"/>
    </a:ext>
  </a:extLst>
</a:theme>
</file>

<file path=docProps/app.xml><?xml version="1.0" encoding="utf-8"?>
<Properties xmlns="http://schemas.openxmlformats.org/officeDocument/2006/extended-properties" xmlns:vt="http://schemas.openxmlformats.org/officeDocument/2006/docPropsVTypes">
  <Template>SU Swe Standard 4 3 PowerpointMall</Template>
  <TotalTime>2482</TotalTime>
  <Words>2044</Words>
  <Application>Microsoft Office PowerPoint</Application>
  <PresentationFormat>Bredbild</PresentationFormat>
  <Paragraphs>239</Paragraphs>
  <Slides>29</Slides>
  <Notes>3</Notes>
  <HiddenSlides>0</HiddenSlides>
  <MMClips>0</MMClips>
  <ScaleCrop>false</ScaleCrop>
  <HeadingPairs>
    <vt:vector size="6" baseType="variant">
      <vt:variant>
        <vt:lpstr>Använt teckensnitt</vt:lpstr>
      </vt:variant>
      <vt:variant>
        <vt:i4>10</vt:i4>
      </vt:variant>
      <vt:variant>
        <vt:lpstr>Tema</vt:lpstr>
      </vt:variant>
      <vt:variant>
        <vt:i4>11</vt:i4>
      </vt:variant>
      <vt:variant>
        <vt:lpstr>Bildrubriker</vt:lpstr>
      </vt:variant>
      <vt:variant>
        <vt:i4>29</vt:i4>
      </vt:variant>
    </vt:vector>
  </HeadingPairs>
  <TitlesOfParts>
    <vt:vector size="50" baseType="lpstr">
      <vt:lpstr>Arial</vt:lpstr>
      <vt:lpstr>Calibri</vt:lpstr>
      <vt:lpstr>Calibri Light</vt:lpstr>
      <vt:lpstr>Chalkboard SE</vt:lpstr>
      <vt:lpstr>Georgia</vt:lpstr>
      <vt:lpstr>TheSansB2-Light</vt:lpstr>
      <vt:lpstr>var(--font-family-su-light-sans-serif)</vt:lpstr>
      <vt:lpstr>var(--font-family-su-semi-bold-sans-serif)</vt:lpstr>
      <vt:lpstr>Verdana</vt:lpstr>
      <vt:lpstr>Wingdings</vt:lpstr>
      <vt:lpstr>SU vit eld</vt:lpstr>
      <vt:lpstr>SU Kronor</vt:lpstr>
      <vt:lpstr>SU Olivkvist</vt:lpstr>
      <vt:lpstr>SU blå eld</vt:lpstr>
      <vt:lpstr>SU blå kronor</vt:lpstr>
      <vt:lpstr>SU blå olivkvist</vt:lpstr>
      <vt:lpstr>1_Office Theme</vt:lpstr>
      <vt:lpstr>1_SU vit eld</vt:lpstr>
      <vt:lpstr>1_SU blå olivkvist</vt:lpstr>
      <vt:lpstr>2_SU vit eld</vt:lpstr>
      <vt:lpstr>Office Theme</vt:lpstr>
      <vt:lpstr>Stockholm Business School</vt:lpstr>
      <vt:lpstr>PowerPoint-presentation</vt:lpstr>
      <vt:lpstr>PowerPoint-presentation</vt:lpstr>
      <vt:lpstr>What is ”business administration” about? </vt:lpstr>
      <vt:lpstr>Why business administration?</vt:lpstr>
      <vt:lpstr>How to go about it?         https://athena.itslearning.com/ </vt:lpstr>
      <vt:lpstr>How do courses work?</vt:lpstr>
      <vt:lpstr>Grading System</vt:lpstr>
      <vt:lpstr>PowerPoint-presentation</vt:lpstr>
      <vt:lpstr>PowerPoint-presentation</vt:lpstr>
      <vt:lpstr>PowerPoint-presentation</vt:lpstr>
      <vt:lpstr>PowerPoint-presentation</vt:lpstr>
      <vt:lpstr>PowerPoint-presentation</vt:lpstr>
      <vt:lpstr>PowerPoint-presentation</vt:lpstr>
      <vt:lpstr>How to avoid plagiarism?</vt:lpstr>
      <vt:lpstr>Academic Advisors</vt:lpstr>
      <vt:lpstr>Ladok</vt:lpstr>
      <vt:lpstr>Athena</vt:lpstr>
      <vt:lpstr>Find Campus Albano</vt:lpstr>
      <vt:lpstr>Manage your studies successfully</vt:lpstr>
      <vt:lpstr>Course personnel</vt:lpstr>
      <vt:lpstr>Academic Advisors</vt:lpstr>
      <vt:lpstr>PowerPoint-presentation</vt:lpstr>
      <vt:lpstr>PowerPoint-presentation</vt:lpstr>
      <vt:lpstr>Stockholm Student Health Services</vt:lpstr>
      <vt:lpstr>Exchange studies through SBS</vt:lpstr>
      <vt:lpstr>Study Abroad Website</vt:lpstr>
      <vt:lpstr>Finally…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Office-användare</dc:creator>
  <cp:lastModifiedBy>Anna Lönnberg</cp:lastModifiedBy>
  <cp:revision>151</cp:revision>
  <cp:lastPrinted>2019-09-02T05:40:30Z</cp:lastPrinted>
  <dcterms:created xsi:type="dcterms:W3CDTF">2016-09-26T14:46:02Z</dcterms:created>
  <dcterms:modified xsi:type="dcterms:W3CDTF">2025-09-01T12:36:45Z</dcterms:modified>
</cp:coreProperties>
</file>