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77" r:id="rId5"/>
    <p:sldId id="1455" r:id="rId6"/>
    <p:sldId id="1460" r:id="rId7"/>
    <p:sldId id="1456" r:id="rId8"/>
    <p:sldId id="1458" r:id="rId9"/>
    <p:sldId id="1445" r:id="rId10"/>
    <p:sldId id="1459" r:id="rId11"/>
    <p:sldId id="1421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EFA147-FF6B-0108-1E34-05FAB7244A8C}" name="Cecilia Stenberg" initials="CS" userId="S::cecilia.stenberg@edu.stockholm.se::81f6577f-aac7-41e0-b42f-e3416bc399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BA5C"/>
    <a:srgbClr val="FF8F69"/>
    <a:srgbClr val="FF7046"/>
    <a:srgbClr val="EB653E"/>
    <a:srgbClr val="E73B1D"/>
    <a:srgbClr val="EA65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llanmörkt format 3 - Dekorfär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llanmörkt format 4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llanmörkt format 4 - Dekorfär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llanmörkt format 4 - Dekorfär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2833802-FEF1-4C79-8D5D-14CF1EAF98D9}" styleName="Ljust format 2 - Dekorfär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llanmörkt format 1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just format 3 - Dekorfär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Mörkt format 1 - Dekorfärg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Mörkt format 2 - Dekorfärg 1/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just format 1 - Dekorfärg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just format 1 - Dekorfärg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just format 2 - Dekorfärg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llanmörkt format 1 - Dekorfärg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llanmörkt format 1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Ljust format 3 - Dekorfär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just forma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32" autoAdjust="0"/>
    <p:restoredTop sz="94720"/>
  </p:normalViewPr>
  <p:slideViewPr>
    <p:cSldViewPr snapToGrid="0">
      <p:cViewPr varScale="1">
        <p:scale>
          <a:sx n="101" d="100"/>
          <a:sy n="101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73" d="100"/>
          <a:sy n="173" d="100"/>
        </p:scale>
        <p:origin x="305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2696BFE-B14E-2D84-4CAE-A9422BA655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1AEF3C8-686D-9522-DDAC-0DEB04530D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13777-9DBB-9240-AA0F-05F0A36B7D34}" type="datetimeFigureOut">
              <a:rPr lang="sv-SE" smtClean="0"/>
              <a:t>2026-06-24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A44043-8D6C-99D1-7F5F-5A0203B570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0459850-CEF6-0D26-ECFA-BC44BDB492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DC046-D881-304C-8F19-0587C6B335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9573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371C1-01DE-184A-83B3-D4B16B6C9847}" type="datetimeFigureOut">
              <a:rPr lang="sv-SE" smtClean="0"/>
              <a:t>2026-06-24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1C32F-D48D-B44F-A675-7086604FDD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661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1C32F-D48D-B44F-A675-7086604FDDE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922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su.se/kemilararnas-resurscentrum/" TargetMode="Externa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1BA00BFA-A9A2-AAAE-9617-25D676590D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78536"/>
            <a:ext cx="12192000" cy="590092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EC0B6B43-98CA-946F-49F6-674DA54D6ED0}"/>
              </a:ext>
            </a:extLst>
          </p:cNvPr>
          <p:cNvSpPr/>
          <p:nvPr userDrawn="1"/>
        </p:nvSpPr>
        <p:spPr>
          <a:xfrm>
            <a:off x="0" y="5515826"/>
            <a:ext cx="12192000" cy="9000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893244C5-0DD7-A3A3-600A-D11DB3712E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18300" y="2126457"/>
            <a:ext cx="3263900" cy="51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b="1" i="0" noProof="0" dirty="0">
                <a:latin typeface="+mn-lt"/>
              </a:rPr>
              <a:t>RUBRIK</a:t>
            </a:r>
            <a:endParaRPr lang="sv-SE" b="0" i="0" noProof="0" dirty="0">
              <a:latin typeface="Caecilia LT Std Roman" pitchFamily="2" charset="0"/>
            </a:endParaRPr>
          </a:p>
          <a:p>
            <a:pPr lvl="0"/>
            <a:endParaRPr lang="sv-SE" noProof="0" dirty="0"/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F6CD0467-8099-3FE2-BD2C-DC5E18E3A0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8300" y="2954589"/>
            <a:ext cx="3263900" cy="9000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6EB09FF-4C18-6F12-E988-A188A25AD92C}"/>
              </a:ext>
            </a:extLst>
          </p:cNvPr>
          <p:cNvSpPr/>
          <p:nvPr userDrawn="1"/>
        </p:nvSpPr>
        <p:spPr>
          <a:xfrm>
            <a:off x="0" y="468922"/>
            <a:ext cx="12192000" cy="8747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96BE735-1E2B-BA0F-2FA8-548C06735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22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-r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 2">
            <a:extLst>
              <a:ext uri="{FF2B5EF4-FFF2-40B4-BE49-F238E27FC236}">
                <a16:creationId xmlns:a16="http://schemas.microsoft.com/office/drawing/2014/main" id="{AAA6E828-59F3-772F-8077-9AA9F78E753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C74A74D2-836D-81A5-07E0-89F8856DD287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989DBBBE-E897-D035-6346-C6DC80174DE3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E6AF2F7D-F8D3-2347-D927-33E0FA499B25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9C7096FC-52A5-996B-2AD8-671A01E4F6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5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CDBD41BF-0C91-BAC8-62AA-E195167DAD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5577"/>
            <a:ext cx="4877411" cy="4001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4A6B6C21-CF17-DFE1-21A1-219BE983A9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80449" y="1601419"/>
            <a:ext cx="6314437" cy="28822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A0BD2428-E7E7-5B7A-1CB7-F99A328154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8279328" y="0"/>
            <a:ext cx="40032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60547" y="2047516"/>
            <a:ext cx="3945782" cy="1801037"/>
          </a:xfrm>
          <a:prstGeom prst="rect">
            <a:avLst/>
          </a:prstGeom>
        </p:spPr>
      </p:pic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A2F2647D-1034-C628-16D0-574A34EF7D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7194"/>
            <a:ext cx="6803569" cy="43071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1A6A9213-0CCA-435D-79B3-104924977C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284E997-EA1C-AD33-8B5F-E24E85F6D5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1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EB68DE60-2046-2A47-60E7-5F572351BF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0218" y="1424389"/>
            <a:ext cx="4697037" cy="41958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2B37E9EC-130D-FBAD-C572-C0A5F26143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0218" y="489861"/>
            <a:ext cx="2529041" cy="5874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6262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FA11548-48D3-3BCC-B832-7ED7D9137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7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400328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4E386B99-AD40-20D2-2B34-DAB8695115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8531" y="1380903"/>
            <a:ext cx="6615046" cy="4178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8A1054E7-EF8A-7DD3-49C5-DAA642FF4E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18531" y="489861"/>
            <a:ext cx="2934629" cy="532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85341EC-3BDE-4B13-587E-CB2E5B36E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41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F404AF49-228C-A109-DF20-F45EB074D0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sätta in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987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433BE62-9C96-1468-3A6B-23E4B26A23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10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rät rubrik och text-med S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ECF15BDD-666C-AAD8-9F28-228E175C78E7}"/>
              </a:ext>
            </a:extLst>
          </p:cNvPr>
          <p:cNvCxnSpPr>
            <a:cxnSpLocks/>
          </p:cNvCxnSpPr>
          <p:nvPr userDrawn="1"/>
        </p:nvCxnSpPr>
        <p:spPr>
          <a:xfrm>
            <a:off x="3236588" y="2952076"/>
            <a:ext cx="353147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80D8EC5B-C6CD-55D0-C281-00D4BC8810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97397" y="2010184"/>
            <a:ext cx="3531476" cy="610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B6C3BA8-FDD6-D364-0C19-1BA9DF0D4D50}"/>
              </a:ext>
            </a:extLst>
          </p:cNvPr>
          <p:cNvSpPr txBox="1"/>
          <p:nvPr userDrawn="1"/>
        </p:nvSpPr>
        <p:spPr>
          <a:xfrm>
            <a:off x="3158206" y="3223914"/>
            <a:ext cx="3609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>
                <a:latin typeface="+mj-lt"/>
                <a:hlinkClick r:id="rId2"/>
              </a:rPr>
              <a:t>www.su.se/kemilararnas-resurscentrum</a:t>
            </a:r>
            <a:endParaRPr lang="en-GB" sz="1400" u="sng">
              <a:latin typeface="+mj-lt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4449FBE7-CCB4-9FAD-FB7F-BF16EA01D0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81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406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KRC på Klimatfestivalen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4E7971-43E0-4D52-AC0C-ADAB0F2040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3669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 hidden="1">
            <a:extLst>
              <a:ext uri="{FF2B5EF4-FFF2-40B4-BE49-F238E27FC236}">
                <a16:creationId xmlns:a16="http://schemas.microsoft.com/office/drawing/2014/main" id="{D99010A8-7AB7-4264-8875-9983EE381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</a:rPr>
              <a:t>Blank layoutsida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479CDFA-07E5-4BBB-8C73-E05AF64C1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867C-A57F-8042-B494-1F7A021B0658}" type="datetime1">
              <a:rPr lang="sv-SE" smtClean="0"/>
              <a:pPr/>
              <a:t>2026-06-24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DCED983-7857-4396-B0EB-6BC710F78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/Namn Namn, Institution eller liknande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69FA472-F43A-4ACD-893F-74267987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B66ED-EE6C-4E7E-848D-94DB84BF3115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2906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4">
            <a:extLst>
              <a:ext uri="{FF2B5EF4-FFF2-40B4-BE49-F238E27FC236}">
                <a16:creationId xmlns:a16="http://schemas.microsoft.com/office/drawing/2014/main" id="{B7727D52-4995-B4AE-D49E-3689A9121185}"/>
              </a:ext>
            </a:extLst>
          </p:cNvPr>
          <p:cNvCxnSpPr/>
          <p:nvPr userDrawn="1"/>
        </p:nvCxnSpPr>
        <p:spPr>
          <a:xfrm>
            <a:off x="6449069" y="3893252"/>
            <a:ext cx="3930868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tshållare för text 10">
            <a:extLst>
              <a:ext uri="{FF2B5EF4-FFF2-40B4-BE49-F238E27FC236}">
                <a16:creationId xmlns:a16="http://schemas.microsoft.com/office/drawing/2014/main" id="{5EE10FA6-F863-CC22-CF6B-5B342C45BE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3862" y="4106784"/>
            <a:ext cx="3945660" cy="12134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Namn och mejladress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5F5A17CC-7CEA-3D74-9A94-537F80EEF5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49069" y="1888761"/>
            <a:ext cx="3930869" cy="672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RUBRIK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0AF197D9-C7C6-07D9-1C89-5DFA5C365B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49069" y="2871023"/>
            <a:ext cx="3930869" cy="672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Plats för år och månad</a:t>
            </a:r>
          </a:p>
        </p:txBody>
      </p:sp>
      <p:pic>
        <p:nvPicPr>
          <p:cNvPr id="3" name="Bildobjekt 2" descr="En bild som visar cirkel, Grafik, Färggrann, apelsin&#10;&#10;Automatiskt genererad beskrivning">
            <a:extLst>
              <a:ext uri="{FF2B5EF4-FFF2-40B4-BE49-F238E27FC236}">
                <a16:creationId xmlns:a16="http://schemas.microsoft.com/office/drawing/2014/main" id="{F576533B-11C5-93A5-F380-7906E0D468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6151" y="1618615"/>
            <a:ext cx="2755900" cy="3035300"/>
          </a:xfrm>
          <a:prstGeom prst="rect">
            <a:avLst/>
          </a:prstGeom>
        </p:spPr>
      </p:pic>
      <p:pic>
        <p:nvPicPr>
          <p:cNvPr id="9" name="Bildobjekt 8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88EAAC65-EC6F-6886-CFCD-7631CFEBE7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7470" y="2655563"/>
            <a:ext cx="2933700" cy="3327400"/>
          </a:xfrm>
          <a:prstGeom prst="rect">
            <a:avLst/>
          </a:prstGeom>
        </p:spPr>
      </p:pic>
      <p:pic>
        <p:nvPicPr>
          <p:cNvPr id="15" name="Bildobjekt 14" descr="En bild som visar skiss, linjeritning, konst, design&#10;&#10;Automatiskt genererad beskrivning med medelhög exakthet">
            <a:extLst>
              <a:ext uri="{FF2B5EF4-FFF2-40B4-BE49-F238E27FC236}">
                <a16:creationId xmlns:a16="http://schemas.microsoft.com/office/drawing/2014/main" id="{BD485313-B619-CDDC-CCB1-D508E7847E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50113" y="905869"/>
            <a:ext cx="3401057" cy="1552399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1F44E0DF-A0CF-DBB0-52A4-50BB9FDDB46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 hidden="1">
            <a:extLst>
              <a:ext uri="{FF2B5EF4-FFF2-40B4-BE49-F238E27FC236}">
                <a16:creationId xmlns:a16="http://schemas.microsoft.com/office/drawing/2014/main" id="{D99010A8-7AB7-4264-8875-9983EE381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</a:rPr>
              <a:t>Blank layoutsida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479CDFA-07E5-4BBB-8C73-E05AF64C1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867C-A57F-8042-B494-1F7A021B0658}" type="datetime1">
              <a:rPr lang="sv-SE" smtClean="0"/>
              <a:pPr/>
              <a:t>2026-06-24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DCED983-7857-4396-B0EB-6BC710F78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/Namn Namn, Institution eller liknande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69FA472-F43A-4ACD-893F-74267987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B66ED-EE6C-4E7E-848D-94DB84BF3115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8547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 hidden="1">
            <a:extLst>
              <a:ext uri="{FF2B5EF4-FFF2-40B4-BE49-F238E27FC236}">
                <a16:creationId xmlns:a16="http://schemas.microsoft.com/office/drawing/2014/main" id="{D99010A8-7AB7-4264-8875-9983EE381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</a:rPr>
              <a:t>Blank layoutsida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479CDFA-07E5-4BBB-8C73-E05AF64C1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867C-A57F-8042-B494-1F7A021B0658}" type="datetime1">
              <a:rPr lang="sv-SE" smtClean="0"/>
              <a:pPr/>
              <a:t>2026-06-24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DCED983-7857-4396-B0EB-6BC710F78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/Namn Namn, Institution eller liknande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69FA472-F43A-4ACD-893F-74267987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B66ED-EE6C-4E7E-848D-94DB84BF3115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160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E0067E9-A6F4-1189-E751-FF703C51CB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2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/>
              <a:t>Plats för text</a:t>
            </a:r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046172B7-7D5B-79B8-1546-419CE9467A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22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Platshållare för text 11">
            <a:extLst>
              <a:ext uri="{FF2B5EF4-FFF2-40B4-BE49-F238E27FC236}">
                <a16:creationId xmlns:a16="http://schemas.microsoft.com/office/drawing/2014/main" id="{623BD2CB-FA10-0941-36CE-708787085A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3" name="Platshållare för text 14">
            <a:extLst>
              <a:ext uri="{FF2B5EF4-FFF2-40B4-BE49-F238E27FC236}">
                <a16:creationId xmlns:a16="http://schemas.microsoft.com/office/drawing/2014/main" id="{8101A0D2-B705-296E-2A02-608AD766EE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9F0CD67-D1FF-086E-9EE8-559D633098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6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B2466B88-D7D7-4F76-6AC2-587782373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34286" y="1070513"/>
            <a:ext cx="2933700" cy="33274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422CA61D-6657-5123-685A-B5F434C5C7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96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92160ECA-2500-6A44-D419-CEC4DE584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8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23669" y="1543559"/>
            <a:ext cx="5045166" cy="37708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3669" y="659006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60" y="0"/>
            <a:ext cx="5441506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7B998CC7-334B-1787-268D-00383820D1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7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4003289" y="0"/>
            <a:ext cx="827932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0265" y="1466780"/>
            <a:ext cx="6918570" cy="38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0265" y="610575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23" t="6391" r="25084" b="5403"/>
          <a:stretch/>
        </p:blipFill>
        <p:spPr>
          <a:xfrm>
            <a:off x="0" y="0"/>
            <a:ext cx="4003289" cy="68580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3BDCE123-BCCA-E9AA-889C-961C6FBBF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57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67" r:id="rId4"/>
    <p:sldLayoutId id="2147483668" r:id="rId5"/>
    <p:sldLayoutId id="2147483651" r:id="rId6"/>
    <p:sldLayoutId id="2147483669" r:id="rId7"/>
    <p:sldLayoutId id="2147483652" r:id="rId8"/>
    <p:sldLayoutId id="2147483662" r:id="rId9"/>
    <p:sldLayoutId id="2147483666" r:id="rId10"/>
    <p:sldLayoutId id="2147483654" r:id="rId11"/>
    <p:sldLayoutId id="2147483663" r:id="rId12"/>
    <p:sldLayoutId id="2147483656" r:id="rId13"/>
    <p:sldLayoutId id="2147483665" r:id="rId14"/>
    <p:sldLayoutId id="2147483660" r:id="rId15"/>
    <p:sldLayoutId id="2147483653" r:id="rId16"/>
    <p:sldLayoutId id="2147483659" r:id="rId17"/>
    <p:sldLayoutId id="2147483693" r:id="rId18"/>
    <p:sldLayoutId id="2147483695" r:id="rId19"/>
    <p:sldLayoutId id="2147483696" r:id="rId20"/>
    <p:sldLayoutId id="2147483697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hesse.org/sv/riskbedomning-och-substitution/riskbedomning/" TargetMode="External"/><Relationship Id="rId2" Type="http://schemas.openxmlformats.org/officeDocument/2006/relationships/hyperlink" Target="https://chesse.org/h5p/?id=10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6.xml"/><Relationship Id="rId1" Type="http://schemas.openxmlformats.org/officeDocument/2006/relationships/video" Target="https://player.vimeo.com/video/1111978204?app_id=12296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.se/download/18.7e388b91199a31e65d23934/1759928131780/Fosfat%C3%A5tervinning_pdfFosfatatervinning_4_gy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www.su.se/polopoly_fs/1.661694.1706704793!/menu/standard/file/Vilka_losningar_leder_strom_4_9.pd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hesse.org/sv/modul-riskbedomnin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AC43CFA-60FA-3F03-7115-AAAF1E09C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4147125"/>
            <a:ext cx="5728138" cy="1213466"/>
          </a:xfrm>
        </p:spPr>
        <p:txBody>
          <a:bodyPr/>
          <a:lstStyle/>
          <a:p>
            <a:r>
              <a:rPr lang="sv-SE" sz="2000" noProof="0" dirty="0"/>
              <a:t>Jenny Olander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02C424-8AB1-0443-400B-01448BB871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628775"/>
            <a:ext cx="5949119" cy="1352550"/>
          </a:xfrm>
        </p:spPr>
        <p:txBody>
          <a:bodyPr/>
          <a:lstStyle/>
          <a:p>
            <a:r>
              <a:rPr lang="sv-SE" noProof="0" dirty="0"/>
              <a:t>Riskbedömning av kemiundervisning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23B2150-676C-5162-6F2D-063C7CF0CF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3092620"/>
            <a:ext cx="3930869" cy="672759"/>
          </a:xfrm>
        </p:spPr>
        <p:txBody>
          <a:bodyPr>
            <a:normAutofit fontScale="85000" lnSpcReduction="20000"/>
          </a:bodyPr>
          <a:lstStyle/>
          <a:p>
            <a:r>
              <a:rPr lang="sv-SE" noProof="0" dirty="0"/>
              <a:t>6 augusti 2026</a:t>
            </a:r>
          </a:p>
          <a:p>
            <a:r>
              <a:rPr lang="sv-SE" noProof="0" dirty="0"/>
              <a:t>Gävle</a:t>
            </a:r>
          </a:p>
        </p:txBody>
      </p:sp>
    </p:spTree>
    <p:extLst>
      <p:ext uri="{BB962C8B-B14F-4D97-AF65-F5344CB8AC3E}">
        <p14:creationId xmlns:p14="http://schemas.microsoft.com/office/powerpoint/2010/main" val="2012819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3DE93DB-06AC-EB08-1675-520AF418AF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43824" y="1440276"/>
            <a:ext cx="4171951" cy="2226849"/>
          </a:xfrm>
        </p:spPr>
        <p:txBody>
          <a:bodyPr/>
          <a:lstStyle/>
          <a:p>
            <a:r>
              <a:rPr lang="sv-SE" noProof="0" dirty="0"/>
              <a:t>Läs sidan om Riskbedömning på </a:t>
            </a:r>
            <a:r>
              <a:rPr lang="sv-SE" sz="3200" noProof="0" dirty="0"/>
              <a:t>https://chesse.org/sv/</a:t>
            </a:r>
          </a:p>
          <a:p>
            <a:endParaRPr lang="sv-SE" noProof="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798E88D-4A55-2978-440B-0F4FA5285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20" y="220405"/>
            <a:ext cx="6622354" cy="66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3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E8291-61CA-F1A3-60DB-CB18F0399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0F9B772-4504-32F3-75A2-B18CB94ECA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3017" y="5953125"/>
            <a:ext cx="8612495" cy="682826"/>
          </a:xfrm>
        </p:spPr>
        <p:txBody>
          <a:bodyPr/>
          <a:lstStyle/>
          <a:p>
            <a:pPr marL="0" indent="0">
              <a:buNone/>
            </a:pPr>
            <a:r>
              <a:rPr lang="sv-SE" noProof="0" dirty="0">
                <a:hlinkClick r:id="rId2"/>
              </a:rPr>
              <a:t>https://chesse.org/h5p/?id=101</a:t>
            </a:r>
            <a:endParaRPr lang="sv-SE" noProof="0" dirty="0">
              <a:hlinkClick r:id="rId3"/>
            </a:endParaRPr>
          </a:p>
          <a:p>
            <a:pPr marL="0" indent="0">
              <a:buNone/>
            </a:pPr>
            <a:endParaRPr lang="sv-SE" noProof="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542D0AC-8C61-F59E-8039-D29AFE6C25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5310108" cy="587375"/>
          </a:xfrm>
        </p:spPr>
        <p:txBody>
          <a:bodyPr/>
          <a:lstStyle/>
          <a:p>
            <a:r>
              <a:rPr lang="sv-SE" noProof="0" dirty="0"/>
              <a:t>Testa dig själv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C2AC8B2-9B18-4660-9911-F424E4692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17" y="1560851"/>
            <a:ext cx="7219489" cy="404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16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CACE48D-4E68-08B2-26C9-1E2C88393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sv-SE" noProof="0" dirty="0"/>
              <a:t>Identifiera farorna med kemikalier, exponering, utrustning och arbetsmoment under förberedelser, genomförande och efterarbete.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sv-SE" noProof="0" dirty="0"/>
              <a:t>Bedöm riskerna kopplade till varje del av aktiviteten.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sv-SE" noProof="0" dirty="0"/>
              <a:t>Bestäm vilka förebyggande åtgärder och skyddsåtgärder som behöver vidtas för att hålla riskerna på en acceptabel nivå.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69EDAD-0183-AB0F-5E0A-88888D6EBA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9539208" cy="587375"/>
          </a:xfrm>
        </p:spPr>
        <p:txBody>
          <a:bodyPr/>
          <a:lstStyle/>
          <a:p>
            <a:r>
              <a:rPr lang="sv-SE" noProof="0" dirty="0"/>
              <a:t>Tre steg för riskbedömning av en aktivitet</a:t>
            </a:r>
          </a:p>
          <a:p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348282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media 1" title="Screencast: Riskbedömning">
            <a:hlinkClick r:id="" action="ppaction://media"/>
            <a:extLst>
              <a:ext uri="{FF2B5EF4-FFF2-40B4-BE49-F238E27FC236}">
                <a16:creationId xmlns:a16="http://schemas.microsoft.com/office/drawing/2014/main" id="{9FDCFC16-ADB7-7A35-0CC4-00711F87013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938" y="0"/>
            <a:ext cx="12174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6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7649BCF-39CF-4AAA-8E33-9D52E2EAEF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10293569" cy="587375"/>
          </a:xfrm>
        </p:spPr>
        <p:txBody>
          <a:bodyPr/>
          <a:lstStyle/>
          <a:p>
            <a:r>
              <a:rPr lang="sv-SE" noProof="0" dirty="0"/>
              <a:t>Fosfatåtervinning – underlag för riskbedömning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0E6E95A-EEE3-4535-B767-EE5178E26300}"/>
              </a:ext>
            </a:extLst>
          </p:cNvPr>
          <p:cNvSpPr txBox="1"/>
          <p:nvPr/>
        </p:nvSpPr>
        <p:spPr>
          <a:xfrm>
            <a:off x="7705165" y="5924622"/>
            <a:ext cx="1931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800" b="0" i="0" u="none" strike="noStrike" kern="1200" noProof="0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3"/>
              </a:rPr>
              <a:t>Fosfatåtervinning</a:t>
            </a:r>
            <a:endParaRPr lang="sv-SE" sz="1800" b="0" i="0" u="none" strike="noStrike" kern="1200" noProof="0" dirty="0">
              <a:solidFill>
                <a:srgbClr val="000000"/>
              </a:solidFill>
              <a:effectLst/>
              <a:latin typeface="Calibri" panose="020F0502020204030204" pitchFamily="34" charset="0"/>
              <a:hlinkClick r:id="rId4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9C6C227-F662-4A3E-98C8-614049D181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703" t="19284" r="23144" b="902"/>
          <a:stretch/>
        </p:blipFill>
        <p:spPr>
          <a:xfrm>
            <a:off x="748597" y="1421393"/>
            <a:ext cx="6980222" cy="627670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6580DF9-BC56-4E36-BCEA-1A5325528CF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708" t="31112" r="24375" b="26913"/>
          <a:stretch/>
        </p:blipFill>
        <p:spPr>
          <a:xfrm>
            <a:off x="2951336" y="1740125"/>
            <a:ext cx="8492067" cy="418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9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C92F9AD-7913-AB14-4069-206706986F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noProof="0" dirty="0"/>
              <a:t>Välj en laboration som genomförts under veckan.</a:t>
            </a:r>
          </a:p>
          <a:p>
            <a:r>
              <a:rPr lang="sv-SE" noProof="0" dirty="0"/>
              <a:t>Ladda ner instruktionen till din dator.</a:t>
            </a:r>
          </a:p>
          <a:p>
            <a:r>
              <a:rPr lang="sv-SE" noProof="0" dirty="0"/>
              <a:t>Diskutera hur riskbedömningsunderlaget passar till din undervisningssituation.</a:t>
            </a:r>
          </a:p>
          <a:p>
            <a:r>
              <a:rPr lang="sv-SE" noProof="0" dirty="0"/>
              <a:t>Anpassa riskbedömningen till dina förutsättningar.</a:t>
            </a:r>
          </a:p>
          <a:p>
            <a:r>
              <a:rPr lang="sv-SE" noProof="0" dirty="0"/>
              <a:t>…om du hinner, bearbeta ytterligare en riskbedömning.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20D6AF3-F83E-75CA-4015-7D7BDBE1A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8612494" cy="587375"/>
          </a:xfrm>
        </p:spPr>
        <p:txBody>
          <a:bodyPr/>
          <a:lstStyle/>
          <a:p>
            <a:r>
              <a:rPr lang="sv-SE" noProof="0" dirty="0"/>
              <a:t>Bearbeta minst ett riskbedömningsunderlag</a:t>
            </a:r>
          </a:p>
        </p:txBody>
      </p:sp>
    </p:spTree>
    <p:extLst>
      <p:ext uri="{BB962C8B-B14F-4D97-AF65-F5344CB8AC3E}">
        <p14:creationId xmlns:p14="http://schemas.microsoft.com/office/powerpoint/2010/main" val="1744990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389A9FB-43D9-4E94-A5B9-F29BD34FD7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9"/>
            <a:ext cx="10987008" cy="582002"/>
          </a:xfrm>
        </p:spPr>
        <p:txBody>
          <a:bodyPr/>
          <a:lstStyle/>
          <a:p>
            <a:r>
              <a:rPr lang="sv-SE" noProof="0" dirty="0"/>
              <a:t>Material för kollegialt arbete på skolan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B2809A2-3F4B-4BA6-8321-7D57D64756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62" t="8822" r="19001"/>
          <a:stretch>
            <a:fillRect/>
          </a:stretch>
        </p:blipFill>
        <p:spPr>
          <a:xfrm>
            <a:off x="714375" y="2434639"/>
            <a:ext cx="5848973" cy="4010784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D1958047-4609-0429-33CF-B74AA6A39EE0}"/>
              </a:ext>
            </a:extLst>
          </p:cNvPr>
          <p:cNvSpPr txBox="1"/>
          <p:nvPr/>
        </p:nvSpPr>
        <p:spPr>
          <a:xfrm>
            <a:off x="643017" y="1605612"/>
            <a:ext cx="8311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noProof="0" dirty="0">
                <a:latin typeface="+mj-lt"/>
              </a:rPr>
              <a:t>I september publiceras ”</a:t>
            </a:r>
            <a:r>
              <a:rPr lang="sv-SE" sz="2400" noProof="0" dirty="0" err="1">
                <a:latin typeface="+mj-lt"/>
              </a:rPr>
              <a:t>Educational</a:t>
            </a:r>
            <a:r>
              <a:rPr lang="sv-SE" sz="2400" noProof="0" dirty="0">
                <a:latin typeface="+mj-lt"/>
              </a:rPr>
              <a:t> Resources” på svenska sidan. 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1918943-966F-65DE-460F-0B2AD97FA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137" y="4809319"/>
            <a:ext cx="1560087" cy="725894"/>
          </a:xfrm>
          <a:prstGeom prst="rect">
            <a:avLst/>
          </a:prstGeom>
        </p:spPr>
      </p:pic>
      <p:sp>
        <p:nvSpPr>
          <p:cNvPr id="8" name="Rektangel med rundade hörn 7">
            <a:extLst>
              <a:ext uri="{FF2B5EF4-FFF2-40B4-BE49-F238E27FC236}">
                <a16:creationId xmlns:a16="http://schemas.microsoft.com/office/drawing/2014/main" id="{AEAFEC52-202E-0CE2-570A-052B72200476}"/>
              </a:ext>
            </a:extLst>
          </p:cNvPr>
          <p:cNvSpPr/>
          <p:nvPr/>
        </p:nvSpPr>
        <p:spPr>
          <a:xfrm>
            <a:off x="4724400" y="4703762"/>
            <a:ext cx="1731640" cy="950522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C25361C0-407A-D9AC-C5C8-F646BCF46455}"/>
              </a:ext>
            </a:extLst>
          </p:cNvPr>
          <p:cNvSpPr txBox="1"/>
          <p:nvPr/>
        </p:nvSpPr>
        <p:spPr>
          <a:xfrm>
            <a:off x="7009777" y="4086088"/>
            <a:ext cx="48252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noProof="0" dirty="0">
                <a:latin typeface="+mj-lt"/>
              </a:rPr>
              <a:t>Länk till första modulen om riskbedömning:</a:t>
            </a:r>
            <a:endParaRPr lang="sv-SE" sz="2000" u="sng" noProof="0" dirty="0">
              <a:latin typeface="+mj-lt"/>
              <a:hlinkClick r:id="rId4"/>
            </a:endParaRPr>
          </a:p>
          <a:p>
            <a:r>
              <a:rPr lang="sv-SE" sz="2000" u="sng" noProof="0" dirty="0">
                <a:latin typeface="+mj-lt"/>
                <a:hlinkClick r:id="rId4"/>
              </a:rPr>
              <a:t>https://chesse.org/sv/modul-riskbedomning/</a:t>
            </a:r>
            <a:endParaRPr lang="sv-SE" sz="2000" u="sng" noProof="0" dirty="0">
              <a:latin typeface="+mj-lt"/>
            </a:endParaRPr>
          </a:p>
          <a:p>
            <a:endParaRPr lang="sv-SE" sz="2000" u="sng" noProof="0" dirty="0">
              <a:latin typeface="+mj-lt"/>
            </a:endParaRPr>
          </a:p>
          <a:p>
            <a:r>
              <a:rPr lang="sv-SE" sz="2000" noProof="0" dirty="0">
                <a:latin typeface="+mj-lt"/>
                <a:sym typeface="Wingdings" panose="05000000000000000000" pitchFamily="2" charset="2"/>
              </a:rPr>
              <a:t> </a:t>
            </a:r>
            <a:r>
              <a:rPr lang="sv-SE" sz="2000" noProof="0" dirty="0">
                <a:latin typeface="+mj-lt"/>
              </a:rPr>
              <a:t>Vill du vara med i referensgruppen?</a:t>
            </a:r>
          </a:p>
        </p:txBody>
      </p:sp>
    </p:spTree>
    <p:extLst>
      <p:ext uri="{BB962C8B-B14F-4D97-AF65-F5344CB8AC3E}">
        <p14:creationId xmlns:p14="http://schemas.microsoft.com/office/powerpoint/2010/main" val="174973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 8">
      <a:dk1>
        <a:srgbClr val="000000"/>
      </a:dk1>
      <a:lt1>
        <a:srgbClr val="FFFFFF"/>
      </a:lt1>
      <a:dk2>
        <a:srgbClr val="002E5F"/>
      </a:dk2>
      <a:lt2>
        <a:srgbClr val="F4F0E9"/>
      </a:lt2>
      <a:accent1>
        <a:srgbClr val="F5F0EA"/>
      </a:accent1>
      <a:accent2>
        <a:srgbClr val="F8AC4B"/>
      </a:accent2>
      <a:accent3>
        <a:srgbClr val="EB653E"/>
      </a:accent3>
      <a:accent4>
        <a:srgbClr val="E73B1D"/>
      </a:accent4>
      <a:accent5>
        <a:srgbClr val="F4F0E9"/>
      </a:accent5>
      <a:accent6>
        <a:srgbClr val="F4F0E9"/>
      </a:accent6>
      <a:hlink>
        <a:srgbClr val="013B6C"/>
      </a:hlink>
      <a:folHlink>
        <a:srgbClr val="6D76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f0d98b-3e1b-45be-9fdb-9d87c6ee8eaf">
      <Terms xmlns="http://schemas.microsoft.com/office/infopath/2007/PartnerControls"/>
    </lcf76f155ced4ddcb4097134ff3c332f>
    <TaxCatchAll xmlns="531782a8-56d6-4c15-b386-1db1e4e2f53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F737DD6A4E8C4DAD2EC844A18F4A5F" ma:contentTypeVersion="20" ma:contentTypeDescription="Skapa ett nytt dokument." ma:contentTypeScope="" ma:versionID="540fe1470175b93733f8c6d4bcfbbb46">
  <xsd:schema xmlns:xsd="http://www.w3.org/2001/XMLSchema" xmlns:xs="http://www.w3.org/2001/XMLSchema" xmlns:p="http://schemas.microsoft.com/office/2006/metadata/properties" xmlns:ns2="92f0d98b-3e1b-45be-9fdb-9d87c6ee8eaf" xmlns:ns3="531782a8-56d6-4c15-b386-1db1e4e2f53e" targetNamespace="http://schemas.microsoft.com/office/2006/metadata/properties" ma:root="true" ma:fieldsID="b9b95cb6e834016211ecd553ef7a940f" ns2:_="" ns3:_="">
    <xsd:import namespace="92f0d98b-3e1b-45be-9fdb-9d87c6ee8eaf"/>
    <xsd:import namespace="531782a8-56d6-4c15-b386-1db1e4e2f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f0d98b-3e1b-45be-9fdb-9d87c6ee8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hidden="true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7fc75cc7-a35a-460a-8f27-7492171721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1782a8-56d6-4c15-b386-1db1e4e2f53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hidden="true" ma:internalName="SharedWithDetails" ma:readOnly="true">
      <xsd:simpleType>
        <xsd:restriction base="dms:Note"/>
      </xsd:simpleType>
    </xsd:element>
    <xsd:element name="TaxCatchAll" ma:index="23" nillable="true" ma:displayName="Taxonomy Catch All Column" ma:hidden="true" ma:list="{95356929-1bfc-42b7-800c-f4862227a496}" ma:internalName="TaxCatchAll" ma:readOnly="false" ma:showField="CatchAllData" ma:web="531782a8-56d6-4c15-b386-1db1e4e2f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614FA8-1D74-46F7-82E2-F2E1871119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561072-3995-4DCB-9519-503DA9912D10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531782a8-56d6-4c15-b386-1db1e4e2f53e"/>
    <ds:schemaRef ds:uri="92f0d98b-3e1b-45be-9fdb-9d87c6ee8eaf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F89EE3D-FE5A-490C-BF00-14BC888184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f0d98b-3e1b-45be-9fdb-9d87c6ee8eaf"/>
    <ds:schemaRef ds:uri="531782a8-56d6-4c15-b386-1db1e4e2f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4937</TotalTime>
  <Words>179</Words>
  <Application>Microsoft Office PowerPoint</Application>
  <PresentationFormat>Bredbild</PresentationFormat>
  <Paragraphs>26</Paragraphs>
  <Slides>8</Slides>
  <Notes>1</Notes>
  <HiddenSlides>0</HiddenSlides>
  <MMClips>1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Caecilia LT Std Roman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Mina Karami</dc:creator>
  <cp:keywords/>
  <dc:description/>
  <cp:lastModifiedBy>Jenny Olander</cp:lastModifiedBy>
  <cp:revision>67</cp:revision>
  <dcterms:created xsi:type="dcterms:W3CDTF">2023-09-19T07:41:33Z</dcterms:created>
  <dcterms:modified xsi:type="dcterms:W3CDTF">2026-06-24T07:35:52Z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0x01010022F737DD6A4E8C4DAD2EC844A18F4A5F</vt:lpwstr>
  </property>
  <property fmtid="{D5CDD505-2E9C-101B-9397-08002B2CF9AE}" pid="3" name="MediaServiceImageTags">
    <vt:lpwstr/>
  </property>
</Properties>
</file>