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7" r:id="rId5"/>
    <p:sldId id="1404" r:id="rId6"/>
    <p:sldId id="1401" r:id="rId7"/>
    <p:sldId id="1402" r:id="rId8"/>
    <p:sldId id="1403" r:id="rId9"/>
    <p:sldId id="1391" r:id="rId10"/>
    <p:sldId id="1399" r:id="rId11"/>
    <p:sldId id="1400" r:id="rId12"/>
    <p:sldId id="1270" r:id="rId13"/>
    <p:sldId id="1397" r:id="rId14"/>
  </p:sldIdLst>
  <p:sldSz cx="12192000" cy="6858000"/>
  <p:notesSz cx="6669088" cy="97536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EFA147-FF6B-0108-1E34-05FAB7244A8C}" name="Cecilia Stenberg" initials="CS" userId="S::cecilia.stenberg@edu.stockholm.se::81f6577f-aac7-41e0-b42f-e3416bc399e9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ia Rocksén" initials="MR" lastIdx="1" clrIdx="0">
    <p:extLst>
      <p:ext uri="{19B8F6BF-5375-455C-9EA6-DF929625EA0E}">
        <p15:presenceInfo xmlns:p15="http://schemas.microsoft.com/office/powerpoint/2012/main" userId="S::maro9255@win.su.se::35814841-5e42-471b-9c93-9fd5215eb45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F69"/>
    <a:srgbClr val="FF7046"/>
    <a:srgbClr val="EB653E"/>
    <a:srgbClr val="E73B1D"/>
    <a:srgbClr val="FBBA5C"/>
    <a:srgbClr val="EA65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llanmörkt format 2 - Dekorfärg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llanmörkt format 3 - 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llanmörkt format 2 - Dekorfär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llanmörkt format 3 - Dekorfärg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Mellanmörkt format 4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Mellanmörkt format 4 - Dekorfärg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llanmörkt format 4 - Dekorfärg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Ljust format 2 - Dekorfärg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0E3FDE45-AF77-4B5C-9715-49D594BDF05E}" styleName="Ljust format 1 - Dekorfär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ellanmörkt format 1 - Dekorfär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just format 3 - Dekorfärg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7CE84F3-28C3-443E-9E96-99CF82512B78}" styleName="Mörkt format 1 - Dekorfärg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Mörkt format 2 - Dekorfärg 1/Dekorfärg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84E427A-3D55-4303-BF80-6455036E1DE7}" styleName="Format med tema 1 - dekorfär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BC89EF96-8CEA-46FF-86C4-4CE0E7609802}" styleName="Ljust format 3 - Dekorfärg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Ljust format 3 - Dekorfärg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just format 3 - Dekorfärg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301B821-A1FF-4177-AEE7-76D212191A09}" styleName="Mellanmörkt format 1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FABFCF23-3B69-468F-B69F-88F6DE6A72F2}" styleName="Mellanmörkt format 1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llanmörkt format 1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DF18680-E054-41AD-8BC1-D1AEF772440D}" styleName="Mellanmörkt format 2 - Dekorfärg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Mellanmörkt format 3 - Dekorfär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llanmörkt format 4 - Dekorfärg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llanmörkt format 4 - Dekorfär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16D9F66E-5EB9-4882-86FB-DCBF35E3C3E4}" styleName="Mellanmörkt format 4 - Dekorfärg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46F890A9-2807-4EBB-B81D-B2AA78EC7F39}" styleName="Mörkt format 2 - Dekorfärg 5/Dekorfärg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2C8C85-51F0-491E-9774-3900AFEF0FD7}" styleName="Ljust format 2 - Dekorfärg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Ljust format 2 - Dekorfärg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69012ECD-51FC-41F1-AA8D-1B2483CD663E}" styleName="Ljust format 2 - Dekorfärg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18" autoAdjust="0"/>
    <p:restoredTop sz="94248" autoAdjust="0"/>
  </p:normalViewPr>
  <p:slideViewPr>
    <p:cSldViewPr snapToGrid="0">
      <p:cViewPr varScale="1">
        <p:scale>
          <a:sx n="70" d="100"/>
          <a:sy n="70" d="100"/>
        </p:scale>
        <p:origin x="38" y="5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73" d="100"/>
          <a:sy n="173" d="100"/>
        </p:scale>
        <p:origin x="3056" y="2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52696BFE-B14E-2D84-4CAE-A9422BA6551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1AEF3C8-686D-9522-DDAC-0DEB04530D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813777-9DBB-9240-AA0F-05F0A36B7D34}" type="datetimeFigureOut">
              <a:rPr lang="sv-SE" smtClean="0"/>
              <a:t>2026-06-25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6EA44043-8D6C-99D1-7F5F-5A0203B570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0459850-CEF6-0D26-ECFA-BC44BDB4925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DC046-D881-304C-8F19-0587C6B3356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295736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9371C1-01DE-184A-83B3-D4B16B6C9847}" type="datetimeFigureOut">
              <a:rPr lang="sv-SE" smtClean="0"/>
              <a:t>2026-06-25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1C32F-D48D-B44F-A675-7086604FDDE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066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B1C32F-D48D-B44F-A675-7086604FDDE9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96234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B1C32F-D48D-B44F-A675-7086604FDDE9}" type="slidenum">
              <a:rPr kumimoji="0" lang="sv-S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sv-S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102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su.se/kemilararnas-resurscentrum/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1BA00BFA-A9A2-AAAE-9617-25D676590D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478536"/>
            <a:ext cx="12192000" cy="5900928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EC0B6B43-98CA-946F-49F6-674DA54D6ED0}"/>
              </a:ext>
            </a:extLst>
          </p:cNvPr>
          <p:cNvSpPr/>
          <p:nvPr userDrawn="1"/>
        </p:nvSpPr>
        <p:spPr>
          <a:xfrm>
            <a:off x="0" y="5515826"/>
            <a:ext cx="12192000" cy="90009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893244C5-0DD7-A3A3-600A-D11DB3712ED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718300" y="2126457"/>
            <a:ext cx="3263900" cy="51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b="1" i="0" noProof="0" dirty="0">
                <a:latin typeface="+mn-lt"/>
              </a:rPr>
              <a:t>RUBRIK</a:t>
            </a:r>
            <a:endParaRPr lang="sv-SE" b="0" i="0" noProof="0" dirty="0">
              <a:latin typeface="Caecilia LT Std Roman" pitchFamily="2" charset="0"/>
            </a:endParaRPr>
          </a:p>
          <a:p>
            <a:pPr lvl="0"/>
            <a:endParaRPr lang="sv-SE" noProof="0" dirty="0"/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F6CD0467-8099-3FE2-BD2C-DC5E18E3A08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718300" y="2954589"/>
            <a:ext cx="3263900" cy="900096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6EB09FF-4C18-6F12-E988-A188A25AD92C}"/>
              </a:ext>
            </a:extLst>
          </p:cNvPr>
          <p:cNvSpPr/>
          <p:nvPr userDrawn="1"/>
        </p:nvSpPr>
        <p:spPr>
          <a:xfrm>
            <a:off x="0" y="468922"/>
            <a:ext cx="12192000" cy="8747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>
            <a:extLst>
              <a:ext uri="{FF2B5EF4-FFF2-40B4-BE49-F238E27FC236}">
                <a16:creationId xmlns:a16="http://schemas.microsoft.com/office/drawing/2014/main" id="{F96BE735-1E2B-BA0F-2FA8-548C06735D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2229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-ran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 2">
            <a:extLst>
              <a:ext uri="{FF2B5EF4-FFF2-40B4-BE49-F238E27FC236}">
                <a16:creationId xmlns:a16="http://schemas.microsoft.com/office/drawing/2014/main" id="{AAA6E828-59F3-772F-8077-9AA9F78E753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C74A74D2-836D-81A5-07E0-89F8856DD287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989DBBBE-E897-D035-6346-C6DC80174DE3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E6AF2F7D-F8D3-2347-D927-33E0FA499B25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9C7096FC-52A5-996B-2AD8-671A01E4F6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557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Platshållare för text 2">
            <a:extLst>
              <a:ext uri="{FF2B5EF4-FFF2-40B4-BE49-F238E27FC236}">
                <a16:creationId xmlns:a16="http://schemas.microsoft.com/office/drawing/2014/main" id="{CDBD41BF-0C91-BAC8-62AA-E195167DAD9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5577"/>
            <a:ext cx="4877411" cy="40019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8" name="Platshållare för text 4">
            <a:extLst>
              <a:ext uri="{FF2B5EF4-FFF2-40B4-BE49-F238E27FC236}">
                <a16:creationId xmlns:a16="http://schemas.microsoft.com/office/drawing/2014/main" id="{4A6B6C21-CF17-DFE1-21A1-219BE983A9F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80449" y="1601419"/>
            <a:ext cx="6314437" cy="28822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A0BD2428-E7E7-5B7A-1CB7-F99A3281545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0958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112F5A58-D1EF-60F8-4460-EA35493C3871}"/>
              </a:ext>
            </a:extLst>
          </p:cNvPr>
          <p:cNvSpPr/>
          <p:nvPr userDrawn="1"/>
        </p:nvSpPr>
        <p:spPr>
          <a:xfrm>
            <a:off x="8279328" y="0"/>
            <a:ext cx="400328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Bildobjekt 2" descr="En bild som visar konst, design&#10;&#10;Automatiskt genererad beskrivning">
            <a:extLst>
              <a:ext uri="{FF2B5EF4-FFF2-40B4-BE49-F238E27FC236}">
                <a16:creationId xmlns:a16="http://schemas.microsoft.com/office/drawing/2014/main" id="{1435A4C4-801E-564E-8F78-B3F36024533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60547" y="2047516"/>
            <a:ext cx="3945782" cy="1801037"/>
          </a:xfrm>
          <a:prstGeom prst="rect">
            <a:avLst/>
          </a:prstGeom>
        </p:spPr>
      </p:pic>
      <p:sp>
        <p:nvSpPr>
          <p:cNvPr id="2" name="Platshållare för text 2">
            <a:extLst>
              <a:ext uri="{FF2B5EF4-FFF2-40B4-BE49-F238E27FC236}">
                <a16:creationId xmlns:a16="http://schemas.microsoft.com/office/drawing/2014/main" id="{A2F2647D-1034-C628-16D0-574A34EF7D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4808" y="1497194"/>
            <a:ext cx="6803569" cy="43071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4" name="Platshållare för text 4">
            <a:extLst>
              <a:ext uri="{FF2B5EF4-FFF2-40B4-BE49-F238E27FC236}">
                <a16:creationId xmlns:a16="http://schemas.microsoft.com/office/drawing/2014/main" id="{1A6A9213-0CCA-435D-79B3-104924977C7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4808" y="576756"/>
            <a:ext cx="2163763" cy="61206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284E997-EA1C-AD33-8B5F-E24E85F6D54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8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EB68DE60-2046-2A47-60E7-5F572351BF9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50218" y="1424389"/>
            <a:ext cx="4697037" cy="419582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2B37E9EC-130D-FBAD-C572-C0A5F261434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150218" y="489861"/>
            <a:ext cx="2529041" cy="58749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662626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FA11548-48D3-3BCC-B832-7ED7D913781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0706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1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ed rubrik och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A95CEEB-2D82-FB42-4934-442C0A199969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4003288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för att sätta in bild</a:t>
            </a:r>
          </a:p>
        </p:txBody>
      </p:sp>
      <p:sp>
        <p:nvSpPr>
          <p:cNvPr id="5" name="Platshållare för text 2">
            <a:extLst>
              <a:ext uri="{FF2B5EF4-FFF2-40B4-BE49-F238E27FC236}">
                <a16:creationId xmlns:a16="http://schemas.microsoft.com/office/drawing/2014/main" id="{4E386B99-AD40-20D2-2B34-DAB8695115F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518531" y="1380903"/>
            <a:ext cx="6615046" cy="4178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6" name="Platshållare för text 4">
            <a:extLst>
              <a:ext uri="{FF2B5EF4-FFF2-40B4-BE49-F238E27FC236}">
                <a16:creationId xmlns:a16="http://schemas.microsoft.com/office/drawing/2014/main" id="{8A1054E7-EF8A-7DD3-49C5-DAA642FF4E3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518531" y="489861"/>
            <a:ext cx="2934629" cy="53273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85341EC-3BDE-4B13-587E-CB2E5B36EB3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741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2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bild 3">
            <a:extLst>
              <a:ext uri="{FF2B5EF4-FFF2-40B4-BE49-F238E27FC236}">
                <a16:creationId xmlns:a16="http://schemas.microsoft.com/office/drawing/2014/main" id="{F404AF49-228C-A109-DF20-F45EB074D0C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latin typeface="+mj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sv-SE"/>
              <a:t>Klicka för att sätta in bild</a:t>
            </a:r>
          </a:p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389878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-loggor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3433BE62-9C96-1468-3A6B-23E4B26A23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3106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drät rubrik och text-med SU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Rak 6">
            <a:extLst>
              <a:ext uri="{FF2B5EF4-FFF2-40B4-BE49-F238E27FC236}">
                <a16:creationId xmlns:a16="http://schemas.microsoft.com/office/drawing/2014/main" id="{ECF15BDD-666C-AAD8-9F28-228E175C78E7}"/>
              </a:ext>
            </a:extLst>
          </p:cNvPr>
          <p:cNvCxnSpPr>
            <a:cxnSpLocks/>
          </p:cNvCxnSpPr>
          <p:nvPr userDrawn="1"/>
        </p:nvCxnSpPr>
        <p:spPr>
          <a:xfrm>
            <a:off x="3236588" y="2952076"/>
            <a:ext cx="3531476" cy="0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latshållare för text 9">
            <a:extLst>
              <a:ext uri="{FF2B5EF4-FFF2-40B4-BE49-F238E27FC236}">
                <a16:creationId xmlns:a16="http://schemas.microsoft.com/office/drawing/2014/main" id="{80D8EC5B-C6CD-55D0-C281-00D4BC8810E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197397" y="2010184"/>
            <a:ext cx="3531476" cy="61065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1B6C3BA8-FDD6-D364-0C19-1BA9DF0D4D50}"/>
              </a:ext>
            </a:extLst>
          </p:cNvPr>
          <p:cNvSpPr txBox="1"/>
          <p:nvPr userDrawn="1"/>
        </p:nvSpPr>
        <p:spPr>
          <a:xfrm>
            <a:off x="3158206" y="3223914"/>
            <a:ext cx="36098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u="sng">
                <a:latin typeface="+mj-lt"/>
                <a:hlinkClick r:id="rId2"/>
              </a:rPr>
              <a:t>www.su.se/kemilararnas-resurscentrum</a:t>
            </a:r>
            <a:endParaRPr lang="en-GB" sz="1400" u="sng">
              <a:latin typeface="+mj-lt"/>
            </a:endParaRP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4449FBE7-CCB4-9FAD-FB7F-BF16EA01D0F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4818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  <p15:guide id="2" orient="horz" pos="406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4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Rak 4">
            <a:extLst>
              <a:ext uri="{FF2B5EF4-FFF2-40B4-BE49-F238E27FC236}">
                <a16:creationId xmlns:a16="http://schemas.microsoft.com/office/drawing/2014/main" id="{B7727D52-4995-B4AE-D49E-3689A9121185}"/>
              </a:ext>
            </a:extLst>
          </p:cNvPr>
          <p:cNvCxnSpPr/>
          <p:nvPr userDrawn="1"/>
        </p:nvCxnSpPr>
        <p:spPr>
          <a:xfrm>
            <a:off x="6449069" y="3893252"/>
            <a:ext cx="3930868" cy="0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Platshållare för text 10">
            <a:extLst>
              <a:ext uri="{FF2B5EF4-FFF2-40B4-BE49-F238E27FC236}">
                <a16:creationId xmlns:a16="http://schemas.microsoft.com/office/drawing/2014/main" id="{5EE10FA6-F863-CC22-CF6B-5B342C45BE0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63862" y="4106784"/>
            <a:ext cx="3945660" cy="1213466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Namn och mejladress</a:t>
            </a:r>
          </a:p>
        </p:txBody>
      </p:sp>
      <p:sp>
        <p:nvSpPr>
          <p:cNvPr id="7" name="Platshållare för text 12">
            <a:extLst>
              <a:ext uri="{FF2B5EF4-FFF2-40B4-BE49-F238E27FC236}">
                <a16:creationId xmlns:a16="http://schemas.microsoft.com/office/drawing/2014/main" id="{5F5A17CC-7CEA-3D74-9A94-537F80EEF5E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49069" y="1888761"/>
            <a:ext cx="3930869" cy="67276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RUBRIK</a:t>
            </a:r>
          </a:p>
        </p:txBody>
      </p:sp>
      <p:sp>
        <p:nvSpPr>
          <p:cNvPr id="8" name="Platshållare för text 3">
            <a:extLst>
              <a:ext uri="{FF2B5EF4-FFF2-40B4-BE49-F238E27FC236}">
                <a16:creationId xmlns:a16="http://schemas.microsoft.com/office/drawing/2014/main" id="{0AF197D9-C7C6-07D9-1C89-5DFA5C365BE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49069" y="2871023"/>
            <a:ext cx="3930869" cy="67275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sv-SE" noProof="0" dirty="0"/>
              <a:t>Plats för år och månad</a:t>
            </a:r>
          </a:p>
        </p:txBody>
      </p:sp>
      <p:pic>
        <p:nvPicPr>
          <p:cNvPr id="3" name="Bildobjekt 2" descr="En bild som visar cirkel, Grafik, Färggrann, apelsin&#10;&#10;Automatiskt genererad beskrivning">
            <a:extLst>
              <a:ext uri="{FF2B5EF4-FFF2-40B4-BE49-F238E27FC236}">
                <a16:creationId xmlns:a16="http://schemas.microsoft.com/office/drawing/2014/main" id="{F576533B-11C5-93A5-F380-7906E0D4689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36151" y="1618615"/>
            <a:ext cx="2755900" cy="3035300"/>
          </a:xfrm>
          <a:prstGeom prst="rect">
            <a:avLst/>
          </a:prstGeom>
        </p:spPr>
      </p:pic>
      <p:pic>
        <p:nvPicPr>
          <p:cNvPr id="9" name="Bildobjekt 8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88EAAC65-EC6F-6886-CFCD-7631CFEBE7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17470" y="2655563"/>
            <a:ext cx="2933700" cy="3327400"/>
          </a:xfrm>
          <a:prstGeom prst="rect">
            <a:avLst/>
          </a:prstGeom>
        </p:spPr>
      </p:pic>
      <p:pic>
        <p:nvPicPr>
          <p:cNvPr id="15" name="Bildobjekt 14" descr="En bild som visar skiss, linjeritning, konst, design&#10;&#10;Automatiskt genererad beskrivning med medelhög exakthet">
            <a:extLst>
              <a:ext uri="{FF2B5EF4-FFF2-40B4-BE49-F238E27FC236}">
                <a16:creationId xmlns:a16="http://schemas.microsoft.com/office/drawing/2014/main" id="{BD485313-B619-CDDC-CCB1-D508E7847E2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150113" y="905869"/>
            <a:ext cx="3401057" cy="1552399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1F44E0DF-A0CF-DBB0-52A4-50BB9FDDB46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1151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3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sv-SE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sv-SE" noProof="0"/>
              <a:t>Plats för text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1E0067E9-A6F4-1189-E751-FF703C51CB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5226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4">
            <a:extLst>
              <a:ext uri="{FF2B5EF4-FFF2-40B4-BE49-F238E27FC236}">
                <a16:creationId xmlns:a16="http://schemas.microsoft.com/office/drawing/2014/main" id="{D978FFC1-C6C6-E3CE-9144-B13B06172D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182748" y="1754722"/>
            <a:ext cx="6251567" cy="6378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 noProof="0"/>
              <a:t>PLATS FÖR RUBRIK</a:t>
            </a:r>
          </a:p>
        </p:txBody>
      </p:sp>
      <p:sp>
        <p:nvSpPr>
          <p:cNvPr id="9" name="Platshållare för text 4">
            <a:extLst>
              <a:ext uri="{FF2B5EF4-FFF2-40B4-BE49-F238E27FC236}">
                <a16:creationId xmlns:a16="http://schemas.microsoft.com/office/drawing/2014/main" id="{42EC6A90-AC76-C353-65CB-725D0855E48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182748" y="2700985"/>
            <a:ext cx="6251567" cy="257019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b="0" i="0">
                <a:solidFill>
                  <a:schemeClr val="tx1"/>
                </a:solidFill>
                <a:latin typeface="+mj-lt"/>
                <a:cs typeface="Calibri" panose="020F0502020204030204" pitchFamily="34" charset="0"/>
              </a:defRPr>
            </a:lvl1pPr>
          </a:lstStyle>
          <a:p>
            <a:pPr lvl="0"/>
            <a:r>
              <a:rPr lang="en-GB" noProof="0"/>
              <a:t>Plats för text</a:t>
            </a:r>
          </a:p>
        </p:txBody>
      </p:sp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pic>
        <p:nvPicPr>
          <p:cNvPr id="2" name="Bildobjekt 1">
            <a:extLst>
              <a:ext uri="{FF2B5EF4-FFF2-40B4-BE49-F238E27FC236}">
                <a16:creationId xmlns:a16="http://schemas.microsoft.com/office/drawing/2014/main" id="{046172B7-7D5B-79B8-1546-419CE9467A2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222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ubrik och text 1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 9">
            <a:extLst>
              <a:ext uri="{FF2B5EF4-FFF2-40B4-BE49-F238E27FC236}">
                <a16:creationId xmlns:a16="http://schemas.microsoft.com/office/drawing/2014/main" id="{994A9502-EE5C-02A3-50E1-59D0ECE390D7}"/>
              </a:ext>
            </a:extLst>
          </p:cNvPr>
          <p:cNvGrpSpPr/>
          <p:nvPr userDrawn="1"/>
        </p:nvGrpSpPr>
        <p:grpSpPr>
          <a:xfrm>
            <a:off x="-2" y="0"/>
            <a:ext cx="244701" cy="6858000"/>
            <a:chOff x="-2" y="0"/>
            <a:chExt cx="244701" cy="6858000"/>
          </a:xfrm>
        </p:grpSpPr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F04911D8-BE01-88AC-532F-DB7C13E761A3}"/>
                </a:ext>
              </a:extLst>
            </p:cNvPr>
            <p:cNvSpPr/>
            <p:nvPr/>
          </p:nvSpPr>
          <p:spPr>
            <a:xfrm>
              <a:off x="0" y="0"/>
              <a:ext cx="244699" cy="2286000"/>
            </a:xfrm>
            <a:prstGeom prst="rect">
              <a:avLst/>
            </a:prstGeom>
            <a:solidFill>
              <a:srgbClr val="EA653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Rektangel 11">
              <a:extLst>
                <a:ext uri="{FF2B5EF4-FFF2-40B4-BE49-F238E27FC236}">
                  <a16:creationId xmlns:a16="http://schemas.microsoft.com/office/drawing/2014/main" id="{3E04AAD4-848D-FBD2-11A3-9713AF2EFA2F}"/>
                </a:ext>
              </a:extLst>
            </p:cNvPr>
            <p:cNvSpPr/>
            <p:nvPr/>
          </p:nvSpPr>
          <p:spPr>
            <a:xfrm>
              <a:off x="-1" y="2286000"/>
              <a:ext cx="244699" cy="2286000"/>
            </a:xfrm>
            <a:prstGeom prst="rect">
              <a:avLst/>
            </a:prstGeom>
            <a:solidFill>
              <a:srgbClr val="FBBA5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ktangel 12">
              <a:extLst>
                <a:ext uri="{FF2B5EF4-FFF2-40B4-BE49-F238E27FC236}">
                  <a16:creationId xmlns:a16="http://schemas.microsoft.com/office/drawing/2014/main" id="{F79E9099-AFC4-6329-4C76-941F56430F7B}"/>
                </a:ext>
              </a:extLst>
            </p:cNvPr>
            <p:cNvSpPr/>
            <p:nvPr/>
          </p:nvSpPr>
          <p:spPr>
            <a:xfrm>
              <a:off x="-2" y="4572000"/>
              <a:ext cx="244699" cy="2286000"/>
            </a:xfrm>
            <a:prstGeom prst="rect">
              <a:avLst/>
            </a:prstGeom>
            <a:solidFill>
              <a:srgbClr val="E73B1D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Platshållare för text 11">
            <a:extLst>
              <a:ext uri="{FF2B5EF4-FFF2-40B4-BE49-F238E27FC236}">
                <a16:creationId xmlns:a16="http://schemas.microsoft.com/office/drawing/2014/main" id="{623BD2CB-FA10-0941-36CE-708787085A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3" name="Platshållare för text 14">
            <a:extLst>
              <a:ext uri="{FF2B5EF4-FFF2-40B4-BE49-F238E27FC236}">
                <a16:creationId xmlns:a16="http://schemas.microsoft.com/office/drawing/2014/main" id="{8101A0D2-B705-296E-2A02-608AD766EE2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9F0CD67-D1FF-086E-9EE8-559D633098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6637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3" name="Bildobjekt 2" descr="En bild som visar burk, konst, illustration, design&#10;&#10;Automatiskt genererad beskrivning med medelhög exakthet">
            <a:extLst>
              <a:ext uri="{FF2B5EF4-FFF2-40B4-BE49-F238E27FC236}">
                <a16:creationId xmlns:a16="http://schemas.microsoft.com/office/drawing/2014/main" id="{B2466B88-D7D7-4F76-6AC2-5877823738C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534286" y="1070513"/>
            <a:ext cx="2933700" cy="33274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422CA61D-6657-5123-685A-B5F434C5C7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396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lista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text 11">
            <a:extLst>
              <a:ext uri="{FF2B5EF4-FFF2-40B4-BE49-F238E27FC236}">
                <a16:creationId xmlns:a16="http://schemas.microsoft.com/office/drawing/2014/main" id="{03555E37-40A7-6F07-6EDA-9BEEF1B7162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3016" y="1551993"/>
            <a:ext cx="8612495" cy="394555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>
              <a:buClr>
                <a:schemeClr val="tx1"/>
              </a:buClr>
              <a:buSzPct val="150000"/>
              <a:buFont typeface="Arial" panose="020B0604020202020204" pitchFamily="34" charset="0"/>
              <a:buChar char="•"/>
              <a:defRPr sz="2400" b="0">
                <a:solidFill>
                  <a:schemeClr val="tx1"/>
                </a:solidFill>
                <a:latin typeface="+mj-lt"/>
              </a:defRPr>
            </a:lvl1pPr>
            <a:lvl2pPr>
              <a:defRPr>
                <a:latin typeface="+mj-lt"/>
              </a:defRPr>
            </a:lvl2pPr>
            <a:lvl3pPr>
              <a:defRPr>
                <a:latin typeface="+mj-lt"/>
              </a:defRPr>
            </a:lvl3pPr>
            <a:lvl4pPr>
              <a:defRPr>
                <a:latin typeface="+mj-lt"/>
              </a:defRPr>
            </a:lvl4pPr>
            <a:lvl5pPr>
              <a:defRPr>
                <a:latin typeface="+mj-lt"/>
              </a:defRPr>
            </a:lvl5pPr>
          </a:lstStyle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  <a:p>
            <a:pPr lvl="0"/>
            <a:r>
              <a:rPr lang="en-GB"/>
              <a:t>Text</a:t>
            </a:r>
          </a:p>
        </p:txBody>
      </p:sp>
      <p:sp>
        <p:nvSpPr>
          <p:cNvPr id="8" name="Platshållare för text 14">
            <a:extLst>
              <a:ext uri="{FF2B5EF4-FFF2-40B4-BE49-F238E27FC236}">
                <a16:creationId xmlns:a16="http://schemas.microsoft.com/office/drawing/2014/main" id="{318F4C6E-5B3A-6A7C-28A3-CE369E4CEA7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3017" y="656248"/>
            <a:ext cx="2765371" cy="58737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 i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92160ECA-2500-6A44-D419-CEC4DE584B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894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6096000" y="0"/>
            <a:ext cx="6186616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623669" y="1543559"/>
            <a:ext cx="5045166" cy="377088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623669" y="659006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2460" y="0"/>
            <a:ext cx="5441506" cy="6858000"/>
          </a:xfrm>
          <a:prstGeom prst="rect">
            <a:avLst/>
          </a:prstGeom>
        </p:spPr>
      </p:pic>
      <p:pic>
        <p:nvPicPr>
          <p:cNvPr id="4" name="Bildobjekt 3">
            <a:extLst>
              <a:ext uri="{FF2B5EF4-FFF2-40B4-BE49-F238E27FC236}">
                <a16:creationId xmlns:a16="http://schemas.microsoft.com/office/drawing/2014/main" id="{7B998CC7-334B-1787-268D-00383820D13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57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Rubrik och text 2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F98822F-4A37-DC67-3F1C-38C9FD5B5F12}"/>
              </a:ext>
            </a:extLst>
          </p:cNvPr>
          <p:cNvSpPr/>
          <p:nvPr userDrawn="1"/>
        </p:nvSpPr>
        <p:spPr>
          <a:xfrm>
            <a:off x="4003289" y="0"/>
            <a:ext cx="827932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latshållare för text 2">
            <a:extLst>
              <a:ext uri="{FF2B5EF4-FFF2-40B4-BE49-F238E27FC236}">
                <a16:creationId xmlns:a16="http://schemas.microsoft.com/office/drawing/2014/main" id="{F3C25B5B-C52A-4406-AE2A-4228EED3D0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750265" y="1466780"/>
            <a:ext cx="6918570" cy="38476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GB"/>
              <a:t>Plats för text</a:t>
            </a:r>
          </a:p>
        </p:txBody>
      </p:sp>
      <p:sp>
        <p:nvSpPr>
          <p:cNvPr id="10" name="Platshållare för text 4">
            <a:extLst>
              <a:ext uri="{FF2B5EF4-FFF2-40B4-BE49-F238E27FC236}">
                <a16:creationId xmlns:a16="http://schemas.microsoft.com/office/drawing/2014/main" id="{893CEEB0-06E8-3497-5D80-96E3D7DCEFF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50265" y="610575"/>
            <a:ext cx="2163763" cy="548417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3600" b="1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lang="en-GB"/>
              <a:t>RUBRIK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1751FF4C-5F79-E196-0FD3-BD134F79126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023" t="6391" r="25084" b="5403"/>
          <a:stretch/>
        </p:blipFill>
        <p:spPr>
          <a:xfrm>
            <a:off x="0" y="0"/>
            <a:ext cx="4003289" cy="6858000"/>
          </a:xfrm>
          <a:prstGeom prst="rect">
            <a:avLst/>
          </a:prstGeom>
        </p:spPr>
      </p:pic>
      <p:pic>
        <p:nvPicPr>
          <p:cNvPr id="2" name="Bildobjekt 1">
            <a:extLst>
              <a:ext uri="{FF2B5EF4-FFF2-40B4-BE49-F238E27FC236}">
                <a16:creationId xmlns:a16="http://schemas.microsoft.com/office/drawing/2014/main" id="{3BDCE123-BCCA-E9AA-889C-961C6FBBF9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607979" y="5370896"/>
            <a:ext cx="2957355" cy="1692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0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578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50" r:id="rId3"/>
    <p:sldLayoutId id="2147483667" r:id="rId4"/>
    <p:sldLayoutId id="2147483668" r:id="rId5"/>
    <p:sldLayoutId id="2147483651" r:id="rId6"/>
    <p:sldLayoutId id="2147483669" r:id="rId7"/>
    <p:sldLayoutId id="2147483652" r:id="rId8"/>
    <p:sldLayoutId id="2147483662" r:id="rId9"/>
    <p:sldLayoutId id="2147483666" r:id="rId10"/>
    <p:sldLayoutId id="2147483654" r:id="rId11"/>
    <p:sldLayoutId id="2147483663" r:id="rId12"/>
    <p:sldLayoutId id="2147483656" r:id="rId13"/>
    <p:sldLayoutId id="2147483665" r:id="rId14"/>
    <p:sldLayoutId id="2147483660" r:id="rId15"/>
    <p:sldLayoutId id="2147483653" r:id="rId16"/>
    <p:sldLayoutId id="214748365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olverket.se/download/18.6011fe501629fd150a28c6a/1530535264209/Bl%C3%B6jpulver-handledning.pdf" TargetMode="Externa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www.su.se/download/18.7e388b91199a31e65d2393e/1759928132613/Variabelf%C3%B6rs%C3%B6k_pdfVariabelforsok.pdf" TargetMode="External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BDC6361-038D-5567-A564-DD9D64CF683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00750" y="2126457"/>
            <a:ext cx="6191250" cy="788193"/>
          </a:xfrm>
        </p:spPr>
        <p:txBody>
          <a:bodyPr>
            <a:normAutofit/>
          </a:bodyPr>
          <a:lstStyle/>
          <a:p>
            <a:r>
              <a:rPr lang="en-GB" dirty="0"/>
              <a:t>Plastlabbar</a:t>
            </a:r>
            <a:endParaRPr lang="en-GB" sz="2800" i="1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351F533-3645-2567-9395-BD552D457EB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6000" y="3719737"/>
            <a:ext cx="5595620" cy="1688531"/>
          </a:xfrm>
        </p:spPr>
        <p:txBody>
          <a:bodyPr>
            <a:normAutofit/>
          </a:bodyPr>
          <a:lstStyle/>
          <a:p>
            <a:r>
              <a:rPr lang="en-GB" sz="2000" i="1" dirty="0">
                <a:solidFill>
                  <a:schemeClr val="tx1"/>
                </a:solidFill>
              </a:rPr>
              <a:t>Kemilärarnas </a:t>
            </a:r>
            <a:r>
              <a:rPr lang="en-GB" sz="2000" i="1" dirty="0" err="1">
                <a:solidFill>
                  <a:schemeClr val="tx1"/>
                </a:solidFill>
              </a:rPr>
              <a:t>resurscentrum</a:t>
            </a:r>
            <a:r>
              <a:rPr lang="en-GB" sz="2000" i="1" dirty="0">
                <a:solidFill>
                  <a:schemeClr val="tx1"/>
                </a:solidFill>
              </a:rPr>
              <a:t> (KRC)</a:t>
            </a:r>
            <a:br>
              <a:rPr lang="en-GB" sz="2000" i="1" dirty="0">
                <a:solidFill>
                  <a:schemeClr val="tx1"/>
                </a:solidFill>
              </a:rPr>
            </a:br>
            <a:r>
              <a:rPr lang="en-GB" sz="2000" i="1" dirty="0" err="1">
                <a:solidFill>
                  <a:schemeClr val="tx1"/>
                </a:solidFill>
              </a:rPr>
              <a:t>Institutionen</a:t>
            </a:r>
            <a:r>
              <a:rPr lang="en-GB" sz="2000" i="1" dirty="0">
                <a:solidFill>
                  <a:schemeClr val="tx1"/>
                </a:solidFill>
              </a:rPr>
              <a:t> för </a:t>
            </a:r>
            <a:r>
              <a:rPr lang="en-GB" sz="2000" i="1" dirty="0" err="1">
                <a:solidFill>
                  <a:schemeClr val="tx1"/>
                </a:solidFill>
              </a:rPr>
              <a:t>biokemi</a:t>
            </a:r>
            <a:r>
              <a:rPr lang="en-GB" sz="2000" i="1" dirty="0">
                <a:solidFill>
                  <a:schemeClr val="tx1"/>
                </a:solidFill>
              </a:rPr>
              <a:t> och </a:t>
            </a:r>
            <a:r>
              <a:rPr lang="en-GB" sz="2000" i="1" dirty="0" err="1">
                <a:solidFill>
                  <a:schemeClr val="tx1"/>
                </a:solidFill>
              </a:rPr>
              <a:t>biofysik</a:t>
            </a:r>
            <a:r>
              <a:rPr lang="en-GB" sz="2000" i="1" dirty="0">
                <a:solidFill>
                  <a:schemeClr val="tx1"/>
                </a:solidFill>
              </a:rPr>
              <a:t> (DBB)</a:t>
            </a:r>
          </a:p>
        </p:txBody>
      </p:sp>
    </p:spTree>
    <p:extLst>
      <p:ext uri="{BB962C8B-B14F-4D97-AF65-F5344CB8AC3E}">
        <p14:creationId xmlns:p14="http://schemas.microsoft.com/office/powerpoint/2010/main" val="8694569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A2DCE45F-2459-83B0-5E3C-7D0CFDB5EC2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u="sng" dirty="0">
                <a:sym typeface="Wingdings" panose="05000000000000000000" pitchFamily="2" charset="2"/>
                <a:hlinkClick r:id="rId2"/>
              </a:rPr>
              <a:t> </a:t>
            </a:r>
            <a:r>
              <a:rPr lang="en-GB" u="sng" dirty="0" err="1">
                <a:hlinkClick r:id="rId2"/>
              </a:rPr>
              <a:t>Blöjpulvrets</a:t>
            </a:r>
            <a:r>
              <a:rPr lang="en-GB" u="sng" dirty="0">
                <a:hlinkClick r:id="rId2"/>
              </a:rPr>
              <a:t> </a:t>
            </a:r>
            <a:r>
              <a:rPr lang="en-GB" u="sng" dirty="0" err="1">
                <a:hlinkClick r:id="rId2"/>
              </a:rPr>
              <a:t>vattenupptagande</a:t>
            </a:r>
            <a:r>
              <a:rPr lang="en-GB" u="sng" dirty="0">
                <a:hlinkClick r:id="rId2"/>
              </a:rPr>
              <a:t> </a:t>
            </a:r>
            <a:r>
              <a:rPr lang="en-GB" u="sng" dirty="0" err="1">
                <a:hlinkClick r:id="rId2"/>
              </a:rPr>
              <a:t>förmåga</a:t>
            </a:r>
            <a:r>
              <a:rPr lang="en-GB" u="sng" dirty="0"/>
              <a:t> (</a:t>
            </a:r>
            <a:r>
              <a:rPr lang="en-GB" u="sng" dirty="0" err="1"/>
              <a:t>Skolverket</a:t>
            </a:r>
            <a:r>
              <a:rPr lang="en-GB" u="sng" dirty="0"/>
              <a:t>)</a:t>
            </a:r>
            <a:endParaRPr lang="en-GB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184FBF4-AF39-2347-828A-C788F8FE7FC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10932456" cy="587375"/>
          </a:xfrm>
        </p:spPr>
        <p:txBody>
          <a:bodyPr/>
          <a:lstStyle/>
          <a:p>
            <a:r>
              <a:rPr lang="en-US" dirty="0" err="1"/>
              <a:t>Variabelförsök</a:t>
            </a:r>
            <a:r>
              <a:rPr lang="en-US" dirty="0"/>
              <a:t> – </a:t>
            </a:r>
            <a:r>
              <a:rPr lang="en-US" dirty="0" err="1"/>
              <a:t>blöjpulvrets</a:t>
            </a:r>
            <a:r>
              <a:rPr lang="en-US" dirty="0"/>
              <a:t> </a:t>
            </a:r>
            <a:r>
              <a:rPr lang="en-US" dirty="0" err="1"/>
              <a:t>vattenupptagande</a:t>
            </a:r>
            <a:r>
              <a:rPr lang="en-US" dirty="0"/>
              <a:t> </a:t>
            </a:r>
            <a:r>
              <a:rPr lang="en-US" dirty="0" err="1"/>
              <a:t>förmåga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26288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06CA99EC-D5DE-254A-295D-1E5B0B86D15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Plast från </a:t>
            </a:r>
            <a:r>
              <a:rPr lang="en-US" dirty="0" err="1"/>
              <a:t>potatis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 </a:t>
            </a:r>
            <a:r>
              <a:rPr lang="en-US" dirty="0" err="1"/>
              <a:t>vilken</a:t>
            </a:r>
            <a:r>
              <a:rPr lang="en-US" dirty="0"/>
              <a:t> </a:t>
            </a:r>
            <a:r>
              <a:rPr lang="en-US" dirty="0" err="1"/>
              <a:t>mugg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vattnet</a:t>
            </a:r>
            <a:r>
              <a:rPr lang="en-US" dirty="0"/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Variabelförsök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err="1"/>
              <a:t>Blöjpulvrets</a:t>
            </a:r>
            <a:r>
              <a:rPr lang="en-US" dirty="0"/>
              <a:t> </a:t>
            </a:r>
            <a:r>
              <a:rPr lang="en-US" dirty="0" err="1"/>
              <a:t>absorberande</a:t>
            </a:r>
            <a:r>
              <a:rPr lang="en-US" dirty="0"/>
              <a:t> </a:t>
            </a:r>
            <a:r>
              <a:rPr lang="en-US" dirty="0" err="1"/>
              <a:t>förmåga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72090AB-C395-64BE-132D-59DDA94C281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/>
              <a:t>Innehåll</a:t>
            </a:r>
            <a:endParaRPr lang="en-US" dirty="0"/>
          </a:p>
        </p:txBody>
      </p:sp>
      <p:pic>
        <p:nvPicPr>
          <p:cNvPr id="19" name="Platshållare för bild 18">
            <a:extLst>
              <a:ext uri="{FF2B5EF4-FFF2-40B4-BE49-F238E27FC236}">
                <a16:creationId xmlns:a16="http://schemas.microsoft.com/office/drawing/2014/main" id="{E736E7AD-0B93-2929-5C4C-72EF33E46A2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3654" r="13654"/>
          <a:stretch>
            <a:fillRect/>
          </a:stretch>
        </p:blipFill>
        <p:spPr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9956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D81683A-61FB-3FBC-45D2-79B6EE0F88D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7545019" cy="587375"/>
          </a:xfrm>
        </p:spPr>
        <p:txBody>
          <a:bodyPr/>
          <a:lstStyle/>
          <a:p>
            <a:r>
              <a:rPr lang="sv-SE" dirty="0"/>
              <a:t>Varifrån kommer råvaran till plast?</a:t>
            </a:r>
            <a:endParaRPr lang="en-US" dirty="0"/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7A4DC5AF-0E8E-09F4-F21B-19A9EEE3E78C}"/>
              </a:ext>
            </a:extLst>
          </p:cNvPr>
          <p:cNvSpPr/>
          <p:nvPr/>
        </p:nvSpPr>
        <p:spPr>
          <a:xfrm>
            <a:off x="7754052" y="1661042"/>
            <a:ext cx="3540188" cy="403057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9118B31D-EC8F-2D45-A276-E3267DEE3C96}"/>
              </a:ext>
            </a:extLst>
          </p:cNvPr>
          <p:cNvSpPr/>
          <p:nvPr/>
        </p:nvSpPr>
        <p:spPr>
          <a:xfrm>
            <a:off x="643017" y="1710143"/>
            <a:ext cx="3540188" cy="403057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Platshållare för bildnummer 2">
            <a:extLst>
              <a:ext uri="{FF2B5EF4-FFF2-40B4-BE49-F238E27FC236}">
                <a16:creationId xmlns:a16="http://schemas.microsoft.com/office/drawing/2014/main" id="{8459A975-6006-8A0F-E03C-24D235D2A652}"/>
              </a:ext>
            </a:extLst>
          </p:cNvPr>
          <p:cNvSpPr txBox="1">
            <a:spLocks/>
          </p:cNvSpPr>
          <p:nvPr/>
        </p:nvSpPr>
        <p:spPr>
          <a:xfrm>
            <a:off x="8825410" y="6165304"/>
            <a:ext cx="2844800" cy="280800"/>
          </a:xfrm>
        </p:spPr>
        <p:txBody>
          <a:bodyPr/>
          <a:lstStyle>
            <a:defPPr>
              <a:defRPr lang="sv-S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00B66ED-EE6C-4E7E-848D-94DB84BF3115}" type="slidenum">
              <a:rPr lang="sv-SE" smtClean="0"/>
              <a:pPr/>
              <a:t>3</a:t>
            </a:fld>
            <a:endParaRPr lang="sv-SE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AF8615ED-2125-8866-621E-D5CE86D74526}"/>
              </a:ext>
            </a:extLst>
          </p:cNvPr>
          <p:cNvSpPr txBox="1"/>
          <p:nvPr/>
        </p:nvSpPr>
        <p:spPr>
          <a:xfrm>
            <a:off x="748076" y="1956590"/>
            <a:ext cx="35401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/>
              <a:t>Kol (C) och väte (H) är de vanligaste grundämnena i polymerer.</a:t>
            </a:r>
          </a:p>
          <a:p>
            <a:endParaRPr lang="sv-SE" sz="2400" dirty="0"/>
          </a:p>
          <a:p>
            <a:r>
              <a:rPr lang="sv-SE" sz="2400" i="1" dirty="0"/>
              <a:t>Huvuddelen av all plast tillverkas från råolja och naturgas, men plast kan även göras av biomassa, t.ex. majs, trä</a:t>
            </a:r>
            <a:endParaRPr lang="sv-SE" sz="2400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13E81E3-8EA1-01E1-56C3-C940DDDD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550" t="10440" r="7503" b="11141"/>
          <a:stretch/>
        </p:blipFill>
        <p:spPr>
          <a:xfrm>
            <a:off x="4377378" y="1576871"/>
            <a:ext cx="3213160" cy="4609001"/>
          </a:xfrm>
          <a:prstGeom prst="rect">
            <a:avLst/>
          </a:prstGeom>
        </p:spPr>
      </p:pic>
      <p:sp>
        <p:nvSpPr>
          <p:cNvPr id="9" name="Rektangel 8">
            <a:extLst>
              <a:ext uri="{FF2B5EF4-FFF2-40B4-BE49-F238E27FC236}">
                <a16:creationId xmlns:a16="http://schemas.microsoft.com/office/drawing/2014/main" id="{82DDC372-8BFF-E904-A341-26604AF618CE}"/>
              </a:ext>
            </a:extLst>
          </p:cNvPr>
          <p:cNvSpPr/>
          <p:nvPr/>
        </p:nvSpPr>
        <p:spPr>
          <a:xfrm>
            <a:off x="4979651" y="5494499"/>
            <a:ext cx="255001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000" dirty="0"/>
              <a:t>CC-BY-4.0 </a:t>
            </a:r>
            <a:r>
              <a:rPr lang="sv-SE" sz="1000" dirty="0" err="1"/>
              <a:t>Rettighetshaver</a:t>
            </a:r>
            <a:r>
              <a:rPr lang="sv-SE" sz="1000" dirty="0"/>
              <a:t>: Rice University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1BE943F3-97E9-67B7-9C41-5C46A14C2F78}"/>
              </a:ext>
            </a:extLst>
          </p:cNvPr>
          <p:cNvSpPr txBox="1"/>
          <p:nvPr/>
        </p:nvSpPr>
        <p:spPr>
          <a:xfrm>
            <a:off x="7917566" y="1929441"/>
            <a:ext cx="321316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b="1" i="1" dirty="0"/>
              <a:t>Bioplast</a:t>
            </a:r>
            <a:r>
              <a:rPr lang="sv-SE" sz="2400" dirty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Plast som är komposterbar d.v.s. biologiskt nedbrytbar</a:t>
            </a:r>
          </a:p>
          <a:p>
            <a:r>
              <a:rPr lang="sv-SE" sz="2400" dirty="0"/>
              <a:t>	</a:t>
            </a:r>
            <a:r>
              <a:rPr lang="sv-SE" sz="2400" i="1" dirty="0"/>
              <a:t>eller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2400" dirty="0"/>
              <a:t>plast tillverkad av förnyelsebar eller biobaserad råvara. </a:t>
            </a: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FDF82F1-1264-1865-1E59-C8C59E32BD7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926" r="69715" b="25332"/>
          <a:stretch/>
        </p:blipFill>
        <p:spPr>
          <a:xfrm>
            <a:off x="5490311" y="2875336"/>
            <a:ext cx="1211378" cy="261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0085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6E822CD-9748-7288-363A-6323E2083A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4801819" cy="587375"/>
          </a:xfrm>
        </p:spPr>
        <p:txBody>
          <a:bodyPr/>
          <a:lstStyle/>
          <a:p>
            <a:r>
              <a:rPr lang="sv-SE" dirty="0"/>
              <a:t>Plast av potatis</a:t>
            </a:r>
            <a:endParaRPr lang="en-US" dirty="0"/>
          </a:p>
        </p:txBody>
      </p:sp>
      <p:pic>
        <p:nvPicPr>
          <p:cNvPr id="4" name="Picture 2" descr="Potatis, Oskalade, Kolhydrater, Mat, Jordbruk">
            <a:extLst>
              <a:ext uri="{FF2B5EF4-FFF2-40B4-BE49-F238E27FC236}">
                <a16:creationId xmlns:a16="http://schemas.microsoft.com/office/drawing/2014/main" id="{5A4F6CEA-4204-A4D0-0EC5-FD72D0AC44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8" b="5054"/>
          <a:stretch/>
        </p:blipFill>
        <p:spPr bwMode="auto">
          <a:xfrm>
            <a:off x="495356" y="2047786"/>
            <a:ext cx="6779522" cy="3498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DC28E596-9788-209E-4F39-DE3FF47BB1F0}"/>
              </a:ext>
            </a:extLst>
          </p:cNvPr>
          <p:cNvSpPr/>
          <p:nvPr/>
        </p:nvSpPr>
        <p:spPr>
          <a:xfrm>
            <a:off x="593822" y="5488195"/>
            <a:ext cx="6096000" cy="2462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sv-SE" sz="1000" dirty="0" err="1"/>
              <a:t>https</a:t>
            </a:r>
            <a:r>
              <a:rPr lang="sv-SE" sz="1000" dirty="0"/>
              <a:t>://</a:t>
            </a:r>
            <a:r>
              <a:rPr lang="sv-SE" sz="1000" dirty="0" err="1"/>
              <a:t>pixabay.com</a:t>
            </a:r>
            <a:r>
              <a:rPr lang="sv-SE" sz="1000" dirty="0"/>
              <a:t>/</a:t>
            </a:r>
            <a:r>
              <a:rPr lang="sv-SE" sz="1000" dirty="0" err="1"/>
              <a:t>sv</a:t>
            </a:r>
            <a:r>
              <a:rPr lang="sv-SE" sz="1000" dirty="0"/>
              <a:t>/</a:t>
            </a:r>
            <a:r>
              <a:rPr lang="sv-SE" sz="1000" dirty="0" err="1"/>
              <a:t>photos</a:t>
            </a:r>
            <a:r>
              <a:rPr lang="sv-SE" sz="1000" dirty="0"/>
              <a:t>/potatis-oskalade-kolhydrater-mat-2829118/</a:t>
            </a:r>
          </a:p>
        </p:txBody>
      </p:sp>
      <p:sp>
        <p:nvSpPr>
          <p:cNvPr id="6" name="Höger 9">
            <a:extLst>
              <a:ext uri="{FF2B5EF4-FFF2-40B4-BE49-F238E27FC236}">
                <a16:creationId xmlns:a16="http://schemas.microsoft.com/office/drawing/2014/main" id="{D734B9DB-58EA-C325-CAE2-305F672E78B4}"/>
              </a:ext>
            </a:extLst>
          </p:cNvPr>
          <p:cNvSpPr/>
          <p:nvPr/>
        </p:nvSpPr>
        <p:spPr>
          <a:xfrm>
            <a:off x="6960096" y="3284984"/>
            <a:ext cx="1080120" cy="360040"/>
          </a:xfrm>
          <a:prstGeom prst="rightArrow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1158E5BE-D449-7708-75CA-157A667E62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550" t="10440" r="7503" b="11141"/>
          <a:stretch/>
        </p:blipFill>
        <p:spPr>
          <a:xfrm>
            <a:off x="8335823" y="1002304"/>
            <a:ext cx="3213160" cy="460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797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AB0F6D4-707B-5316-27DE-F61D35805A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7908701" cy="587375"/>
          </a:xfrm>
        </p:spPr>
        <p:txBody>
          <a:bodyPr/>
          <a:lstStyle/>
          <a:p>
            <a:r>
              <a:rPr lang="en-US" dirty="0" err="1"/>
              <a:t>Kolhydraten</a:t>
            </a:r>
            <a:r>
              <a:rPr lang="en-US" dirty="0"/>
              <a:t> </a:t>
            </a:r>
            <a:r>
              <a:rPr lang="en-US" dirty="0" err="1"/>
              <a:t>stärkelse</a:t>
            </a:r>
            <a:r>
              <a:rPr lang="en-US" dirty="0"/>
              <a:t> </a:t>
            </a:r>
            <a:r>
              <a:rPr lang="en-US" dirty="0" err="1"/>
              <a:t>är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polymer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7555452-C230-483E-5F58-A1495E9D3F94}"/>
              </a:ext>
            </a:extLst>
          </p:cNvPr>
          <p:cNvSpPr txBox="1"/>
          <p:nvPr/>
        </p:nvSpPr>
        <p:spPr>
          <a:xfrm>
            <a:off x="765208" y="3152459"/>
            <a:ext cx="488476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sv-SE" sz="2400" b="1" dirty="0">
                <a:latin typeface="+mj-lt"/>
              </a:rPr>
              <a:t>Potatismjöl</a:t>
            </a:r>
            <a:r>
              <a:rPr lang="sv-SE" sz="2400" dirty="0">
                <a:latin typeface="+mj-lt"/>
              </a:rPr>
              <a:t> är stärkelse som utvinns ur potatis. Polymeren kan skrivas som </a:t>
            </a:r>
            <a:r>
              <a:rPr lang="sv-SE" sz="2400" dirty="0">
                <a:solidFill>
                  <a:srgbClr val="FF0000"/>
                </a:solidFill>
                <a:latin typeface="+mj-lt"/>
              </a:rPr>
              <a:t>(C</a:t>
            </a:r>
            <a:r>
              <a:rPr lang="sv-SE" sz="2400" baseline="-25000" dirty="0">
                <a:solidFill>
                  <a:srgbClr val="FF0000"/>
                </a:solidFill>
                <a:latin typeface="+mj-lt"/>
              </a:rPr>
              <a:t>6</a:t>
            </a:r>
            <a:r>
              <a:rPr lang="sv-SE" sz="2400" dirty="0">
                <a:solidFill>
                  <a:srgbClr val="FF0000"/>
                </a:solidFill>
                <a:latin typeface="+mj-lt"/>
              </a:rPr>
              <a:t>H</a:t>
            </a:r>
            <a:r>
              <a:rPr lang="sv-SE" sz="2400" baseline="-25000" dirty="0">
                <a:solidFill>
                  <a:srgbClr val="FF0000"/>
                </a:solidFill>
                <a:latin typeface="+mj-lt"/>
              </a:rPr>
              <a:t>10</a:t>
            </a:r>
            <a:r>
              <a:rPr lang="sv-SE" sz="2400" dirty="0">
                <a:solidFill>
                  <a:srgbClr val="FF0000"/>
                </a:solidFill>
                <a:latin typeface="+mj-lt"/>
              </a:rPr>
              <a:t>O</a:t>
            </a:r>
            <a:r>
              <a:rPr lang="sv-SE" sz="2400" baseline="-25000" dirty="0">
                <a:solidFill>
                  <a:srgbClr val="FF0000"/>
                </a:solidFill>
                <a:latin typeface="+mj-lt"/>
              </a:rPr>
              <a:t>5</a:t>
            </a:r>
            <a:r>
              <a:rPr lang="sv-SE" sz="2400" dirty="0">
                <a:solidFill>
                  <a:srgbClr val="FF0000"/>
                </a:solidFill>
                <a:latin typeface="+mj-lt"/>
              </a:rPr>
              <a:t>)</a:t>
            </a:r>
            <a:r>
              <a:rPr lang="sv-SE" sz="2400" i="1" baseline="-25000" dirty="0">
                <a:solidFill>
                  <a:srgbClr val="FF0000"/>
                </a:solidFill>
                <a:latin typeface="+mj-lt"/>
              </a:rPr>
              <a:t>n</a:t>
            </a:r>
            <a:r>
              <a:rPr lang="sv-SE" sz="2400" dirty="0">
                <a:solidFill>
                  <a:srgbClr val="FF0000"/>
                </a:solidFill>
                <a:latin typeface="+mj-lt"/>
              </a:rPr>
              <a:t> </a:t>
            </a:r>
            <a:r>
              <a:rPr lang="sv-SE" sz="2400" dirty="0">
                <a:latin typeface="+mj-lt"/>
              </a:rPr>
              <a:t>där </a:t>
            </a:r>
            <a:r>
              <a:rPr lang="sv-SE" sz="2400" i="1" dirty="0">
                <a:latin typeface="+mj-lt"/>
              </a:rPr>
              <a:t>n </a:t>
            </a:r>
            <a:r>
              <a:rPr lang="sv-SE" sz="2400" dirty="0">
                <a:latin typeface="+mj-lt"/>
              </a:rPr>
              <a:t>antal glukos-enheter (monomerer), sitter ihop. </a:t>
            </a:r>
            <a:endParaRPr lang="sv-SE" sz="2400" b="1" dirty="0">
              <a:latin typeface="+mj-lt"/>
            </a:endParaRPr>
          </a:p>
          <a:p>
            <a:pPr>
              <a:defRPr/>
            </a:pPr>
            <a:endParaRPr lang="sv-SE" sz="2400" b="1" dirty="0">
              <a:latin typeface="+mj-lt"/>
            </a:endParaRPr>
          </a:p>
          <a:p>
            <a:pPr>
              <a:defRPr/>
            </a:pPr>
            <a:r>
              <a:rPr lang="sv-SE" sz="2400" b="1" dirty="0">
                <a:latin typeface="+mj-lt"/>
              </a:rPr>
              <a:t>Ren stärkelse </a:t>
            </a:r>
            <a:r>
              <a:rPr lang="sv-SE" sz="2400" dirty="0">
                <a:latin typeface="+mj-lt"/>
              </a:rPr>
              <a:t>består av ungefär 20 % </a:t>
            </a:r>
            <a:r>
              <a:rPr lang="sv-SE" sz="2400" i="1" dirty="0" err="1">
                <a:latin typeface="+mj-lt"/>
              </a:rPr>
              <a:t>amylos</a:t>
            </a:r>
            <a:r>
              <a:rPr lang="sv-SE" sz="2400" i="1" dirty="0">
                <a:latin typeface="+mj-lt"/>
              </a:rPr>
              <a:t> </a:t>
            </a:r>
            <a:r>
              <a:rPr lang="sv-SE" sz="2400" dirty="0">
                <a:latin typeface="+mj-lt"/>
              </a:rPr>
              <a:t>och 80 % </a:t>
            </a:r>
            <a:r>
              <a:rPr lang="sv-SE" sz="2400" i="1" dirty="0" err="1">
                <a:latin typeface="+mj-lt"/>
              </a:rPr>
              <a:t>amylopektin</a:t>
            </a:r>
            <a:r>
              <a:rPr lang="sv-SE" sz="2400" i="1" dirty="0">
                <a:latin typeface="+mj-lt"/>
              </a:rPr>
              <a:t>.</a:t>
            </a:r>
            <a:endParaRPr lang="sv-SE" sz="2400" dirty="0">
              <a:latin typeface="+mj-lt"/>
            </a:endParaRPr>
          </a:p>
        </p:txBody>
      </p:sp>
      <p:sp>
        <p:nvSpPr>
          <p:cNvPr id="5" name="Sexhörning 4">
            <a:extLst>
              <a:ext uri="{FF2B5EF4-FFF2-40B4-BE49-F238E27FC236}">
                <a16:creationId xmlns:a16="http://schemas.microsoft.com/office/drawing/2014/main" id="{C61E1C34-3322-8848-0CE9-F5169C14AC53}"/>
              </a:ext>
            </a:extLst>
          </p:cNvPr>
          <p:cNvSpPr/>
          <p:nvPr/>
        </p:nvSpPr>
        <p:spPr>
          <a:xfrm>
            <a:off x="3467849" y="1621390"/>
            <a:ext cx="786970" cy="664255"/>
          </a:xfrm>
          <a:prstGeom prst="hexagon">
            <a:avLst/>
          </a:prstGeom>
          <a:solidFill>
            <a:schemeClr val="bg1"/>
          </a:solidFill>
          <a:ln w="38100"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>
              <a:latin typeface="+mj-lt"/>
            </a:endParaRP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59FCF7CC-6355-F877-3B72-EF3B1A8F9899}"/>
              </a:ext>
            </a:extLst>
          </p:cNvPr>
          <p:cNvSpPr/>
          <p:nvPr/>
        </p:nvSpPr>
        <p:spPr>
          <a:xfrm>
            <a:off x="765208" y="1712214"/>
            <a:ext cx="88453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sz="2000" dirty="0">
                <a:latin typeface="+mj-lt"/>
              </a:rPr>
              <a:t>Glukos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4A802B0-49BD-830B-65AD-22D05C4549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1652" y="1351323"/>
            <a:ext cx="1306239" cy="1259025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FA112228-C454-CA75-560B-F7FB84364014}"/>
              </a:ext>
            </a:extLst>
          </p:cNvPr>
          <p:cNvSpPr/>
          <p:nvPr/>
        </p:nvSpPr>
        <p:spPr>
          <a:xfrm>
            <a:off x="4615921" y="1705948"/>
            <a:ext cx="42222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400" dirty="0">
                <a:latin typeface="+mj-lt"/>
              </a:rPr>
              <a:t>Glukos är </a:t>
            </a:r>
            <a:r>
              <a:rPr lang="sv-SE" sz="2400" i="1" dirty="0">
                <a:latin typeface="+mj-lt"/>
              </a:rPr>
              <a:t>monomer</a:t>
            </a:r>
            <a:r>
              <a:rPr lang="sv-SE" sz="2400" dirty="0">
                <a:latin typeface="+mj-lt"/>
              </a:rPr>
              <a:t> till stärkelse.</a:t>
            </a:r>
          </a:p>
        </p:txBody>
      </p:sp>
      <p:pic>
        <p:nvPicPr>
          <p:cNvPr id="9" name="Picture 2" descr="Potatis, Oskalade, Kolhydrater, Mat, Jordbruk">
            <a:extLst>
              <a:ext uri="{FF2B5EF4-FFF2-40B4-BE49-F238E27FC236}">
                <a16:creationId xmlns:a16="http://schemas.microsoft.com/office/drawing/2014/main" id="{967F3439-4ADD-92F6-6C9A-E080BB6341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48" b="5054"/>
          <a:stretch/>
        </p:blipFill>
        <p:spPr bwMode="auto">
          <a:xfrm>
            <a:off x="8838157" y="1108561"/>
            <a:ext cx="2543126" cy="131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upp 9">
            <a:extLst>
              <a:ext uri="{FF2B5EF4-FFF2-40B4-BE49-F238E27FC236}">
                <a16:creationId xmlns:a16="http://schemas.microsoft.com/office/drawing/2014/main" id="{324C087E-F794-109D-A920-A4F9BF56763E}"/>
              </a:ext>
            </a:extLst>
          </p:cNvPr>
          <p:cNvGrpSpPr/>
          <p:nvPr/>
        </p:nvGrpSpPr>
        <p:grpSpPr>
          <a:xfrm>
            <a:off x="6096000" y="2627993"/>
            <a:ext cx="5373267" cy="3108251"/>
            <a:chOff x="145191" y="3383026"/>
            <a:chExt cx="4941219" cy="3108251"/>
          </a:xfrm>
        </p:grpSpPr>
        <p:pic>
          <p:nvPicPr>
            <p:cNvPr id="11" name="Bildobjekt 10">
              <a:extLst>
                <a:ext uri="{FF2B5EF4-FFF2-40B4-BE49-F238E27FC236}">
                  <a16:creationId xmlns:a16="http://schemas.microsoft.com/office/drawing/2014/main" id="{A1A7BC29-E983-2A10-9955-B69576637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5191" y="3429000"/>
              <a:ext cx="4941219" cy="3062277"/>
            </a:xfrm>
            <a:prstGeom prst="rect">
              <a:avLst/>
            </a:prstGeom>
          </p:spPr>
        </p:pic>
        <p:sp>
          <p:nvSpPr>
            <p:cNvPr id="12" name="Rektangel: rundade hörn 16">
              <a:extLst>
                <a:ext uri="{FF2B5EF4-FFF2-40B4-BE49-F238E27FC236}">
                  <a16:creationId xmlns:a16="http://schemas.microsoft.com/office/drawing/2014/main" id="{EF54F107-8476-DEC0-810A-B252D4A13E06}"/>
                </a:ext>
              </a:extLst>
            </p:cNvPr>
            <p:cNvSpPr/>
            <p:nvPr/>
          </p:nvSpPr>
          <p:spPr>
            <a:xfrm>
              <a:off x="2943378" y="3383026"/>
              <a:ext cx="1872208" cy="1199618"/>
            </a:xfrm>
            <a:prstGeom prst="roundRect">
              <a:avLst/>
            </a:prstGeom>
            <a:solidFill>
              <a:schemeClr val="bg1"/>
            </a:solidFill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000">
                <a:latin typeface="+mj-lt"/>
              </a:endParaRPr>
            </a:p>
          </p:txBody>
        </p:sp>
        <p:pic>
          <p:nvPicPr>
            <p:cNvPr id="13" name="Picture 2" descr="File:Amylose3.svg - Wikimedia Commons">
              <a:extLst>
                <a:ext uri="{FF2B5EF4-FFF2-40B4-BE49-F238E27FC236}">
                  <a16:creationId xmlns:a16="http://schemas.microsoft.com/office/drawing/2014/main" id="{BF5C5618-4588-6EA7-441A-41B75D0F4D9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" r="32916" b="-11522"/>
            <a:stretch/>
          </p:blipFill>
          <p:spPr bwMode="auto">
            <a:xfrm>
              <a:off x="2980593" y="3509324"/>
              <a:ext cx="1784635" cy="947021"/>
            </a:xfrm>
            <a:prstGeom prst="rect">
              <a:avLst/>
            </a:prstGeom>
            <a:noFill/>
            <a:ln w="9525">
              <a:noFill/>
              <a:prstDash val="sysDot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Rektangel: rundade hörn 18">
              <a:extLst>
                <a:ext uri="{FF2B5EF4-FFF2-40B4-BE49-F238E27FC236}">
                  <a16:creationId xmlns:a16="http://schemas.microsoft.com/office/drawing/2014/main" id="{CAF9A681-1112-880D-0975-4DDAFFD6B183}"/>
                </a:ext>
              </a:extLst>
            </p:cNvPr>
            <p:cNvSpPr/>
            <p:nvPr/>
          </p:nvSpPr>
          <p:spPr>
            <a:xfrm>
              <a:off x="2926281" y="4660918"/>
              <a:ext cx="2005776" cy="1593250"/>
            </a:xfrm>
            <a:prstGeom prst="roundRect">
              <a:avLst/>
            </a:prstGeom>
            <a:solidFill>
              <a:schemeClr val="bg1"/>
            </a:solidFill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2000">
                <a:latin typeface="+mj-lt"/>
              </a:endParaRPr>
            </a:p>
          </p:txBody>
        </p:sp>
        <p:pic>
          <p:nvPicPr>
            <p:cNvPr id="15" name="Picture 6" descr="File:Amylopektin Haworth.svg - Wikimedia Commons">
              <a:extLst>
                <a:ext uri="{FF2B5EF4-FFF2-40B4-BE49-F238E27FC236}">
                  <a16:creationId xmlns:a16="http://schemas.microsoft.com/office/drawing/2014/main" id="{4B7EB491-F8AB-BAB5-3184-AC0B927F57C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2204"/>
            <a:stretch/>
          </p:blipFill>
          <p:spPr bwMode="auto">
            <a:xfrm>
              <a:off x="3057731" y="4707736"/>
              <a:ext cx="1742876" cy="14801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textruta 15">
              <a:extLst>
                <a:ext uri="{FF2B5EF4-FFF2-40B4-BE49-F238E27FC236}">
                  <a16:creationId xmlns:a16="http://schemas.microsoft.com/office/drawing/2014/main" id="{2F4871C6-28F5-0855-251B-90DED30264E7}"/>
                </a:ext>
              </a:extLst>
            </p:cNvPr>
            <p:cNvSpPr txBox="1"/>
            <p:nvPr/>
          </p:nvSpPr>
          <p:spPr>
            <a:xfrm>
              <a:off x="320310" y="3907492"/>
              <a:ext cx="85510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sv-SE" sz="2000" dirty="0" err="1">
                  <a:latin typeface="+mj-lt"/>
                </a:rPr>
                <a:t>Amylos</a:t>
              </a:r>
              <a:endParaRPr lang="sv-SE" sz="2000" dirty="0">
                <a:latin typeface="+mj-lt"/>
              </a:endParaRPr>
            </a:p>
          </p:txBody>
        </p:sp>
        <p:sp>
          <p:nvSpPr>
            <p:cNvPr id="17" name="textruta 16">
              <a:extLst>
                <a:ext uri="{FF2B5EF4-FFF2-40B4-BE49-F238E27FC236}">
                  <a16:creationId xmlns:a16="http://schemas.microsoft.com/office/drawing/2014/main" id="{6B6B9BCD-E764-EA16-AEBE-E8A0F728DD7D}"/>
                </a:ext>
              </a:extLst>
            </p:cNvPr>
            <p:cNvSpPr txBox="1"/>
            <p:nvPr/>
          </p:nvSpPr>
          <p:spPr>
            <a:xfrm>
              <a:off x="270220" y="5124647"/>
              <a:ext cx="866457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sv-SE" sz="2000" dirty="0" err="1">
                  <a:latin typeface="+mj-lt"/>
                </a:rPr>
                <a:t>Amylo</a:t>
              </a:r>
              <a:r>
                <a:rPr lang="sv-SE" sz="2000" dirty="0">
                  <a:latin typeface="+mj-lt"/>
                </a:rPr>
                <a:t>-pektin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51397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DE0B69-7C71-6118-B1DB-585F795925B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7" y="656248"/>
            <a:ext cx="6890392" cy="587375"/>
          </a:xfrm>
        </p:spPr>
        <p:txBody>
          <a:bodyPr/>
          <a:lstStyle/>
          <a:p>
            <a:r>
              <a:rPr lang="en-US" dirty="0"/>
              <a:t>I </a:t>
            </a:r>
            <a:r>
              <a:rPr lang="en-US" dirty="0" err="1"/>
              <a:t>vilken</a:t>
            </a:r>
            <a:r>
              <a:rPr lang="en-US" dirty="0"/>
              <a:t> </a:t>
            </a:r>
            <a:r>
              <a:rPr lang="en-US" dirty="0" err="1"/>
              <a:t>mugg</a:t>
            </a:r>
            <a:r>
              <a:rPr lang="en-US" dirty="0"/>
              <a:t> </a:t>
            </a:r>
            <a:r>
              <a:rPr lang="en-US" dirty="0" err="1"/>
              <a:t>finns</a:t>
            </a:r>
            <a:r>
              <a:rPr lang="en-US" dirty="0"/>
              <a:t> </a:t>
            </a:r>
            <a:r>
              <a:rPr lang="en-US" dirty="0" err="1"/>
              <a:t>vattnet</a:t>
            </a:r>
            <a:r>
              <a:rPr lang="en-US" dirty="0"/>
              <a:t>?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AFD6363F-7312-0824-DC92-60F27747D3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1989" y="2256284"/>
            <a:ext cx="1541904" cy="234543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1EFD8D30-7CB0-830A-EDD6-04779FD8FF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1887" y="2256284"/>
            <a:ext cx="1541904" cy="2345432"/>
          </a:xfrm>
          <a:prstGeom prst="rect">
            <a:avLst/>
          </a:prstGeom>
        </p:spPr>
      </p:pic>
      <p:pic>
        <p:nvPicPr>
          <p:cNvPr id="6" name="Bildobjekt 5">
            <a:extLst>
              <a:ext uri="{FF2B5EF4-FFF2-40B4-BE49-F238E27FC236}">
                <a16:creationId xmlns:a16="http://schemas.microsoft.com/office/drawing/2014/main" id="{0F2DA891-D8C1-3215-556F-C27DC215E2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0837" y="2232023"/>
            <a:ext cx="1541904" cy="2345432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1FB3E2CD-83B6-9727-F0F7-036D6E72A6AF}"/>
              </a:ext>
            </a:extLst>
          </p:cNvPr>
          <p:cNvSpPr txBox="1"/>
          <p:nvPr/>
        </p:nvSpPr>
        <p:spPr>
          <a:xfrm>
            <a:off x="1561235" y="5220784"/>
            <a:ext cx="62813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>
                <a:sym typeface="Wingdings" panose="05000000000000000000" pitchFamily="2" charset="2"/>
              </a:rPr>
              <a:t> </a:t>
            </a:r>
            <a:r>
              <a:rPr lang="en-GB" u="sng" dirty="0"/>
              <a:t>I </a:t>
            </a:r>
            <a:r>
              <a:rPr lang="en-GB" u="sng" dirty="0" err="1"/>
              <a:t>vilken</a:t>
            </a:r>
            <a:r>
              <a:rPr lang="en-GB" u="sng" dirty="0"/>
              <a:t> </a:t>
            </a:r>
            <a:r>
              <a:rPr lang="en-GB" u="sng" dirty="0" err="1"/>
              <a:t>mugg</a:t>
            </a:r>
            <a:r>
              <a:rPr lang="en-GB" u="sng" dirty="0"/>
              <a:t> </a:t>
            </a:r>
            <a:r>
              <a:rPr lang="en-GB" u="sng" dirty="0" err="1"/>
              <a:t>finns</a:t>
            </a:r>
            <a:r>
              <a:rPr lang="en-GB" u="sng" dirty="0"/>
              <a:t> </a:t>
            </a:r>
            <a:r>
              <a:rPr lang="en-GB" u="sng" dirty="0" err="1"/>
              <a:t>vattnet</a:t>
            </a:r>
            <a:r>
              <a:rPr lang="en-GB" u="sng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804765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text 1">
            <a:extLst>
              <a:ext uri="{FF2B5EF4-FFF2-40B4-BE49-F238E27FC236}">
                <a16:creationId xmlns:a16="http://schemas.microsoft.com/office/drawing/2014/main" id="{AC9B32FA-B7D8-1BA2-9531-4F7AF78A45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43017" y="2130136"/>
            <a:ext cx="4209538" cy="4384964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sv-SE" dirty="0"/>
              <a:t>När polymeren kommer i kontakt med vatten attraheras vattenmolekylerna till de laddade sidogrupperna i polymeren. </a:t>
            </a:r>
          </a:p>
          <a:p>
            <a:pPr>
              <a:spcAft>
                <a:spcPts val="600"/>
              </a:spcAft>
            </a:pPr>
            <a:r>
              <a:rPr lang="sv-SE" dirty="0"/>
              <a:t>Men även Na</a:t>
            </a:r>
            <a:r>
              <a:rPr lang="sv-SE" baseline="30000" dirty="0"/>
              <a:t>+</a:t>
            </a:r>
            <a:r>
              <a:rPr lang="sv-SE" dirty="0"/>
              <a:t>-jonerna drar till sig vatten.</a:t>
            </a:r>
          </a:p>
          <a:p>
            <a:pPr>
              <a:spcAft>
                <a:spcPts val="600"/>
              </a:spcAft>
            </a:pPr>
            <a:r>
              <a:rPr lang="sv-SE" dirty="0"/>
              <a:t>Natriumjonerna blir kvar i nätverket så polymeren förblir oladdad. 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13C27584-59D4-CD38-A818-4CBDED7968C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016" y="656248"/>
            <a:ext cx="10747517" cy="587375"/>
          </a:xfrm>
        </p:spPr>
        <p:txBody>
          <a:bodyPr/>
          <a:lstStyle/>
          <a:p>
            <a:r>
              <a:rPr lang="sv-SE" dirty="0"/>
              <a:t>En superabsorberande polymer (SAP)</a:t>
            </a:r>
            <a:br>
              <a:rPr lang="sv-SE" dirty="0"/>
            </a:br>
            <a:r>
              <a:rPr lang="sv-SE" dirty="0"/>
              <a:t>- </a:t>
            </a:r>
            <a:r>
              <a:rPr lang="sv-SE" dirty="0" err="1"/>
              <a:t>natriumpolyakrylat</a:t>
            </a:r>
            <a:endParaRPr lang="sv-SE" dirty="0"/>
          </a:p>
          <a:p>
            <a:endParaRPr lang="en-US" dirty="0"/>
          </a:p>
        </p:txBody>
      </p:sp>
      <p:pic>
        <p:nvPicPr>
          <p:cNvPr id="14" name="Bildobjekt 13">
            <a:extLst>
              <a:ext uri="{FF2B5EF4-FFF2-40B4-BE49-F238E27FC236}">
                <a16:creationId xmlns:a16="http://schemas.microsoft.com/office/drawing/2014/main" id="{2C5157F1-BC31-EDA1-28F3-60D9777D38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641" y="2034464"/>
            <a:ext cx="5979893" cy="3058259"/>
          </a:xfrm>
          <a:prstGeom prst="rect">
            <a:avLst/>
          </a:prstGeom>
        </p:spPr>
      </p:pic>
      <p:pic>
        <p:nvPicPr>
          <p:cNvPr id="5" name="Picture 2" descr="The first solvation shell of a sodium ion dissolved in water | Download  Scientific Diagram">
            <a:extLst>
              <a:ext uri="{FF2B5EF4-FFF2-40B4-BE49-F238E27FC236}">
                <a16:creationId xmlns:a16="http://schemas.microsoft.com/office/drawing/2014/main" id="{589D04B1-BCD3-7D9F-E9C8-937B787D47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519" y="4799220"/>
            <a:ext cx="1252928" cy="1255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4980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>
            <a:extLst>
              <a:ext uri="{FF2B5EF4-FFF2-40B4-BE49-F238E27FC236}">
                <a16:creationId xmlns:a16="http://schemas.microsoft.com/office/drawing/2014/main" id="{E938C1DE-4957-4A6B-2774-A5E626411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715" y="266426"/>
            <a:ext cx="4608312" cy="64938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Bildobjekt 2">
            <a:extLst>
              <a:ext uri="{FF2B5EF4-FFF2-40B4-BE49-F238E27FC236}">
                <a16:creationId xmlns:a16="http://schemas.microsoft.com/office/drawing/2014/main" id="{2550F598-A55A-4365-7438-965D688E15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774" y="105716"/>
            <a:ext cx="4608312" cy="64782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29763AD7-2847-CA88-7716-04A56AE75D99}"/>
              </a:ext>
            </a:extLst>
          </p:cNvPr>
          <p:cNvSpPr txBox="1"/>
          <p:nvPr/>
        </p:nvSpPr>
        <p:spPr>
          <a:xfrm>
            <a:off x="8814089" y="4314597"/>
            <a:ext cx="218413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u="sng" dirty="0" err="1"/>
              <a:t>Länk</a:t>
            </a:r>
            <a:r>
              <a:rPr lang="en-GB" u="sng" dirty="0"/>
              <a:t> till </a:t>
            </a:r>
            <a:r>
              <a:rPr lang="en-GB" u="sng" dirty="0" err="1"/>
              <a:t>artikeln</a:t>
            </a:r>
            <a:r>
              <a:rPr lang="en-GB" u="sng" dirty="0"/>
              <a:t> i </a:t>
            </a:r>
            <a:r>
              <a:rPr lang="en-GB" u="sng" dirty="0" err="1"/>
              <a:t>Kemisk</a:t>
            </a:r>
            <a:r>
              <a:rPr lang="en-GB" u="sng" dirty="0"/>
              <a:t> </a:t>
            </a:r>
            <a:r>
              <a:rPr lang="en-GB" u="sng" dirty="0" err="1"/>
              <a:t>tidskrift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591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tshållare för text 2">
            <a:extLst>
              <a:ext uri="{FF2B5EF4-FFF2-40B4-BE49-F238E27FC236}">
                <a16:creationId xmlns:a16="http://schemas.microsoft.com/office/drawing/2014/main" id="{2213BBD0-CED5-4A6A-AF4A-14BA242DD134}"/>
              </a:ext>
            </a:extLst>
          </p:cNvPr>
          <p:cNvSpPr txBox="1">
            <a:spLocks/>
          </p:cNvSpPr>
          <p:nvPr/>
        </p:nvSpPr>
        <p:spPr>
          <a:xfrm>
            <a:off x="643018" y="656248"/>
            <a:ext cx="10944924" cy="58737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sv-SE" sz="36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charset="0"/>
              </a:rPr>
              <a:t>Exempel på variabelförsök med såpbubblor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GB" sz="36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79783853-5A19-4647-84C8-24A0573A96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716" t="55886" r="49386" b="25276"/>
          <a:stretch/>
        </p:blipFill>
        <p:spPr>
          <a:xfrm>
            <a:off x="285356" y="1691711"/>
            <a:ext cx="2417202" cy="1791026"/>
          </a:xfrm>
          <a:prstGeom prst="rect">
            <a:avLst/>
          </a:prstGeom>
        </p:spPr>
      </p:pic>
      <p:grpSp>
        <p:nvGrpSpPr>
          <p:cNvPr id="16" name="Grupp 15">
            <a:extLst>
              <a:ext uri="{FF2B5EF4-FFF2-40B4-BE49-F238E27FC236}">
                <a16:creationId xmlns:a16="http://schemas.microsoft.com/office/drawing/2014/main" id="{A96A63F3-31E5-490F-B8F1-04396D3B6D2D}"/>
              </a:ext>
            </a:extLst>
          </p:cNvPr>
          <p:cNvGrpSpPr/>
          <p:nvPr/>
        </p:nvGrpSpPr>
        <p:grpSpPr>
          <a:xfrm>
            <a:off x="724547" y="4202435"/>
            <a:ext cx="1111256" cy="1110092"/>
            <a:chOff x="5619483" y="1633108"/>
            <a:chExt cx="1111256" cy="1110092"/>
          </a:xfrm>
        </p:grpSpPr>
        <p:sp>
          <p:nvSpPr>
            <p:cNvPr id="10" name="Ellips 9">
              <a:extLst>
                <a:ext uri="{FF2B5EF4-FFF2-40B4-BE49-F238E27FC236}">
                  <a16:creationId xmlns:a16="http://schemas.microsoft.com/office/drawing/2014/main" id="{CB9A9E14-B8B6-4871-AC9C-552BC04F1B57}"/>
                </a:ext>
              </a:extLst>
            </p:cNvPr>
            <p:cNvSpPr/>
            <p:nvPr/>
          </p:nvSpPr>
          <p:spPr>
            <a:xfrm>
              <a:off x="5619483" y="1633108"/>
              <a:ext cx="1111256" cy="1110092"/>
            </a:xfrm>
            <a:prstGeom prst="ellipse">
              <a:avLst/>
            </a:prstGeom>
            <a:noFill/>
            <a:ln w="28575">
              <a:solidFill>
                <a:srgbClr val="75DB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2" name="Båge 11">
              <a:extLst>
                <a:ext uri="{FF2B5EF4-FFF2-40B4-BE49-F238E27FC236}">
                  <a16:creationId xmlns:a16="http://schemas.microsoft.com/office/drawing/2014/main" id="{FB696E5C-E841-4058-9B2B-7482D39070EE}"/>
                </a:ext>
              </a:extLst>
            </p:cNvPr>
            <p:cNvSpPr/>
            <p:nvPr/>
          </p:nvSpPr>
          <p:spPr>
            <a:xfrm rot="16783898" flipH="1">
              <a:off x="5720929" y="1723697"/>
              <a:ext cx="919801" cy="87294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19" name="Grupp 18">
            <a:extLst>
              <a:ext uri="{FF2B5EF4-FFF2-40B4-BE49-F238E27FC236}">
                <a16:creationId xmlns:a16="http://schemas.microsoft.com/office/drawing/2014/main" id="{A3D72A05-B5CD-49D9-B1E8-560E71A3D563}"/>
              </a:ext>
            </a:extLst>
          </p:cNvPr>
          <p:cNvGrpSpPr/>
          <p:nvPr/>
        </p:nvGrpSpPr>
        <p:grpSpPr>
          <a:xfrm rot="8417733">
            <a:off x="1876584" y="3676968"/>
            <a:ext cx="667218" cy="661447"/>
            <a:chOff x="5619483" y="1633108"/>
            <a:chExt cx="1111256" cy="1110092"/>
          </a:xfrm>
        </p:grpSpPr>
        <p:sp>
          <p:nvSpPr>
            <p:cNvPr id="20" name="Ellips 19">
              <a:extLst>
                <a:ext uri="{FF2B5EF4-FFF2-40B4-BE49-F238E27FC236}">
                  <a16:creationId xmlns:a16="http://schemas.microsoft.com/office/drawing/2014/main" id="{C9AF6C36-EF22-4FE0-A529-B7CA2C76FC42}"/>
                </a:ext>
              </a:extLst>
            </p:cNvPr>
            <p:cNvSpPr/>
            <p:nvPr/>
          </p:nvSpPr>
          <p:spPr>
            <a:xfrm>
              <a:off x="5619483" y="1633108"/>
              <a:ext cx="1111256" cy="1110092"/>
            </a:xfrm>
            <a:prstGeom prst="ellipse">
              <a:avLst/>
            </a:prstGeom>
            <a:noFill/>
            <a:ln w="28575">
              <a:solidFill>
                <a:srgbClr val="75DB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1" name="Båge 20">
              <a:extLst>
                <a:ext uri="{FF2B5EF4-FFF2-40B4-BE49-F238E27FC236}">
                  <a16:creationId xmlns:a16="http://schemas.microsoft.com/office/drawing/2014/main" id="{CA7750D2-AE5B-4886-8BBE-261EB9A7D148}"/>
                </a:ext>
              </a:extLst>
            </p:cNvPr>
            <p:cNvSpPr/>
            <p:nvPr/>
          </p:nvSpPr>
          <p:spPr>
            <a:xfrm rot="16783898" flipH="1">
              <a:off x="5720929" y="1723697"/>
              <a:ext cx="919801" cy="87294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2" name="Grupp 21">
            <a:extLst>
              <a:ext uri="{FF2B5EF4-FFF2-40B4-BE49-F238E27FC236}">
                <a16:creationId xmlns:a16="http://schemas.microsoft.com/office/drawing/2014/main" id="{36D68EFC-9994-4224-9947-80797CC69BEC}"/>
              </a:ext>
            </a:extLst>
          </p:cNvPr>
          <p:cNvGrpSpPr/>
          <p:nvPr/>
        </p:nvGrpSpPr>
        <p:grpSpPr>
          <a:xfrm rot="14787260">
            <a:off x="1957710" y="4651801"/>
            <a:ext cx="409417" cy="417612"/>
            <a:chOff x="5619483" y="1633108"/>
            <a:chExt cx="1111256" cy="1110092"/>
          </a:xfrm>
        </p:grpSpPr>
        <p:sp>
          <p:nvSpPr>
            <p:cNvPr id="23" name="Ellips 22">
              <a:extLst>
                <a:ext uri="{FF2B5EF4-FFF2-40B4-BE49-F238E27FC236}">
                  <a16:creationId xmlns:a16="http://schemas.microsoft.com/office/drawing/2014/main" id="{7651C7C1-6D03-4465-ACEC-BE2AE1F8F84D}"/>
                </a:ext>
              </a:extLst>
            </p:cNvPr>
            <p:cNvSpPr/>
            <p:nvPr/>
          </p:nvSpPr>
          <p:spPr>
            <a:xfrm>
              <a:off x="5619483" y="1633108"/>
              <a:ext cx="1111256" cy="1110092"/>
            </a:xfrm>
            <a:prstGeom prst="ellipse">
              <a:avLst/>
            </a:prstGeom>
            <a:noFill/>
            <a:ln w="28575">
              <a:solidFill>
                <a:srgbClr val="75DB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4" name="Båge 23">
              <a:extLst>
                <a:ext uri="{FF2B5EF4-FFF2-40B4-BE49-F238E27FC236}">
                  <a16:creationId xmlns:a16="http://schemas.microsoft.com/office/drawing/2014/main" id="{D0A66D78-CD83-4A0A-885E-5C8174AABEC8}"/>
                </a:ext>
              </a:extLst>
            </p:cNvPr>
            <p:cNvSpPr/>
            <p:nvPr/>
          </p:nvSpPr>
          <p:spPr>
            <a:xfrm rot="16783898" flipH="1">
              <a:off x="5720929" y="1723697"/>
              <a:ext cx="919801" cy="87294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5" name="Grupp 24">
            <a:extLst>
              <a:ext uri="{FF2B5EF4-FFF2-40B4-BE49-F238E27FC236}">
                <a16:creationId xmlns:a16="http://schemas.microsoft.com/office/drawing/2014/main" id="{E344D5F5-9CB3-4DE2-B045-6BA81DD1D71E}"/>
              </a:ext>
            </a:extLst>
          </p:cNvPr>
          <p:cNvGrpSpPr/>
          <p:nvPr/>
        </p:nvGrpSpPr>
        <p:grpSpPr>
          <a:xfrm rot="14787260">
            <a:off x="1798163" y="5195692"/>
            <a:ext cx="840080" cy="846105"/>
            <a:chOff x="5619483" y="1633108"/>
            <a:chExt cx="1111256" cy="1110092"/>
          </a:xfrm>
        </p:grpSpPr>
        <p:sp>
          <p:nvSpPr>
            <p:cNvPr id="26" name="Ellips 25">
              <a:extLst>
                <a:ext uri="{FF2B5EF4-FFF2-40B4-BE49-F238E27FC236}">
                  <a16:creationId xmlns:a16="http://schemas.microsoft.com/office/drawing/2014/main" id="{02DE8761-5E13-45B9-861F-5CF81B5E836A}"/>
                </a:ext>
              </a:extLst>
            </p:cNvPr>
            <p:cNvSpPr/>
            <p:nvPr/>
          </p:nvSpPr>
          <p:spPr>
            <a:xfrm>
              <a:off x="5619483" y="1633108"/>
              <a:ext cx="1111256" cy="1110092"/>
            </a:xfrm>
            <a:prstGeom prst="ellipse">
              <a:avLst/>
            </a:prstGeom>
            <a:noFill/>
            <a:ln w="28575">
              <a:solidFill>
                <a:srgbClr val="75DB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27" name="Båge 26">
              <a:extLst>
                <a:ext uri="{FF2B5EF4-FFF2-40B4-BE49-F238E27FC236}">
                  <a16:creationId xmlns:a16="http://schemas.microsoft.com/office/drawing/2014/main" id="{DDFBDD32-07C1-4537-B4B6-E0841D410069}"/>
                </a:ext>
              </a:extLst>
            </p:cNvPr>
            <p:cNvSpPr/>
            <p:nvPr/>
          </p:nvSpPr>
          <p:spPr>
            <a:xfrm rot="16783898" flipH="1">
              <a:off x="5720929" y="1723697"/>
              <a:ext cx="919801" cy="87294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grpSp>
        <p:nvGrpSpPr>
          <p:cNvPr id="28" name="Grupp 27">
            <a:extLst>
              <a:ext uri="{FF2B5EF4-FFF2-40B4-BE49-F238E27FC236}">
                <a16:creationId xmlns:a16="http://schemas.microsoft.com/office/drawing/2014/main" id="{9738E935-5FB2-482A-BE36-AE62C8F2EA0B}"/>
              </a:ext>
            </a:extLst>
          </p:cNvPr>
          <p:cNvGrpSpPr/>
          <p:nvPr/>
        </p:nvGrpSpPr>
        <p:grpSpPr>
          <a:xfrm rot="6088036">
            <a:off x="501436" y="3857165"/>
            <a:ext cx="334192" cy="339094"/>
            <a:chOff x="5619483" y="1633108"/>
            <a:chExt cx="1111256" cy="1110092"/>
          </a:xfrm>
        </p:grpSpPr>
        <p:sp>
          <p:nvSpPr>
            <p:cNvPr id="29" name="Ellips 28">
              <a:extLst>
                <a:ext uri="{FF2B5EF4-FFF2-40B4-BE49-F238E27FC236}">
                  <a16:creationId xmlns:a16="http://schemas.microsoft.com/office/drawing/2014/main" id="{EBB28B96-733C-4759-990F-F5F927516BA5}"/>
                </a:ext>
              </a:extLst>
            </p:cNvPr>
            <p:cNvSpPr/>
            <p:nvPr/>
          </p:nvSpPr>
          <p:spPr>
            <a:xfrm>
              <a:off x="5619483" y="1633108"/>
              <a:ext cx="1111256" cy="1110092"/>
            </a:xfrm>
            <a:prstGeom prst="ellipse">
              <a:avLst/>
            </a:prstGeom>
            <a:noFill/>
            <a:ln w="28575">
              <a:solidFill>
                <a:srgbClr val="75DB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30" name="Båge 29">
              <a:extLst>
                <a:ext uri="{FF2B5EF4-FFF2-40B4-BE49-F238E27FC236}">
                  <a16:creationId xmlns:a16="http://schemas.microsoft.com/office/drawing/2014/main" id="{3035BE33-C754-40BD-8935-3412B04FD844}"/>
                </a:ext>
              </a:extLst>
            </p:cNvPr>
            <p:cNvSpPr/>
            <p:nvPr/>
          </p:nvSpPr>
          <p:spPr>
            <a:xfrm rot="16783898" flipH="1">
              <a:off x="5720929" y="1723697"/>
              <a:ext cx="919801" cy="872942"/>
            </a:xfrm>
            <a:prstGeom prst="arc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33" name="textruta 32">
            <a:extLst>
              <a:ext uri="{FF2B5EF4-FFF2-40B4-BE49-F238E27FC236}">
                <a16:creationId xmlns:a16="http://schemas.microsoft.com/office/drawing/2014/main" id="{56BBC5EE-64FE-435C-80BA-A602D8983C4F}"/>
              </a:ext>
            </a:extLst>
          </p:cNvPr>
          <p:cNvSpPr txBox="1"/>
          <p:nvPr/>
        </p:nvSpPr>
        <p:spPr>
          <a:xfrm>
            <a:off x="2988297" y="1656555"/>
            <a:ext cx="3772246" cy="5078313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Detta kan vi ändra: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Detta kan vi mäta (observera):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grpSp>
        <p:nvGrpSpPr>
          <p:cNvPr id="37" name="Grupp 36">
            <a:extLst>
              <a:ext uri="{FF2B5EF4-FFF2-40B4-BE49-F238E27FC236}">
                <a16:creationId xmlns:a16="http://schemas.microsoft.com/office/drawing/2014/main" id="{6727DE4C-3939-4D72-AC15-40BC618C207B}"/>
              </a:ext>
            </a:extLst>
          </p:cNvPr>
          <p:cNvGrpSpPr/>
          <p:nvPr/>
        </p:nvGrpSpPr>
        <p:grpSpPr>
          <a:xfrm>
            <a:off x="3073573" y="2783860"/>
            <a:ext cx="4894341" cy="3851513"/>
            <a:chOff x="3081281" y="2674793"/>
            <a:chExt cx="4894341" cy="3851513"/>
          </a:xfrm>
        </p:grpSpPr>
        <p:pic>
          <p:nvPicPr>
            <p:cNvPr id="15" name="Bildobjekt 14">
              <a:extLst>
                <a:ext uri="{FF2B5EF4-FFF2-40B4-BE49-F238E27FC236}">
                  <a16:creationId xmlns:a16="http://schemas.microsoft.com/office/drawing/2014/main" id="{E88BB832-CB7F-4F5B-B202-E49B7B1EB5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8192134">
              <a:off x="6504743" y="2674793"/>
              <a:ext cx="1470879" cy="1470879"/>
            </a:xfrm>
            <a:prstGeom prst="rect">
              <a:avLst/>
            </a:prstGeom>
          </p:spPr>
        </p:pic>
        <p:pic>
          <p:nvPicPr>
            <p:cNvPr id="31" name="Bild 30" descr="Tidtagarur med hel fyllning">
              <a:extLst>
                <a:ext uri="{FF2B5EF4-FFF2-40B4-BE49-F238E27FC236}">
                  <a16:creationId xmlns:a16="http://schemas.microsoft.com/office/drawing/2014/main" id="{5239F280-BD70-467A-B3FF-F193A7CBA5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953490" y="5087587"/>
              <a:ext cx="734882" cy="734882"/>
            </a:xfrm>
            <a:prstGeom prst="rect">
              <a:avLst/>
            </a:prstGeom>
          </p:spPr>
        </p:pic>
        <p:sp>
          <p:nvSpPr>
            <p:cNvPr id="44" name="textruta 43">
              <a:extLst>
                <a:ext uri="{FF2B5EF4-FFF2-40B4-BE49-F238E27FC236}">
                  <a16:creationId xmlns:a16="http://schemas.microsoft.com/office/drawing/2014/main" id="{4357CAD4-1D63-41A4-903D-797E109E3795}"/>
                </a:ext>
              </a:extLst>
            </p:cNvPr>
            <p:cNvSpPr txBox="1"/>
            <p:nvPr/>
          </p:nvSpPr>
          <p:spPr>
            <a:xfrm>
              <a:off x="3081282" y="5081422"/>
              <a:ext cx="1664230" cy="646331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Största bubblan – med linjal</a:t>
              </a:r>
            </a:p>
          </p:txBody>
        </p:sp>
        <p:sp>
          <p:nvSpPr>
            <p:cNvPr id="46" name="textruta 45">
              <a:extLst>
                <a:ext uri="{FF2B5EF4-FFF2-40B4-BE49-F238E27FC236}">
                  <a16:creationId xmlns:a16="http://schemas.microsoft.com/office/drawing/2014/main" id="{515E94BB-9D78-45DA-BA4E-C12B89E8F197}"/>
                </a:ext>
              </a:extLst>
            </p:cNvPr>
            <p:cNvSpPr txBox="1"/>
            <p:nvPr/>
          </p:nvSpPr>
          <p:spPr>
            <a:xfrm>
              <a:off x="4838496" y="5085934"/>
              <a:ext cx="1823149" cy="646331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Flest bubblor i ett ”blås” - räkna</a:t>
              </a:r>
            </a:p>
          </p:txBody>
        </p:sp>
        <p:sp>
          <p:nvSpPr>
            <p:cNvPr id="47" name="textruta 46">
              <a:extLst>
                <a:ext uri="{FF2B5EF4-FFF2-40B4-BE49-F238E27FC236}">
                  <a16:creationId xmlns:a16="http://schemas.microsoft.com/office/drawing/2014/main" id="{6DAD883D-EB95-420E-A088-D08522E2D889}"/>
                </a:ext>
              </a:extLst>
            </p:cNvPr>
            <p:cNvSpPr txBox="1"/>
            <p:nvPr/>
          </p:nvSpPr>
          <p:spPr>
            <a:xfrm>
              <a:off x="3081281" y="5869682"/>
              <a:ext cx="2139695" cy="646331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Hur länge en bubbla håller – tidtagning</a:t>
              </a:r>
            </a:p>
          </p:txBody>
        </p:sp>
        <p:sp>
          <p:nvSpPr>
            <p:cNvPr id="50" name="textruta 49">
              <a:extLst>
                <a:ext uri="{FF2B5EF4-FFF2-40B4-BE49-F238E27FC236}">
                  <a16:creationId xmlns:a16="http://schemas.microsoft.com/office/drawing/2014/main" id="{92815A04-AB11-487A-9869-CDECCF9C5FDE}"/>
                </a:ext>
              </a:extLst>
            </p:cNvPr>
            <p:cNvSpPr txBox="1"/>
            <p:nvPr/>
          </p:nvSpPr>
          <p:spPr>
            <a:xfrm>
              <a:off x="5316983" y="5879975"/>
              <a:ext cx="1259729" cy="646331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…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</p:grpSp>
      <p:sp>
        <p:nvSpPr>
          <p:cNvPr id="53" name="textruta 52">
            <a:extLst>
              <a:ext uri="{FF2B5EF4-FFF2-40B4-BE49-F238E27FC236}">
                <a16:creationId xmlns:a16="http://schemas.microsoft.com/office/drawing/2014/main" id="{222B3DBF-6C31-4038-9F94-CAE875584306}"/>
              </a:ext>
            </a:extLst>
          </p:cNvPr>
          <p:cNvSpPr txBox="1"/>
          <p:nvPr/>
        </p:nvSpPr>
        <p:spPr>
          <a:xfrm>
            <a:off x="7921628" y="1656555"/>
            <a:ext cx="3772246" cy="424731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 vill ändra: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Vi vill mäta: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Detta ska vara lika: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54" name="textruta 53">
            <a:extLst>
              <a:ext uri="{FF2B5EF4-FFF2-40B4-BE49-F238E27FC236}">
                <a16:creationId xmlns:a16="http://schemas.microsoft.com/office/drawing/2014/main" id="{8E484B4A-1AF1-4C63-822E-6ABC39B4FE20}"/>
              </a:ext>
            </a:extLst>
          </p:cNvPr>
          <p:cNvSpPr txBox="1"/>
          <p:nvPr/>
        </p:nvSpPr>
        <p:spPr>
          <a:xfrm>
            <a:off x="9277521" y="1747750"/>
            <a:ext cx="1057472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Volymen sirap</a:t>
            </a:r>
          </a:p>
        </p:txBody>
      </p:sp>
      <p:sp>
        <p:nvSpPr>
          <p:cNvPr id="56" name="textruta 55">
            <a:extLst>
              <a:ext uri="{FF2B5EF4-FFF2-40B4-BE49-F238E27FC236}">
                <a16:creationId xmlns:a16="http://schemas.microsoft.com/office/drawing/2014/main" id="{00626D5E-EF59-4DC2-9560-0F7D3852A65F}"/>
              </a:ext>
            </a:extLst>
          </p:cNvPr>
          <p:cNvSpPr txBox="1"/>
          <p:nvPr/>
        </p:nvSpPr>
        <p:spPr>
          <a:xfrm>
            <a:off x="9284336" y="2538047"/>
            <a:ext cx="1664230" cy="646331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Största bubblan – med linjal</a:t>
            </a:r>
          </a:p>
        </p:txBody>
      </p:sp>
      <p:grpSp>
        <p:nvGrpSpPr>
          <p:cNvPr id="2" name="Grupp 1">
            <a:extLst>
              <a:ext uri="{FF2B5EF4-FFF2-40B4-BE49-F238E27FC236}">
                <a16:creationId xmlns:a16="http://schemas.microsoft.com/office/drawing/2014/main" id="{2D73DFAC-ADA5-4EAB-807F-5DD2A3644382}"/>
              </a:ext>
            </a:extLst>
          </p:cNvPr>
          <p:cNvGrpSpPr/>
          <p:nvPr/>
        </p:nvGrpSpPr>
        <p:grpSpPr>
          <a:xfrm>
            <a:off x="3117386" y="2175249"/>
            <a:ext cx="3510447" cy="2222851"/>
            <a:chOff x="3117386" y="2175249"/>
            <a:chExt cx="3510447" cy="2222851"/>
          </a:xfrm>
        </p:grpSpPr>
        <p:grpSp>
          <p:nvGrpSpPr>
            <p:cNvPr id="36" name="Grupp 35">
              <a:extLst>
                <a:ext uri="{FF2B5EF4-FFF2-40B4-BE49-F238E27FC236}">
                  <a16:creationId xmlns:a16="http://schemas.microsoft.com/office/drawing/2014/main" id="{C991340D-C51F-4356-A7B7-7283509388AE}"/>
                </a:ext>
              </a:extLst>
            </p:cNvPr>
            <p:cNvGrpSpPr/>
            <p:nvPr/>
          </p:nvGrpSpPr>
          <p:grpSpPr>
            <a:xfrm>
              <a:off x="3117386" y="2175249"/>
              <a:ext cx="3510447" cy="2222851"/>
              <a:chOff x="3117386" y="2175249"/>
              <a:chExt cx="3510447" cy="2222851"/>
            </a:xfrm>
          </p:grpSpPr>
          <p:sp>
            <p:nvSpPr>
              <p:cNvPr id="34" name="textruta 33">
                <a:extLst>
                  <a:ext uri="{FF2B5EF4-FFF2-40B4-BE49-F238E27FC236}">
                    <a16:creationId xmlns:a16="http://schemas.microsoft.com/office/drawing/2014/main" id="{1D20EBCB-9218-4116-9725-F116B37EC6CF}"/>
                  </a:ext>
                </a:extLst>
              </p:cNvPr>
              <p:cNvSpPr txBox="1"/>
              <p:nvPr/>
            </p:nvSpPr>
            <p:spPr>
              <a:xfrm>
                <a:off x="3117386" y="2175249"/>
                <a:ext cx="832445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Volym sirap</a:t>
                </a:r>
              </a:p>
            </p:txBody>
          </p:sp>
          <p:sp>
            <p:nvSpPr>
              <p:cNvPr id="38" name="textruta 37">
                <a:extLst>
                  <a:ext uri="{FF2B5EF4-FFF2-40B4-BE49-F238E27FC236}">
                    <a16:creationId xmlns:a16="http://schemas.microsoft.com/office/drawing/2014/main" id="{38E3EA12-DE13-4251-BB5E-49C9A20A6A8F}"/>
                  </a:ext>
                </a:extLst>
              </p:cNvPr>
              <p:cNvSpPr txBox="1"/>
              <p:nvPr/>
            </p:nvSpPr>
            <p:spPr>
              <a:xfrm>
                <a:off x="4061497" y="2175249"/>
                <a:ext cx="1151771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Volym diskmedel</a:t>
                </a:r>
              </a:p>
            </p:txBody>
          </p:sp>
          <p:sp>
            <p:nvSpPr>
              <p:cNvPr id="39" name="textruta 38">
                <a:extLst>
                  <a:ext uri="{FF2B5EF4-FFF2-40B4-BE49-F238E27FC236}">
                    <a16:creationId xmlns:a16="http://schemas.microsoft.com/office/drawing/2014/main" id="{CBA57CA0-89C9-446D-994B-0D085A9CCEAC}"/>
                  </a:ext>
                </a:extLst>
              </p:cNvPr>
              <p:cNvSpPr txBox="1"/>
              <p:nvPr/>
            </p:nvSpPr>
            <p:spPr>
              <a:xfrm>
                <a:off x="3121057" y="2927796"/>
                <a:ext cx="795336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Volym vatten</a:t>
                </a:r>
              </a:p>
            </p:txBody>
          </p:sp>
          <p:sp>
            <p:nvSpPr>
              <p:cNvPr id="40" name="textruta 39">
                <a:extLst>
                  <a:ext uri="{FF2B5EF4-FFF2-40B4-BE49-F238E27FC236}">
                    <a16:creationId xmlns:a16="http://schemas.microsoft.com/office/drawing/2014/main" id="{B9FBB58F-D06F-4F22-B6F3-00A1D80A1562}"/>
                  </a:ext>
                </a:extLst>
              </p:cNvPr>
              <p:cNvSpPr txBox="1"/>
              <p:nvPr/>
            </p:nvSpPr>
            <p:spPr>
              <a:xfrm>
                <a:off x="4030939" y="2927796"/>
                <a:ext cx="1350954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Redskap för att blåsa</a:t>
                </a:r>
              </a:p>
            </p:txBody>
          </p:sp>
          <p:sp>
            <p:nvSpPr>
              <p:cNvPr id="41" name="textruta 40">
                <a:extLst>
                  <a:ext uri="{FF2B5EF4-FFF2-40B4-BE49-F238E27FC236}">
                    <a16:creationId xmlns:a16="http://schemas.microsoft.com/office/drawing/2014/main" id="{2A41938A-6755-4BB0-9175-5776C89D2306}"/>
                  </a:ext>
                </a:extLst>
              </p:cNvPr>
              <p:cNvSpPr txBox="1"/>
              <p:nvPr/>
            </p:nvSpPr>
            <p:spPr>
              <a:xfrm>
                <a:off x="5476062" y="2931815"/>
                <a:ext cx="1151771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Hur länge vi blåser</a:t>
                </a:r>
              </a:p>
            </p:txBody>
          </p:sp>
          <p:sp>
            <p:nvSpPr>
              <p:cNvPr id="42" name="textruta 41">
                <a:extLst>
                  <a:ext uri="{FF2B5EF4-FFF2-40B4-BE49-F238E27FC236}">
                    <a16:creationId xmlns:a16="http://schemas.microsoft.com/office/drawing/2014/main" id="{7E6F32E2-60FB-495C-83F5-0CED3FE05D98}"/>
                  </a:ext>
                </a:extLst>
              </p:cNvPr>
              <p:cNvSpPr txBox="1"/>
              <p:nvPr/>
            </p:nvSpPr>
            <p:spPr>
              <a:xfrm>
                <a:off x="3117386" y="3751769"/>
                <a:ext cx="1420508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Hur länge vi blandar</a:t>
                </a:r>
              </a:p>
            </p:txBody>
          </p:sp>
          <p:sp>
            <p:nvSpPr>
              <p:cNvPr id="43" name="textruta 42">
                <a:extLst>
                  <a:ext uri="{FF2B5EF4-FFF2-40B4-BE49-F238E27FC236}">
                    <a16:creationId xmlns:a16="http://schemas.microsoft.com/office/drawing/2014/main" id="{50265E27-395F-43B9-8F73-17C26030C9EE}"/>
                  </a:ext>
                </a:extLst>
              </p:cNvPr>
              <p:cNvSpPr txBox="1"/>
              <p:nvPr/>
            </p:nvSpPr>
            <p:spPr>
              <a:xfrm>
                <a:off x="4664104" y="3738233"/>
                <a:ext cx="1259729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…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</p:grpSp>
        <p:sp>
          <p:nvSpPr>
            <p:cNvPr id="45" name="textruta 44">
              <a:extLst>
                <a:ext uri="{FF2B5EF4-FFF2-40B4-BE49-F238E27FC236}">
                  <a16:creationId xmlns:a16="http://schemas.microsoft.com/office/drawing/2014/main" id="{23F5A288-DC4A-4425-B122-D60C692E24CE}"/>
                </a:ext>
              </a:extLst>
            </p:cNvPr>
            <p:cNvSpPr txBox="1"/>
            <p:nvPr/>
          </p:nvSpPr>
          <p:spPr>
            <a:xfrm>
              <a:off x="5349183" y="2184238"/>
              <a:ext cx="1259730" cy="646331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Märke på diskmedlet</a:t>
              </a:r>
            </a:p>
          </p:txBody>
        </p:sp>
      </p:grpSp>
      <p:grpSp>
        <p:nvGrpSpPr>
          <p:cNvPr id="4" name="Grupp 3">
            <a:extLst>
              <a:ext uri="{FF2B5EF4-FFF2-40B4-BE49-F238E27FC236}">
                <a16:creationId xmlns:a16="http://schemas.microsoft.com/office/drawing/2014/main" id="{E2C4F016-3758-4BF5-BFE0-CB54DD63B904}"/>
              </a:ext>
            </a:extLst>
          </p:cNvPr>
          <p:cNvGrpSpPr/>
          <p:nvPr/>
        </p:nvGrpSpPr>
        <p:grpSpPr>
          <a:xfrm>
            <a:off x="8016636" y="3666555"/>
            <a:ext cx="3562448" cy="2134500"/>
            <a:chOff x="8016636" y="3666555"/>
            <a:chExt cx="3562448" cy="2134500"/>
          </a:xfrm>
        </p:grpSpPr>
        <p:sp>
          <p:nvSpPr>
            <p:cNvPr id="59" name="textruta 58">
              <a:extLst>
                <a:ext uri="{FF2B5EF4-FFF2-40B4-BE49-F238E27FC236}">
                  <a16:creationId xmlns:a16="http://schemas.microsoft.com/office/drawing/2014/main" id="{D871A0B0-60C5-479C-9E69-3CDF5B4F2846}"/>
                </a:ext>
              </a:extLst>
            </p:cNvPr>
            <p:cNvSpPr txBox="1"/>
            <p:nvPr/>
          </p:nvSpPr>
          <p:spPr>
            <a:xfrm>
              <a:off x="9238268" y="3666555"/>
              <a:ext cx="1032964" cy="646331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Volymen vatten</a:t>
              </a:r>
            </a:p>
          </p:txBody>
        </p:sp>
        <p:grpSp>
          <p:nvGrpSpPr>
            <p:cNvPr id="3" name="Grupp 2">
              <a:extLst>
                <a:ext uri="{FF2B5EF4-FFF2-40B4-BE49-F238E27FC236}">
                  <a16:creationId xmlns:a16="http://schemas.microsoft.com/office/drawing/2014/main" id="{B8D99422-E3F4-4A1D-8FD6-359DA9BEB950}"/>
                </a:ext>
              </a:extLst>
            </p:cNvPr>
            <p:cNvGrpSpPr/>
            <p:nvPr/>
          </p:nvGrpSpPr>
          <p:grpSpPr>
            <a:xfrm>
              <a:off x="8016636" y="3666555"/>
              <a:ext cx="3562448" cy="2134500"/>
              <a:chOff x="8016636" y="3666555"/>
              <a:chExt cx="3562448" cy="2134500"/>
            </a:xfrm>
          </p:grpSpPr>
          <p:sp>
            <p:nvSpPr>
              <p:cNvPr id="58" name="textruta 57">
                <a:extLst>
                  <a:ext uri="{FF2B5EF4-FFF2-40B4-BE49-F238E27FC236}">
                    <a16:creationId xmlns:a16="http://schemas.microsoft.com/office/drawing/2014/main" id="{47D902F0-03EF-4ED2-AF23-C4E49B912E5F}"/>
                  </a:ext>
                </a:extLst>
              </p:cNvPr>
              <p:cNvSpPr txBox="1"/>
              <p:nvPr/>
            </p:nvSpPr>
            <p:spPr>
              <a:xfrm>
                <a:off x="8016636" y="3668901"/>
                <a:ext cx="1151771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Volymen diskmedel</a:t>
                </a:r>
              </a:p>
            </p:txBody>
          </p:sp>
          <p:sp>
            <p:nvSpPr>
              <p:cNvPr id="60" name="textruta 59">
                <a:extLst>
                  <a:ext uri="{FF2B5EF4-FFF2-40B4-BE49-F238E27FC236}">
                    <a16:creationId xmlns:a16="http://schemas.microsoft.com/office/drawing/2014/main" id="{4DC27B14-D164-4D2D-A967-77185F35FFEA}"/>
                  </a:ext>
                </a:extLst>
              </p:cNvPr>
              <p:cNvSpPr txBox="1"/>
              <p:nvPr/>
            </p:nvSpPr>
            <p:spPr>
              <a:xfrm>
                <a:off x="8016636" y="4414951"/>
                <a:ext cx="1420508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Redskap för att blåsa</a:t>
                </a:r>
              </a:p>
            </p:txBody>
          </p:sp>
          <p:sp>
            <p:nvSpPr>
              <p:cNvPr id="61" name="textruta 60">
                <a:extLst>
                  <a:ext uri="{FF2B5EF4-FFF2-40B4-BE49-F238E27FC236}">
                    <a16:creationId xmlns:a16="http://schemas.microsoft.com/office/drawing/2014/main" id="{80383A88-6EB0-4A50-8C81-3CB08BDBD27E}"/>
                  </a:ext>
                </a:extLst>
              </p:cNvPr>
              <p:cNvSpPr txBox="1"/>
              <p:nvPr/>
            </p:nvSpPr>
            <p:spPr>
              <a:xfrm>
                <a:off x="9532152" y="4406329"/>
                <a:ext cx="1270254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Hur länge vi blåser</a:t>
                </a:r>
              </a:p>
            </p:txBody>
          </p:sp>
          <p:sp>
            <p:nvSpPr>
              <p:cNvPr id="62" name="textruta 61">
                <a:extLst>
                  <a:ext uri="{FF2B5EF4-FFF2-40B4-BE49-F238E27FC236}">
                    <a16:creationId xmlns:a16="http://schemas.microsoft.com/office/drawing/2014/main" id="{8E7170F4-76C4-48ED-B822-9C07864924BA}"/>
                  </a:ext>
                </a:extLst>
              </p:cNvPr>
              <p:cNvSpPr txBox="1"/>
              <p:nvPr/>
            </p:nvSpPr>
            <p:spPr>
              <a:xfrm>
                <a:off x="8016636" y="5154724"/>
                <a:ext cx="1420508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Hur länge vi blandar</a:t>
                </a:r>
              </a:p>
            </p:txBody>
          </p:sp>
          <p:sp>
            <p:nvSpPr>
              <p:cNvPr id="63" name="textruta 62">
                <a:extLst>
                  <a:ext uri="{FF2B5EF4-FFF2-40B4-BE49-F238E27FC236}">
                    <a16:creationId xmlns:a16="http://schemas.microsoft.com/office/drawing/2014/main" id="{5C27467B-D029-4C29-AD00-4CC1C57D8336}"/>
                  </a:ext>
                </a:extLst>
              </p:cNvPr>
              <p:cNvSpPr txBox="1"/>
              <p:nvPr/>
            </p:nvSpPr>
            <p:spPr>
              <a:xfrm>
                <a:off x="9532152" y="5154724"/>
                <a:ext cx="1259729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…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sv-SE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endParaRPr>
              </a:p>
            </p:txBody>
          </p:sp>
          <p:sp>
            <p:nvSpPr>
              <p:cNvPr id="48" name="textruta 47">
                <a:extLst>
                  <a:ext uri="{FF2B5EF4-FFF2-40B4-BE49-F238E27FC236}">
                    <a16:creationId xmlns:a16="http://schemas.microsoft.com/office/drawing/2014/main" id="{EC27622C-0918-4DEE-8FF4-7824C2D255CC}"/>
                  </a:ext>
                </a:extLst>
              </p:cNvPr>
              <p:cNvSpPr txBox="1"/>
              <p:nvPr/>
            </p:nvSpPr>
            <p:spPr>
              <a:xfrm>
                <a:off x="10319354" y="3666555"/>
                <a:ext cx="1259730" cy="646331"/>
              </a:xfrm>
              <a:prstGeom prst="rect">
                <a:avLst/>
              </a:prstGeom>
              <a:solidFill>
                <a:schemeClr val="accent2"/>
              </a:solidFill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sv-SE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+mj-lt"/>
                    <a:ea typeface="+mn-ea"/>
                    <a:cs typeface="+mn-cs"/>
                  </a:rPr>
                  <a:t>Märke på diskmedlet</a:t>
                </a:r>
              </a:p>
            </p:txBody>
          </p:sp>
        </p:grpSp>
      </p:grpSp>
      <p:sp>
        <p:nvSpPr>
          <p:cNvPr id="5" name="textruta 4">
            <a:extLst>
              <a:ext uri="{FF2B5EF4-FFF2-40B4-BE49-F238E27FC236}">
                <a16:creationId xmlns:a16="http://schemas.microsoft.com/office/drawing/2014/main" id="{A29B10EF-F000-F07E-95BD-0C69DA4617BD}"/>
              </a:ext>
            </a:extLst>
          </p:cNvPr>
          <p:cNvSpPr txBox="1"/>
          <p:nvPr/>
        </p:nvSpPr>
        <p:spPr>
          <a:xfrm>
            <a:off x="7165265" y="6201383"/>
            <a:ext cx="2073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>
                <a:hlinkClick r:id="rId6"/>
              </a:rPr>
              <a:t>Länk</a:t>
            </a:r>
            <a:r>
              <a:rPr lang="en-US" dirty="0">
                <a:hlinkClick r:id="rId6"/>
              </a:rPr>
              <a:t> till </a:t>
            </a:r>
            <a:r>
              <a:rPr lang="en-US" dirty="0" err="1">
                <a:hlinkClick r:id="rId6"/>
              </a:rPr>
              <a:t>underlag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65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6" grpId="0" animBg="1"/>
    </p:bldLst>
  </p:timing>
</p:sld>
</file>

<file path=ppt/theme/theme1.xml><?xml version="1.0" encoding="utf-8"?>
<a:theme xmlns:a="http://schemas.openxmlformats.org/drawingml/2006/main" name="Office-tema">
  <a:themeElements>
    <a:clrScheme name="Egen 8">
      <a:dk1>
        <a:srgbClr val="000000"/>
      </a:dk1>
      <a:lt1>
        <a:srgbClr val="FFFFFF"/>
      </a:lt1>
      <a:dk2>
        <a:srgbClr val="002E5F"/>
      </a:dk2>
      <a:lt2>
        <a:srgbClr val="F4F0E9"/>
      </a:lt2>
      <a:accent1>
        <a:srgbClr val="F5F0EA"/>
      </a:accent1>
      <a:accent2>
        <a:srgbClr val="F8AC4B"/>
      </a:accent2>
      <a:accent3>
        <a:srgbClr val="EB653E"/>
      </a:accent3>
      <a:accent4>
        <a:srgbClr val="E73B1D"/>
      </a:accent4>
      <a:accent5>
        <a:srgbClr val="F4F0E9"/>
      </a:accent5>
      <a:accent6>
        <a:srgbClr val="F4F0E9"/>
      </a:accent6>
      <a:hlink>
        <a:srgbClr val="013B6C"/>
      </a:hlink>
      <a:folHlink>
        <a:srgbClr val="6D76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2F737DD6A4E8C4DAD2EC844A18F4A5F" ma:contentTypeVersion="20" ma:contentTypeDescription="Skapa ett nytt dokument." ma:contentTypeScope="" ma:versionID="540fe1470175b93733f8c6d4bcfbbb46">
  <xsd:schema xmlns:xsd="http://www.w3.org/2001/XMLSchema" xmlns:xs="http://www.w3.org/2001/XMLSchema" xmlns:p="http://schemas.microsoft.com/office/2006/metadata/properties" xmlns:ns2="92f0d98b-3e1b-45be-9fdb-9d87c6ee8eaf" xmlns:ns3="531782a8-56d6-4c15-b386-1db1e4e2f53e" targetNamespace="http://schemas.microsoft.com/office/2006/metadata/properties" ma:root="true" ma:fieldsID="b9b95cb6e834016211ecd553ef7a940f" ns2:_="" ns3:_="">
    <xsd:import namespace="92f0d98b-3e1b-45be-9fdb-9d87c6ee8eaf"/>
    <xsd:import namespace="531782a8-56d6-4c15-b386-1db1e4e2f5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f0d98b-3e1b-45be-9fdb-9d87c6ee8e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hidden="true" ma:internalName="MediaServiceAutoTags" ma:readOnly="true">
      <xsd:simpleType>
        <xsd:restriction base="dms:Text"/>
      </xsd:simpleType>
    </xsd:element>
    <xsd:element name="MediaServiceOCR" ma:index="12" nillable="true" ma:displayName="Extracted Text" ma:hidden="true" ma:internalName="MediaServiceOCR" ma:readOnly="true">
      <xsd:simpleType>
        <xsd:restriction base="dms:Note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hidden="true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hidden="true" ma:internalName="MediaServiceKeyPoints" ma:readOnly="true">
      <xsd:simpleType>
        <xsd:restriction base="dms:Note"/>
      </xsd:simpleType>
    </xsd:element>
    <xsd:element name="MediaLengthInSeconds" ma:index="20" nillable="true" ma:displayName="Length (seconds)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7fc75cc7-a35a-460a-8f27-74921717219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782a8-56d6-4c15-b386-1db1e4e2f53e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hidden="true" ma:internalName="SharedWithDetails" ma:readOnly="true">
      <xsd:simpleType>
        <xsd:restriction base="dms:Note"/>
      </xsd:simpleType>
    </xsd:element>
    <xsd:element name="TaxCatchAll" ma:index="23" nillable="true" ma:displayName="Taxonomy Catch All Column" ma:hidden="true" ma:list="{95356929-1bfc-42b7-800c-f4862227a496}" ma:internalName="TaxCatchAll" ma:readOnly="false" ma:showField="CatchAllData" ma:web="531782a8-56d6-4c15-b386-1db1e4e2f53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Innehållstyp"/>
        <xsd:element ref="dc:title" minOccurs="0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f0d98b-3e1b-45be-9fdb-9d87c6ee8eaf">
      <Terms xmlns="http://schemas.microsoft.com/office/infopath/2007/PartnerControls"/>
    </lcf76f155ced4ddcb4097134ff3c332f>
    <TaxCatchAll xmlns="531782a8-56d6-4c15-b386-1db1e4e2f53e" xsi:nil="true"/>
  </documentManagement>
</p:properties>
</file>

<file path=customXml/itemProps1.xml><?xml version="1.0" encoding="utf-8"?>
<ds:datastoreItem xmlns:ds="http://schemas.openxmlformats.org/officeDocument/2006/customXml" ds:itemID="{D6614FA8-1D74-46F7-82E2-F2E18711195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F89EE3D-FE5A-490C-BF00-14BC8881849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f0d98b-3e1b-45be-9fdb-9d87c6ee8eaf"/>
    <ds:schemaRef ds:uri="531782a8-56d6-4c15-b386-1db1e4e2f5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4561072-3995-4DCB-9519-503DA9912D10}">
  <ds:schemaRefs>
    <ds:schemaRef ds:uri="92f0d98b-3e1b-45be-9fdb-9d87c6ee8eaf"/>
    <ds:schemaRef ds:uri="http://schemas.microsoft.com/office/2006/documentManagement/types"/>
    <ds:schemaRef ds:uri="http://purl.org/dc/dcmitype/"/>
    <ds:schemaRef ds:uri="http://purl.org/dc/terms/"/>
    <ds:schemaRef ds:uri="http://www.w3.org/XML/1998/namespace"/>
    <ds:schemaRef ds:uri="http://purl.org/dc/elements/1.1/"/>
    <ds:schemaRef ds:uri="531782a8-56d6-4c15-b386-1db1e4e2f53e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11179</TotalTime>
  <Words>358</Words>
  <Application>Microsoft Office PowerPoint</Application>
  <PresentationFormat>Bredbild</PresentationFormat>
  <Paragraphs>89</Paragraphs>
  <Slides>10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Caecilia LT Std Roman</vt:lpstr>
      <vt:lpstr>Calibri</vt:lpstr>
      <vt:lpstr>Wingdings</vt:lpstr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subject/>
  <dc:creator>Mina Karami</dc:creator>
  <cp:keywords/>
  <dc:description/>
  <cp:lastModifiedBy>Jenny Olander</cp:lastModifiedBy>
  <cp:revision>105</cp:revision>
  <cp:lastPrinted>2026-03-10T13:24:32Z</cp:lastPrinted>
  <dcterms:created xsi:type="dcterms:W3CDTF">2023-09-19T07:41:33Z</dcterms:created>
  <dcterms:modified xsi:type="dcterms:W3CDTF">2026-06-25T04:24:49Z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0x01010022F737DD6A4E8C4DAD2EC844A18F4A5F</vt:lpwstr>
  </property>
  <property fmtid="{D5CDD505-2E9C-101B-9397-08002B2CF9AE}" pid="3" name="MediaServiceImageTags">
    <vt:lpwstr/>
  </property>
</Properties>
</file>