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Lst>
  <p:notesMasterIdLst>
    <p:notesMasterId r:id="rId24"/>
  </p:notesMasterIdLst>
  <p:sldIdLst>
    <p:sldId id="1230" r:id="rId4"/>
    <p:sldId id="1304" r:id="rId5"/>
    <p:sldId id="1296" r:id="rId6"/>
    <p:sldId id="1303" r:id="rId7"/>
    <p:sldId id="1231" r:id="rId8"/>
    <p:sldId id="1235" r:id="rId9"/>
    <p:sldId id="298" r:id="rId10"/>
    <p:sldId id="1381" r:id="rId11"/>
    <p:sldId id="1384" r:id="rId12"/>
    <p:sldId id="1385" r:id="rId13"/>
    <p:sldId id="1386" r:id="rId14"/>
    <p:sldId id="268" r:id="rId15"/>
    <p:sldId id="1383" r:id="rId16"/>
    <p:sldId id="1387" r:id="rId17"/>
    <p:sldId id="1313" r:id="rId18"/>
    <p:sldId id="1286" r:id="rId19"/>
    <p:sldId id="1323" r:id="rId20"/>
    <p:sldId id="1322" r:id="rId21"/>
    <p:sldId id="319" r:id="rId22"/>
    <p:sldId id="1380" r:id="rId2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CEFA147-FF6B-0108-1E34-05FAB7244A8C}" name="Cecilia Stenberg" initials="CS" userId="S::cecilia.stenberg@edu.stockholm.se::81f6577f-aac7-41e0-b42f-e3416bc399e9" providerId="AD"/>
  <p188:author id="{68F24A4A-49EE-D51C-5481-053E86094CF2}" name="Henrik Engström" initials="HE" userId="S::henrik.engstrom@bladins.se::48fe8280-31a2-48e8-a480-f92ca203881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F2F2F2"/>
    <a:srgbClr val="E73B1D"/>
    <a:srgbClr val="EA653D"/>
    <a:srgbClr val="F8AC4B"/>
    <a:srgbClr val="EB653E"/>
    <a:srgbClr val="FBBA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llanmörkt format 2 - Dekorfär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5BE263C-DBD7-4A20-BB59-AAB30ACAA65A}" styleName="Mellanmörkt format 3 - Dekorfärg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0A15C55-8517-42AA-B614-E9B94910E393}" styleName="Mellanmörkt format 2 - Dekorfär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B344D84-9AFB-497E-A393-DC336BA19D2E}" styleName="Mellanmörkt format 3 - Dekorfärg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A107856-5554-42FB-B03E-39F5DBC370BA}" styleName="Mellanmörkt format 4 - Dekorfärg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505E3EF-67EA-436B-97B2-0124C06EBD24}" styleName="Mellanmörkt format 4 - Dekorfärg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llanmörkt format 4 - Dekorfärg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660B408-B3CF-4A94-85FC-2B1E0A45F4A2}" styleName="Mörkt format 2 - Dekorfärg 1/Dekorfärg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9DCAF9ED-07DC-4A11-8D7F-57B35C25682E}" styleName="Mellanmörkt format 1 - Dekorfärg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DA37D80-6434-44D0-A028-1B22A696006F}" styleName="Ljust format 3 - Dekorfärg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72833802-FEF1-4C79-8D5D-14CF1EAF98D9}" styleName="Ljust format 2 - Dekorfärg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just format 1 - Dekorfärg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1FECB4D8-DB02-4DC6-A0A2-4F2EBAE1DC90}" styleName="Mellanmörkt format 1 - Dekorfärg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llanmörkt format 1 - Dekorfärg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6E25E649-3F16-4E02-A733-19D2CDBF48F0}" styleName="Mellanmörkt format 3 - Dekorfärg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17292A2E-F333-43FB-9621-5CBBE7FDCDCB}" styleName="Ljust format 2 - Dekorfärg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F2DE63D5-997A-4646-A377-4702673A728D}" styleName="Ljust format 2 - Dekorfärg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D27102A9-8310-4765-A935-A1911B00CA55}" styleName="Ljust format 1 - Dekorfärg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2838BEF-8BB2-4498-84A7-C5851F593DF1}" styleName="Mellanmörkt format 4 - Dekorfärg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7CE84F3-28C3-443E-9E96-99CF82512B78}" styleName="Mörkt format 1 - Dekorfärg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8603FDC-E32A-4AB5-989C-0864C3EAD2B8}" styleName="Format med tema 2 - dekorfärg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Format med tema 1 - dekorfärg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BDBED569-4797-4DF1-A0F4-6AAB3CD982D8}" styleName="Ljust format 3 - Dekorfärg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8FB837D-C827-4EFA-A057-4D05807E0F7C}" styleName="Format med tema 1 - dekorfärg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226" autoAdjust="0"/>
  </p:normalViewPr>
  <p:slideViewPr>
    <p:cSldViewPr snapToGrid="0">
      <p:cViewPr varScale="1">
        <p:scale>
          <a:sx n="107" d="100"/>
          <a:sy n="107" d="100"/>
        </p:scale>
        <p:origin x="67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1.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49371C1-01DE-184A-83B3-D4B16B6C9847}" type="datetimeFigureOut">
              <a:rPr lang="sv-SE" smtClean="0"/>
              <a:t>2026-06-23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B1C32F-D48D-B44F-A675-7086604FDDE9}" type="slidenum">
              <a:rPr lang="sv-SE" smtClean="0"/>
              <a:t>‹#›</a:t>
            </a:fld>
            <a:endParaRPr lang="sv-SE"/>
          </a:p>
        </p:txBody>
      </p:sp>
    </p:spTree>
    <p:extLst>
      <p:ext uri="{BB962C8B-B14F-4D97-AF65-F5344CB8AC3E}">
        <p14:creationId xmlns:p14="http://schemas.microsoft.com/office/powerpoint/2010/main" val="180661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hyperlink" Target="https://sv.wikipedia.org/wiki/Kiselgur" TargetMode="External"/><Relationship Id="rId13" Type="http://schemas.openxmlformats.org/officeDocument/2006/relationships/hyperlink" Target="https://sv.wikipedia.org/wiki/Dynamit#cite_note-2" TargetMode="External"/><Relationship Id="rId18" Type="http://schemas.openxmlformats.org/officeDocument/2006/relationships/hyperlink" Target="https://sv.wikipedia.org/wiki/Dynamit#cite_note-3" TargetMode="External"/><Relationship Id="rId3" Type="http://schemas.openxmlformats.org/officeDocument/2006/relationships/hyperlink" Target="https://sv.wikipedia.org/wiki/Gel" TargetMode="External"/><Relationship Id="rId7" Type="http://schemas.openxmlformats.org/officeDocument/2006/relationships/hyperlink" Target="https://sv.wikipedia.org/wiki/Spr%C3%A4ng%C3%A4mne" TargetMode="External"/><Relationship Id="rId12" Type="http://schemas.openxmlformats.org/officeDocument/2006/relationships/hyperlink" Target="https://sv.wikipedia.org/wiki/Alfred_Nobel" TargetMode="External"/><Relationship Id="rId17" Type="http://schemas.openxmlformats.org/officeDocument/2006/relationships/hyperlink" Target="https://sv.wikipedia.org/wiki/Svartkrut" TargetMode="External"/><Relationship Id="rId2" Type="http://schemas.openxmlformats.org/officeDocument/2006/relationships/slide" Target="../slides/slide4.xml"/><Relationship Id="rId16" Type="http://schemas.openxmlformats.org/officeDocument/2006/relationships/hyperlink" Target="https://sv.wikipedia.org/wiki/Berg" TargetMode="External"/><Relationship Id="rId1" Type="http://schemas.openxmlformats.org/officeDocument/2006/relationships/notesMaster" Target="../notesMasters/notesMaster1.xml"/><Relationship Id="rId6" Type="http://schemas.openxmlformats.org/officeDocument/2006/relationships/hyperlink" Target="https://sv.wikipedia.org/wiki/Grekland" TargetMode="External"/><Relationship Id="rId11" Type="http://schemas.openxmlformats.org/officeDocument/2006/relationships/hyperlink" Target="https://sv.wikipedia.org/w/index.php?title=Kr%C3%BCmmel,_Geesthacht&amp;action=edit&amp;redlink=1" TargetMode="External"/><Relationship Id="rId5" Type="http://schemas.openxmlformats.org/officeDocument/2006/relationships/hyperlink" Target="https://sv.wikipedia.org/wiki/Nitrocellulosa" TargetMode="External"/><Relationship Id="rId15" Type="http://schemas.openxmlformats.org/officeDocument/2006/relationships/hyperlink" Target="https://sv.wikipedia.org/wiki/Explosion" TargetMode="External"/><Relationship Id="rId10" Type="http://schemas.openxmlformats.org/officeDocument/2006/relationships/hyperlink" Target="https://sv.wikipedia.org/wiki/Vetenskaps%C3%A5ret_1866" TargetMode="External"/><Relationship Id="rId4" Type="http://schemas.openxmlformats.org/officeDocument/2006/relationships/hyperlink" Target="https://sv.wikipedia.org/wiki/Nitroglycerin" TargetMode="External"/><Relationship Id="rId9" Type="http://schemas.openxmlformats.org/officeDocument/2006/relationships/hyperlink" Target="https://sv.wikipedia.org/wiki/Dynamit#cite_note-UL_54-55-1" TargetMode="External"/><Relationship Id="rId14" Type="http://schemas.openxmlformats.org/officeDocument/2006/relationships/hyperlink" Target="https://sv.wikipedia.org/wiki/Bergspr%C3%A4ngning"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b="0" i="0" dirty="0">
                <a:solidFill>
                  <a:srgbClr val="202122"/>
                </a:solidFill>
                <a:effectLst/>
                <a:latin typeface="Arial" panose="020B0604020202020204" pitchFamily="34" charset="0"/>
              </a:rPr>
              <a:t>Spränggelatin har en </a:t>
            </a:r>
            <a:r>
              <a:rPr lang="sv-SE" b="0" i="0" u="none" strike="noStrike" dirty="0">
                <a:solidFill>
                  <a:schemeClr val="tx1"/>
                </a:solidFill>
                <a:effectLst/>
                <a:latin typeface="Arial" panose="020B0604020202020204" pitchFamily="34" charset="0"/>
                <a:hlinkClick r:id="rId3" tooltip="Gel">
                  <a:extLst>
                    <a:ext uri="{A12FA001-AC4F-418D-AE19-62706E023703}">
                      <ahyp:hlinkClr xmlns:ahyp="http://schemas.microsoft.com/office/drawing/2018/hyperlinkcolor" val="tx"/>
                    </a:ext>
                  </a:extLst>
                </a:hlinkClick>
              </a:rPr>
              <a:t>gel</a:t>
            </a:r>
            <a:r>
              <a:rPr lang="sv-SE" b="0" i="0" u="none" dirty="0">
                <a:solidFill>
                  <a:schemeClr val="tx1"/>
                </a:solidFill>
                <a:effectLst/>
                <a:latin typeface="Arial" panose="020B0604020202020204" pitchFamily="34" charset="0"/>
              </a:rPr>
              <a:t>-liknande</a:t>
            </a:r>
            <a:r>
              <a:rPr lang="sv-SE" b="0" i="0" dirty="0">
                <a:solidFill>
                  <a:srgbClr val="202122"/>
                </a:solidFill>
                <a:effectLst/>
                <a:latin typeface="Arial" panose="020B0604020202020204" pitchFamily="34" charset="0"/>
              </a:rPr>
              <a:t> massa som fås när man blandar varm </a:t>
            </a:r>
            <a:r>
              <a:rPr lang="sv-SE" b="0" i="0" u="none" strike="noStrike" dirty="0">
                <a:solidFill>
                  <a:schemeClr val="tx1"/>
                </a:solidFill>
                <a:effectLst/>
                <a:latin typeface="Arial" panose="020B0604020202020204" pitchFamily="34" charset="0"/>
                <a:hlinkClick r:id="rId4" tooltip="Nitroglycerin">
                  <a:extLst>
                    <a:ext uri="{A12FA001-AC4F-418D-AE19-62706E023703}">
                      <ahyp:hlinkClr xmlns:ahyp="http://schemas.microsoft.com/office/drawing/2018/hyperlinkcolor" val="tx"/>
                    </a:ext>
                  </a:extLst>
                </a:hlinkClick>
              </a:rPr>
              <a:t>nitroglycerin</a:t>
            </a:r>
            <a:r>
              <a:rPr lang="sv-SE" b="0" i="0" dirty="0">
                <a:solidFill>
                  <a:srgbClr val="202122"/>
                </a:solidFill>
                <a:effectLst/>
                <a:latin typeface="Arial" panose="020B0604020202020204" pitchFamily="34" charset="0"/>
              </a:rPr>
              <a:t> med 7 till 8 % </a:t>
            </a:r>
            <a:r>
              <a:rPr lang="sv-SE" b="0" i="0" u="none" strike="noStrike" dirty="0">
                <a:solidFill>
                  <a:schemeClr val="tx1"/>
                </a:solidFill>
                <a:effectLst/>
                <a:latin typeface="Arial" panose="020B0604020202020204" pitchFamily="34" charset="0"/>
                <a:hlinkClick r:id="rId5" tooltip="Nitrocellulosa">
                  <a:extLst>
                    <a:ext uri="{A12FA001-AC4F-418D-AE19-62706E023703}">
                      <ahyp:hlinkClr xmlns:ahyp="http://schemas.microsoft.com/office/drawing/2018/hyperlinkcolor" val="tx"/>
                    </a:ext>
                  </a:extLst>
                </a:hlinkClick>
              </a:rPr>
              <a:t>nitrocellulosa</a:t>
            </a:r>
            <a:r>
              <a:rPr lang="sv-SE" b="0" i="0" dirty="0">
                <a:solidFill>
                  <a:srgbClr val="202122"/>
                </a:solidFill>
                <a:effectLst/>
                <a:latin typeface="Arial" panose="020B0604020202020204" pitchFamily="34" charset="0"/>
              </a:rPr>
              <a:t>. Denna blandning är stabilare än rent nitroglycerin och kan transporteras säkert. </a:t>
            </a:r>
          </a:p>
          <a:p>
            <a:r>
              <a:rPr lang="sv-SE" b="0" i="0" dirty="0">
                <a:solidFill>
                  <a:srgbClr val="202122"/>
                </a:solidFill>
                <a:effectLst/>
                <a:latin typeface="Arial" panose="020B0604020202020204" pitchFamily="34" charset="0"/>
              </a:rPr>
              <a:t>Spränggelatin används ofta vid rivningar på grund av att det är relativt säkert och utvecklar hög energi vid förbränning.</a:t>
            </a:r>
          </a:p>
          <a:p>
            <a:endParaRPr lang="sv-SE" b="0" i="0" dirty="0">
              <a:solidFill>
                <a:srgbClr val="202122"/>
              </a:solidFill>
              <a:effectLst/>
              <a:latin typeface="Arial" panose="020B0604020202020204" pitchFamily="34" charset="0"/>
            </a:endParaRPr>
          </a:p>
          <a:p>
            <a:r>
              <a:rPr lang="sv-SE" b="1" i="0" dirty="0">
                <a:solidFill>
                  <a:srgbClr val="202122"/>
                </a:solidFill>
                <a:effectLst/>
                <a:latin typeface="Arial" panose="020B0604020202020204" pitchFamily="34" charset="0"/>
              </a:rPr>
              <a:t>Dynamit</a:t>
            </a:r>
            <a:r>
              <a:rPr lang="sv-SE" b="0" i="0" dirty="0">
                <a:solidFill>
                  <a:srgbClr val="202122"/>
                </a:solidFill>
                <a:effectLst/>
                <a:latin typeface="Arial" panose="020B0604020202020204" pitchFamily="34" charset="0"/>
              </a:rPr>
              <a:t> (från </a:t>
            </a:r>
            <a:r>
              <a:rPr lang="sv-SE" b="0" i="0" u="none" strike="noStrike" dirty="0">
                <a:effectLst/>
                <a:latin typeface="Arial" panose="020B0604020202020204" pitchFamily="34" charset="0"/>
                <a:hlinkClick r:id="rId6" tooltip="Grekland"/>
              </a:rPr>
              <a:t>grekiskans</a:t>
            </a:r>
            <a:r>
              <a:rPr lang="sv-SE" b="0" i="0" dirty="0">
                <a:solidFill>
                  <a:srgbClr val="202122"/>
                </a:solidFill>
                <a:effectLst/>
                <a:latin typeface="Arial" panose="020B0604020202020204" pitchFamily="34" charset="0"/>
              </a:rPr>
              <a:t> </a:t>
            </a:r>
            <a:r>
              <a:rPr lang="sv-SE" b="0" i="1" dirty="0" err="1">
                <a:solidFill>
                  <a:srgbClr val="202122"/>
                </a:solidFill>
                <a:effectLst/>
                <a:latin typeface="Arial" panose="020B0604020202020204" pitchFamily="34" charset="0"/>
              </a:rPr>
              <a:t>dynamis</a:t>
            </a:r>
            <a:r>
              <a:rPr lang="sv-SE" b="0" i="0" dirty="0">
                <a:solidFill>
                  <a:srgbClr val="202122"/>
                </a:solidFill>
                <a:effectLst/>
                <a:latin typeface="Arial" panose="020B0604020202020204" pitchFamily="34" charset="0"/>
              </a:rPr>
              <a:t>, "kraft") är en klass av </a:t>
            </a:r>
            <a:r>
              <a:rPr lang="sv-SE" b="0" i="0" u="none" strike="noStrike" dirty="0">
                <a:effectLst/>
                <a:latin typeface="Arial" panose="020B0604020202020204" pitchFamily="34" charset="0"/>
                <a:hlinkClick r:id="rId7" tooltip="Sprängämne"/>
              </a:rPr>
              <a:t>sprängämnen</a:t>
            </a:r>
            <a:r>
              <a:rPr lang="sv-SE" b="0" i="0" dirty="0">
                <a:solidFill>
                  <a:srgbClr val="202122"/>
                </a:solidFill>
                <a:effectLst/>
                <a:latin typeface="Arial" panose="020B0604020202020204" pitchFamily="34" charset="0"/>
              </a:rPr>
              <a:t>, med degartad konsistens, och består av </a:t>
            </a:r>
            <a:r>
              <a:rPr lang="sv-SE" b="0" i="0" u="none" strike="noStrike" dirty="0">
                <a:effectLst/>
                <a:latin typeface="Arial" panose="020B0604020202020204" pitchFamily="34" charset="0"/>
                <a:hlinkClick r:id="rId4" tooltip="Nitroglycerin"/>
              </a:rPr>
              <a:t>nitroglycerin</a:t>
            </a:r>
            <a:r>
              <a:rPr lang="sv-SE" b="0" i="0" dirty="0">
                <a:solidFill>
                  <a:srgbClr val="202122"/>
                </a:solidFill>
                <a:effectLst/>
                <a:latin typeface="Arial" panose="020B0604020202020204" pitchFamily="34" charset="0"/>
              </a:rPr>
              <a:t> blandat med andra ämnen, exempelvis </a:t>
            </a:r>
            <a:r>
              <a:rPr lang="sv-SE" b="0" i="0" u="none" strike="noStrike" dirty="0">
                <a:effectLst/>
                <a:latin typeface="Arial" panose="020B0604020202020204" pitchFamily="34" charset="0"/>
                <a:hlinkClick r:id="rId8" tooltip="Kiselgur"/>
              </a:rPr>
              <a:t>kiselgur</a:t>
            </a:r>
            <a:r>
              <a:rPr lang="sv-SE" b="0" i="0" dirty="0">
                <a:solidFill>
                  <a:srgbClr val="202122"/>
                </a:solidFill>
                <a:effectLst/>
                <a:latin typeface="Arial" panose="020B0604020202020204" pitchFamily="34" charset="0"/>
              </a:rPr>
              <a:t> till </a:t>
            </a:r>
            <a:r>
              <a:rPr lang="sv-SE" b="0" i="0" dirty="0" err="1">
                <a:solidFill>
                  <a:srgbClr val="202122"/>
                </a:solidFill>
                <a:effectLst/>
                <a:latin typeface="Arial" panose="020B0604020202020204" pitchFamily="34" charset="0"/>
              </a:rPr>
              <a:t>gurdynamit</a:t>
            </a:r>
            <a:r>
              <a:rPr lang="sv-SE" b="0" i="0" dirty="0">
                <a:solidFill>
                  <a:srgbClr val="202122"/>
                </a:solidFill>
                <a:effectLst/>
                <a:latin typeface="Arial" panose="020B0604020202020204" pitchFamily="34" charset="0"/>
              </a:rPr>
              <a:t>. Kiselgur är till för att suga upp nitroglycerinet.</a:t>
            </a:r>
            <a:r>
              <a:rPr lang="sv-SE" b="0" i="0" u="none" strike="noStrike" baseline="30000" dirty="0">
                <a:solidFill>
                  <a:srgbClr val="202122"/>
                </a:solidFill>
                <a:effectLst/>
                <a:latin typeface="Arial" panose="020B0604020202020204" pitchFamily="34" charset="0"/>
                <a:hlinkClick r:id="rId9"/>
              </a:rPr>
              <a:t>[1]</a:t>
            </a:r>
            <a:r>
              <a:rPr lang="sv-SE" b="0" i="0" dirty="0">
                <a:solidFill>
                  <a:srgbClr val="202122"/>
                </a:solidFill>
                <a:effectLst/>
                <a:latin typeface="Arial" panose="020B0604020202020204" pitchFamily="34" charset="0"/>
              </a:rPr>
              <a:t> </a:t>
            </a:r>
            <a:r>
              <a:rPr lang="sv-SE" b="0" i="0" dirty="0" err="1">
                <a:solidFill>
                  <a:srgbClr val="202122"/>
                </a:solidFill>
                <a:effectLst/>
                <a:latin typeface="Arial" panose="020B0604020202020204" pitchFamily="34" charset="0"/>
              </a:rPr>
              <a:t>Gurdynamiten</a:t>
            </a:r>
            <a:r>
              <a:rPr lang="sv-SE" b="0" i="0" dirty="0">
                <a:solidFill>
                  <a:srgbClr val="202122"/>
                </a:solidFill>
                <a:effectLst/>
                <a:latin typeface="Arial" panose="020B0604020202020204" pitchFamily="34" charset="0"/>
              </a:rPr>
              <a:t> uppfanns </a:t>
            </a:r>
            <a:r>
              <a:rPr lang="sv-SE" b="0" i="0" u="none" strike="noStrike" dirty="0">
                <a:effectLst/>
                <a:latin typeface="Arial" panose="020B0604020202020204" pitchFamily="34" charset="0"/>
                <a:hlinkClick r:id="rId10" tooltip="Vetenskapsåret 1866"/>
              </a:rPr>
              <a:t>1866</a:t>
            </a:r>
            <a:r>
              <a:rPr lang="sv-SE" b="0" i="0" dirty="0">
                <a:solidFill>
                  <a:srgbClr val="202122"/>
                </a:solidFill>
                <a:effectLst/>
                <a:latin typeface="Arial" panose="020B0604020202020204" pitchFamily="34" charset="0"/>
              </a:rPr>
              <a:t> i staden </a:t>
            </a:r>
            <a:r>
              <a:rPr lang="sv-SE" b="0" i="0" u="none" strike="noStrike" dirty="0">
                <a:effectLst/>
                <a:latin typeface="Arial" panose="020B0604020202020204" pitchFamily="34" charset="0"/>
                <a:hlinkClick r:id="rId11" tooltip="Krümmel, Geesthacht [inte skriven än]"/>
              </a:rPr>
              <a:t>Krümmel</a:t>
            </a:r>
            <a:r>
              <a:rPr lang="sv-SE" b="0" i="0" dirty="0">
                <a:solidFill>
                  <a:srgbClr val="202122"/>
                </a:solidFill>
                <a:effectLst/>
                <a:latin typeface="Arial" panose="020B0604020202020204" pitchFamily="34" charset="0"/>
              </a:rPr>
              <a:t> av svensken </a:t>
            </a:r>
            <a:r>
              <a:rPr lang="sv-SE" b="0" i="0" u="none" strike="noStrike" dirty="0">
                <a:effectLst/>
                <a:latin typeface="Arial" panose="020B0604020202020204" pitchFamily="34" charset="0"/>
                <a:hlinkClick r:id="rId12" tooltip="Alfred Nobel"/>
              </a:rPr>
              <a:t>Alfred Nobel</a:t>
            </a:r>
            <a:r>
              <a:rPr lang="sv-SE" b="0" i="0" dirty="0">
                <a:solidFill>
                  <a:srgbClr val="202122"/>
                </a:solidFill>
                <a:effectLst/>
                <a:latin typeface="Arial" panose="020B0604020202020204" pitchFamily="34" charset="0"/>
              </a:rPr>
              <a:t>. Han fick patent på uppfinningen i Sverige under en tidsperiod av 13 år.</a:t>
            </a:r>
            <a:r>
              <a:rPr lang="sv-SE" b="0" i="0" u="none" strike="noStrike" baseline="30000" dirty="0">
                <a:solidFill>
                  <a:srgbClr val="202122"/>
                </a:solidFill>
                <a:effectLst/>
                <a:latin typeface="Arial" panose="020B0604020202020204" pitchFamily="34" charset="0"/>
                <a:hlinkClick r:id="rId13"/>
              </a:rPr>
              <a:t>[2]</a:t>
            </a:r>
            <a:r>
              <a:rPr lang="sv-SE" b="0" i="0" u="none" strike="noStrike" baseline="30000" dirty="0">
                <a:solidFill>
                  <a:srgbClr val="202122"/>
                </a:solidFill>
                <a:effectLst/>
                <a:latin typeface="Arial" panose="020B0604020202020204" pitchFamily="34" charset="0"/>
                <a:hlinkClick r:id="rId9"/>
              </a:rPr>
              <a:t>[1]</a:t>
            </a:r>
            <a:r>
              <a:rPr lang="sv-SE" b="0" i="0" dirty="0">
                <a:solidFill>
                  <a:srgbClr val="202122"/>
                </a:solidFill>
                <a:effectLst/>
                <a:latin typeface="Arial" panose="020B0604020202020204" pitchFamily="34" charset="0"/>
              </a:rPr>
              <a:t> Nobel kallade produkten för Dynamit. Senare tillkomst av fler typer av dynamit gör det lämpligt att kalla detta sprängämne för </a:t>
            </a:r>
            <a:r>
              <a:rPr lang="sv-SE" b="0" i="0" dirty="0" err="1">
                <a:solidFill>
                  <a:srgbClr val="202122"/>
                </a:solidFill>
                <a:effectLst/>
                <a:latin typeface="Arial" panose="020B0604020202020204" pitchFamily="34" charset="0"/>
              </a:rPr>
              <a:t>gurdynamit</a:t>
            </a:r>
            <a:r>
              <a:rPr lang="sv-SE" b="0" i="0" dirty="0">
                <a:solidFill>
                  <a:srgbClr val="202122"/>
                </a:solidFill>
                <a:effectLst/>
                <a:latin typeface="Arial" panose="020B0604020202020204" pitchFamily="34" charset="0"/>
              </a:rPr>
              <a:t> för att skilja det från andra typer av dynamit. Tidigare hade man haft svårt att använda nitroglycerin som sprängämne vid till exempel </a:t>
            </a:r>
            <a:r>
              <a:rPr lang="sv-SE" b="0" i="0" u="none" strike="noStrike" dirty="0">
                <a:effectLst/>
                <a:latin typeface="Arial" panose="020B0604020202020204" pitchFamily="34" charset="0"/>
                <a:hlinkClick r:id="rId14" tooltip="Bergsprängning"/>
              </a:rPr>
              <a:t>bergsprängning</a:t>
            </a:r>
            <a:r>
              <a:rPr lang="sv-SE" b="0" i="0" dirty="0">
                <a:solidFill>
                  <a:srgbClr val="202122"/>
                </a:solidFill>
                <a:effectLst/>
                <a:latin typeface="Arial" panose="020B0604020202020204" pitchFamily="34" charset="0"/>
              </a:rPr>
              <a:t> eftersom man då använde rent nitroglycerin. Nitroglycerinet är en oljeartad vätska, som lätt </a:t>
            </a:r>
            <a:r>
              <a:rPr lang="sv-SE" b="0" i="0" u="none" strike="noStrike" dirty="0">
                <a:effectLst/>
                <a:latin typeface="Arial" panose="020B0604020202020204" pitchFamily="34" charset="0"/>
                <a:hlinkClick r:id="rId15" tooltip="Explosion"/>
              </a:rPr>
              <a:t>exploderar</a:t>
            </a:r>
            <a:r>
              <a:rPr lang="sv-SE" b="0" i="0" dirty="0">
                <a:solidFill>
                  <a:srgbClr val="202122"/>
                </a:solidFill>
                <a:effectLst/>
                <a:latin typeface="Arial" panose="020B0604020202020204" pitchFamily="34" charset="0"/>
              </a:rPr>
              <a:t> vid slag och hade på grund av utsipprande från borrhålen genom sprickor i </a:t>
            </a:r>
            <a:r>
              <a:rPr lang="sv-SE" b="0" i="0" u="none" strike="noStrike" dirty="0">
                <a:effectLst/>
                <a:latin typeface="Arial" panose="020B0604020202020204" pitchFamily="34" charset="0"/>
                <a:hlinkClick r:id="rId16" tooltip="Berg"/>
              </a:rPr>
              <a:t>berget</a:t>
            </a:r>
            <a:r>
              <a:rPr lang="sv-SE" b="0" i="0" dirty="0">
                <a:solidFill>
                  <a:srgbClr val="202122"/>
                </a:solidFill>
                <a:effectLst/>
                <a:latin typeface="Arial" panose="020B0604020202020204" pitchFamily="34" charset="0"/>
              </a:rPr>
              <a:t> och även på andra sätt förorsakat många olyckor. Först genom </a:t>
            </a:r>
            <a:r>
              <a:rPr lang="sv-SE" b="0" i="0" dirty="0" err="1">
                <a:solidFill>
                  <a:srgbClr val="202122"/>
                </a:solidFill>
                <a:effectLst/>
                <a:latin typeface="Arial" panose="020B0604020202020204" pitchFamily="34" charset="0"/>
              </a:rPr>
              <a:t>gurdynamiten</a:t>
            </a:r>
            <a:r>
              <a:rPr lang="sv-SE" b="0" i="0" dirty="0">
                <a:solidFill>
                  <a:srgbClr val="202122"/>
                </a:solidFill>
                <a:effectLst/>
                <a:latin typeface="Arial" panose="020B0604020202020204" pitchFamily="34" charset="0"/>
              </a:rPr>
              <a:t> kunde nitroglycerinet användas till bergsprängning på ett enkelt sätt med rimlig risk. </a:t>
            </a:r>
            <a:r>
              <a:rPr lang="sv-SE" b="0" i="0" dirty="0" err="1">
                <a:solidFill>
                  <a:srgbClr val="202122"/>
                </a:solidFill>
                <a:effectLst/>
                <a:latin typeface="Arial" panose="020B0604020202020204" pitchFamily="34" charset="0"/>
              </a:rPr>
              <a:t>Gurdynamit</a:t>
            </a:r>
            <a:r>
              <a:rPr lang="sv-SE" b="0" i="0" dirty="0">
                <a:solidFill>
                  <a:srgbClr val="202122"/>
                </a:solidFill>
                <a:effectLst/>
                <a:latin typeface="Arial" panose="020B0604020202020204" pitchFamily="34" charset="0"/>
              </a:rPr>
              <a:t> är ett fem gånger så kraftigt sprängämne som </a:t>
            </a:r>
            <a:r>
              <a:rPr lang="sv-SE" b="0" i="0" u="none" strike="noStrike" dirty="0">
                <a:effectLst/>
                <a:latin typeface="Arial" panose="020B0604020202020204" pitchFamily="34" charset="0"/>
                <a:hlinkClick r:id="rId17" tooltip="Svartkrut"/>
              </a:rPr>
              <a:t>svartkrut</a:t>
            </a:r>
            <a:r>
              <a:rPr lang="sv-SE" b="0" i="0" dirty="0">
                <a:solidFill>
                  <a:srgbClr val="202122"/>
                </a:solidFill>
                <a:effectLst/>
                <a:latin typeface="Arial" panose="020B0604020202020204" pitchFamily="34" charset="0"/>
              </a:rPr>
              <a:t>.</a:t>
            </a:r>
            <a:r>
              <a:rPr lang="sv-SE" b="0" i="0" u="none" strike="noStrike" baseline="30000" dirty="0">
                <a:solidFill>
                  <a:srgbClr val="202122"/>
                </a:solidFill>
                <a:effectLst/>
                <a:latin typeface="Arial" panose="020B0604020202020204" pitchFamily="34" charset="0"/>
                <a:hlinkClick r:id="rId18"/>
              </a:rPr>
              <a:t>[3]</a:t>
            </a:r>
            <a:r>
              <a:rPr lang="sv-SE" b="0" i="0" dirty="0">
                <a:solidFill>
                  <a:srgbClr val="202122"/>
                </a:solidFill>
                <a:effectLst/>
                <a:latin typeface="Arial" panose="020B0604020202020204" pitchFamily="34" charset="0"/>
              </a:rPr>
              <a:t>  </a:t>
            </a:r>
            <a:r>
              <a:rPr lang="sv-SE" b="0" i="1" dirty="0">
                <a:solidFill>
                  <a:srgbClr val="202122"/>
                </a:solidFill>
                <a:effectLst/>
                <a:latin typeface="Arial" panose="020B0604020202020204" pitchFamily="34" charset="0"/>
              </a:rPr>
              <a:t>(källa </a:t>
            </a:r>
            <a:r>
              <a:rPr lang="sv-SE" b="0" i="1" dirty="0" err="1">
                <a:solidFill>
                  <a:srgbClr val="202122"/>
                </a:solidFill>
                <a:effectLst/>
                <a:latin typeface="Arial" panose="020B0604020202020204" pitchFamily="34" charset="0"/>
              </a:rPr>
              <a:t>wikipedia</a:t>
            </a:r>
            <a:r>
              <a:rPr lang="sv-SE" b="0" i="1" dirty="0">
                <a:solidFill>
                  <a:srgbClr val="202122"/>
                </a:solidFill>
                <a:effectLst/>
                <a:latin typeface="Arial" panose="020B0604020202020204" pitchFamily="34" charset="0"/>
              </a:rPr>
              <a:t>)</a:t>
            </a:r>
            <a:endParaRPr lang="sv-SE" i="1" dirty="0"/>
          </a:p>
        </p:txBody>
      </p:sp>
      <p:sp>
        <p:nvSpPr>
          <p:cNvPr id="4" name="Platshållare för bildnummer 3"/>
          <p:cNvSpPr>
            <a:spLocks noGrp="1"/>
          </p:cNvSpPr>
          <p:nvPr>
            <p:ph type="sldNum" sz="quarter" idx="5"/>
          </p:nvPr>
        </p:nvSpPr>
        <p:spPr/>
        <p:txBody>
          <a:bodyPr/>
          <a:lstStyle/>
          <a:p>
            <a:fld id="{23B1C32F-D48D-B44F-A675-7086604FDDE9}" type="slidenum">
              <a:rPr lang="sv-SE" smtClean="0"/>
              <a:t>4</a:t>
            </a:fld>
            <a:endParaRPr lang="sv-SE"/>
          </a:p>
        </p:txBody>
      </p:sp>
    </p:spTree>
    <p:extLst>
      <p:ext uri="{BB962C8B-B14F-4D97-AF65-F5344CB8AC3E}">
        <p14:creationId xmlns:p14="http://schemas.microsoft.com/office/powerpoint/2010/main" val="1312241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3B1C32F-D48D-B44F-A675-7086604FDDE9}" type="slidenum">
              <a:rPr lang="sv-SE" smtClean="0"/>
              <a:t>7</a:t>
            </a:fld>
            <a:endParaRPr lang="sv-SE"/>
          </a:p>
        </p:txBody>
      </p:sp>
    </p:spTree>
    <p:extLst>
      <p:ext uri="{BB962C8B-B14F-4D97-AF65-F5344CB8AC3E}">
        <p14:creationId xmlns:p14="http://schemas.microsoft.com/office/powerpoint/2010/main" val="2784207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3B1C32F-D48D-B44F-A675-7086604FDDE9}" type="slidenum">
              <a:rPr lang="sv-SE" smtClean="0"/>
              <a:t>16</a:t>
            </a:fld>
            <a:endParaRPr lang="sv-SE"/>
          </a:p>
        </p:txBody>
      </p:sp>
    </p:spTree>
    <p:extLst>
      <p:ext uri="{BB962C8B-B14F-4D97-AF65-F5344CB8AC3E}">
        <p14:creationId xmlns:p14="http://schemas.microsoft.com/office/powerpoint/2010/main" val="3395231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3B1C32F-D48D-B44F-A675-7086604FDDE9}" type="slidenum">
              <a:rPr lang="sv-SE" smtClean="0"/>
              <a:t>17</a:t>
            </a:fld>
            <a:endParaRPr lang="sv-SE"/>
          </a:p>
        </p:txBody>
      </p:sp>
    </p:spTree>
    <p:extLst>
      <p:ext uri="{BB962C8B-B14F-4D97-AF65-F5344CB8AC3E}">
        <p14:creationId xmlns:p14="http://schemas.microsoft.com/office/powerpoint/2010/main" val="3395231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78EA3-4A72-420A-F29A-E9E20F5A883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34B8ECC-8B35-D72E-3A93-C27D0DC789B9}"/>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D9039AF3-9016-6633-3A32-9A6060212758}"/>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D54ABFBB-CF6F-119E-A208-007AC47F3AD1}"/>
              </a:ext>
            </a:extLst>
          </p:cNvPr>
          <p:cNvSpPr>
            <a:spLocks noGrp="1"/>
          </p:cNvSpPr>
          <p:nvPr>
            <p:ph type="sldNum" sz="quarter" idx="5"/>
          </p:nvPr>
        </p:nvSpPr>
        <p:spPr/>
        <p:txBody>
          <a:bodyPr/>
          <a:lstStyle/>
          <a:p>
            <a:fld id="{23B1C32F-D48D-B44F-A675-7086604FDDE9}" type="slidenum">
              <a:rPr lang="sv-SE" smtClean="0"/>
              <a:t>18</a:t>
            </a:fld>
            <a:endParaRPr lang="sv-SE"/>
          </a:p>
        </p:txBody>
      </p:sp>
    </p:spTree>
    <p:extLst>
      <p:ext uri="{BB962C8B-B14F-4D97-AF65-F5344CB8AC3E}">
        <p14:creationId xmlns:p14="http://schemas.microsoft.com/office/powerpoint/2010/main" val="265848890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hyperlink" Target="https://www.su.se/kemilararnas-resurscentrum/" TargetMode="External"/><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3.svg"/><Relationship Id="rId5" Type="http://schemas.openxmlformats.org/officeDocument/2006/relationships/image" Target="../media/image2.emf"/><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bg>
      <p:bgPr>
        <a:solidFill>
          <a:schemeClr val="bg2"/>
        </a:solidFill>
        <a:effectLst/>
      </p:bgPr>
    </p:bg>
    <p:spTree>
      <p:nvGrpSpPr>
        <p:cNvPr id="1" name=""/>
        <p:cNvGrpSpPr/>
        <p:nvPr/>
      </p:nvGrpSpPr>
      <p:grpSpPr>
        <a:xfrm>
          <a:off x="0" y="0"/>
          <a:ext cx="0" cy="0"/>
          <a:chOff x="0" y="0"/>
          <a:chExt cx="0" cy="0"/>
        </a:xfrm>
      </p:grpSpPr>
      <p:pic>
        <p:nvPicPr>
          <p:cNvPr id="7" name="Bildobjekt 6" descr="En bild som visar Barnkonst, hjärta, rita, konst&#10;&#10;Automatiskt genererad beskrivning">
            <a:extLst>
              <a:ext uri="{FF2B5EF4-FFF2-40B4-BE49-F238E27FC236}">
                <a16:creationId xmlns:a16="http://schemas.microsoft.com/office/drawing/2014/main" id="{1BA00BFA-A9A2-AAAE-9617-25D676590D8D}"/>
              </a:ext>
            </a:extLst>
          </p:cNvPr>
          <p:cNvPicPr>
            <a:picLocks noChangeAspect="1"/>
          </p:cNvPicPr>
          <p:nvPr userDrawn="1"/>
        </p:nvPicPr>
        <p:blipFill>
          <a:blip r:embed="rId2"/>
          <a:stretch>
            <a:fillRect/>
          </a:stretch>
        </p:blipFill>
        <p:spPr>
          <a:xfrm>
            <a:off x="0" y="468923"/>
            <a:ext cx="12192000" cy="5920154"/>
          </a:xfrm>
          <a:prstGeom prst="rect">
            <a:avLst/>
          </a:prstGeom>
        </p:spPr>
      </p:pic>
      <p:sp>
        <p:nvSpPr>
          <p:cNvPr id="5" name="Rektangel 4">
            <a:extLst>
              <a:ext uri="{FF2B5EF4-FFF2-40B4-BE49-F238E27FC236}">
                <a16:creationId xmlns:a16="http://schemas.microsoft.com/office/drawing/2014/main" id="{EC0B6B43-98CA-946F-49F6-674DA54D6ED0}"/>
              </a:ext>
            </a:extLst>
          </p:cNvPr>
          <p:cNvSpPr/>
          <p:nvPr userDrawn="1"/>
        </p:nvSpPr>
        <p:spPr>
          <a:xfrm>
            <a:off x="0" y="5501496"/>
            <a:ext cx="12192000" cy="900096"/>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Platshållare för text 4">
            <a:extLst>
              <a:ext uri="{FF2B5EF4-FFF2-40B4-BE49-F238E27FC236}">
                <a16:creationId xmlns:a16="http://schemas.microsoft.com/office/drawing/2014/main" id="{893244C5-0DD7-A3A3-600A-D11DB3712EDA}"/>
              </a:ext>
            </a:extLst>
          </p:cNvPr>
          <p:cNvSpPr>
            <a:spLocks noGrp="1"/>
          </p:cNvSpPr>
          <p:nvPr>
            <p:ph type="body" sz="quarter" idx="10" hasCustomPrompt="1"/>
          </p:nvPr>
        </p:nvSpPr>
        <p:spPr>
          <a:xfrm>
            <a:off x="6718300" y="2126457"/>
            <a:ext cx="3263900" cy="519762"/>
          </a:xfrm>
          <a:prstGeom prst="rect">
            <a:avLst/>
          </a:prstGeom>
        </p:spPr>
        <p:txBody>
          <a:bodyPr>
            <a:normAutofit/>
          </a:bodyPr>
          <a:lstStyle>
            <a:lvl1pPr marL="0" indent="0">
              <a:buNone/>
              <a:defRPr sz="3600" b="1" i="0">
                <a:solidFill>
                  <a:schemeClr val="accent4"/>
                </a:solidFill>
                <a:latin typeface="+mn-lt"/>
              </a:defRPr>
            </a:lvl1pPr>
          </a:lstStyle>
          <a:p>
            <a:pPr lvl="0"/>
            <a:r>
              <a:rPr lang="en-GB" b="1" i="0" noProof="0">
                <a:latin typeface="+mn-lt"/>
              </a:rPr>
              <a:t>RUBRIK</a:t>
            </a:r>
            <a:endParaRPr lang="en-GB" b="0" i="0" noProof="0">
              <a:latin typeface="Caecilia LT Std Roman" pitchFamily="2" charset="0"/>
            </a:endParaRPr>
          </a:p>
          <a:p>
            <a:pPr lvl="0"/>
            <a:endParaRPr lang="en-GB" noProof="0"/>
          </a:p>
        </p:txBody>
      </p:sp>
      <p:sp>
        <p:nvSpPr>
          <p:cNvPr id="9" name="Platshållare för text 4">
            <a:extLst>
              <a:ext uri="{FF2B5EF4-FFF2-40B4-BE49-F238E27FC236}">
                <a16:creationId xmlns:a16="http://schemas.microsoft.com/office/drawing/2014/main" id="{F6CD0467-8099-3FE2-BD2C-DC5E18E3A08D}"/>
              </a:ext>
            </a:extLst>
          </p:cNvPr>
          <p:cNvSpPr>
            <a:spLocks noGrp="1"/>
          </p:cNvSpPr>
          <p:nvPr>
            <p:ph type="body" sz="quarter" idx="11" hasCustomPrompt="1"/>
          </p:nvPr>
        </p:nvSpPr>
        <p:spPr>
          <a:xfrm>
            <a:off x="6718300" y="2954589"/>
            <a:ext cx="3263900" cy="900096"/>
          </a:xfrm>
          <a:prstGeom prst="rect">
            <a:avLst/>
          </a:prstGeom>
        </p:spPr>
        <p:txBody>
          <a:bodyPr>
            <a:normAutofit/>
          </a:bodyPr>
          <a:lstStyle>
            <a:lvl1pPr marL="0" indent="0">
              <a:buNone/>
              <a:defRPr sz="2400" b="0" i="0">
                <a:solidFill>
                  <a:schemeClr val="bg1"/>
                </a:solidFill>
                <a:latin typeface="+mn-lt"/>
              </a:defRPr>
            </a:lvl1pPr>
          </a:lstStyle>
          <a:p>
            <a:pPr lvl="0"/>
            <a:r>
              <a:rPr lang="en-GB" noProof="0"/>
              <a:t>Plats för text</a:t>
            </a:r>
          </a:p>
        </p:txBody>
      </p:sp>
      <p:sp>
        <p:nvSpPr>
          <p:cNvPr id="4" name="Rektangel 3">
            <a:extLst>
              <a:ext uri="{FF2B5EF4-FFF2-40B4-BE49-F238E27FC236}">
                <a16:creationId xmlns:a16="http://schemas.microsoft.com/office/drawing/2014/main" id="{76EB09FF-4C18-6F12-E988-A188A25AD92C}"/>
              </a:ext>
            </a:extLst>
          </p:cNvPr>
          <p:cNvSpPr/>
          <p:nvPr userDrawn="1"/>
        </p:nvSpPr>
        <p:spPr>
          <a:xfrm>
            <a:off x="0" y="468922"/>
            <a:ext cx="12192000" cy="87475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Bildobjekt 15">
            <a:extLst>
              <a:ext uri="{FF2B5EF4-FFF2-40B4-BE49-F238E27FC236}">
                <a16:creationId xmlns:a16="http://schemas.microsoft.com/office/drawing/2014/main" id="{7BD97420-918D-8214-1516-339968BBF457}"/>
              </a:ext>
            </a:extLst>
          </p:cNvPr>
          <p:cNvPicPr>
            <a:picLocks noChangeAspect="1"/>
          </p:cNvPicPr>
          <p:nvPr userDrawn="1"/>
        </p:nvPicPr>
        <p:blipFill>
          <a:blip r:embed="rId3"/>
          <a:stretch>
            <a:fillRect/>
          </a:stretch>
        </p:blipFill>
        <p:spPr>
          <a:xfrm>
            <a:off x="10511858" y="5965874"/>
            <a:ext cx="1335397" cy="563835"/>
          </a:xfrm>
          <a:prstGeom prst="rect">
            <a:avLst/>
          </a:prstGeom>
        </p:spPr>
      </p:pic>
      <p:pic>
        <p:nvPicPr>
          <p:cNvPr id="17" name="Bild 16">
            <a:extLst>
              <a:ext uri="{FF2B5EF4-FFF2-40B4-BE49-F238E27FC236}">
                <a16:creationId xmlns:a16="http://schemas.microsoft.com/office/drawing/2014/main" id="{8804505F-49D1-806D-E3A1-7580EE814D27}"/>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04808" y="5893243"/>
            <a:ext cx="1899741" cy="776002"/>
          </a:xfrm>
          <a:prstGeom prst="rect">
            <a:avLst/>
          </a:prstGeom>
        </p:spPr>
      </p:pic>
    </p:spTree>
    <p:extLst>
      <p:ext uri="{BB962C8B-B14F-4D97-AF65-F5344CB8AC3E}">
        <p14:creationId xmlns:p14="http://schemas.microsoft.com/office/powerpoint/2010/main" val="2377222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text 3">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112F5A58-D1EF-60F8-4460-EA35493C3871}"/>
              </a:ext>
            </a:extLst>
          </p:cNvPr>
          <p:cNvSpPr/>
          <p:nvPr userDrawn="1"/>
        </p:nvSpPr>
        <p:spPr>
          <a:xfrm>
            <a:off x="6096000" y="0"/>
            <a:ext cx="6186616"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latshållare för text 2">
            <a:extLst>
              <a:ext uri="{FF2B5EF4-FFF2-40B4-BE49-F238E27FC236}">
                <a16:creationId xmlns:a16="http://schemas.microsoft.com/office/drawing/2014/main" id="{CDBD41BF-0C91-BAC8-62AA-E195167DAD9B}"/>
              </a:ext>
            </a:extLst>
          </p:cNvPr>
          <p:cNvSpPr>
            <a:spLocks noGrp="1"/>
          </p:cNvSpPr>
          <p:nvPr>
            <p:ph type="body" sz="quarter" idx="10" hasCustomPrompt="1"/>
          </p:nvPr>
        </p:nvSpPr>
        <p:spPr>
          <a:xfrm>
            <a:off x="604808" y="1495577"/>
            <a:ext cx="4877411" cy="4001974"/>
          </a:xfrm>
          <a:prstGeom prst="rect">
            <a:avLst/>
          </a:prstGeom>
        </p:spPr>
        <p:txBody>
          <a:bodyPr/>
          <a:lstStyle>
            <a:lvl1pPr marL="0" indent="0">
              <a:buNone/>
              <a:defRPr sz="2400">
                <a:solidFill>
                  <a:schemeClr val="tx1"/>
                </a:solidFill>
                <a:latin typeface="+mj-lt"/>
              </a:defRPr>
            </a:lvl1pPr>
          </a:lstStyle>
          <a:p>
            <a:pPr lvl="0"/>
            <a:r>
              <a:rPr lang="en-GB"/>
              <a:t>Plats för text</a:t>
            </a:r>
          </a:p>
        </p:txBody>
      </p:sp>
      <p:sp>
        <p:nvSpPr>
          <p:cNvPr id="8" name="Platshållare för text 4">
            <a:extLst>
              <a:ext uri="{FF2B5EF4-FFF2-40B4-BE49-F238E27FC236}">
                <a16:creationId xmlns:a16="http://schemas.microsoft.com/office/drawing/2014/main" id="{4A6B6C21-CF17-DFE1-21A1-219BE983A9F4}"/>
              </a:ext>
            </a:extLst>
          </p:cNvPr>
          <p:cNvSpPr>
            <a:spLocks noGrp="1"/>
          </p:cNvSpPr>
          <p:nvPr>
            <p:ph type="body" sz="quarter" idx="11" hasCustomPrompt="1"/>
          </p:nvPr>
        </p:nvSpPr>
        <p:spPr>
          <a:xfrm>
            <a:off x="604808" y="576756"/>
            <a:ext cx="2163763" cy="612068"/>
          </a:xfrm>
          <a:prstGeom prst="rect">
            <a:avLst/>
          </a:prstGeom>
        </p:spPr>
        <p:txBody>
          <a:bodyPr>
            <a:normAutofit/>
          </a:bodyPr>
          <a:lstStyle>
            <a:lvl1pPr marL="0" indent="0">
              <a:buNone/>
              <a:defRPr sz="3600" b="1">
                <a:solidFill>
                  <a:schemeClr val="tx2"/>
                </a:solidFill>
                <a:latin typeface="+mn-lt"/>
              </a:defRPr>
            </a:lvl1pPr>
          </a:lstStyle>
          <a:p>
            <a:pPr lvl="0"/>
            <a:r>
              <a:rPr lang="en-GB"/>
              <a:t>RUBRIK</a:t>
            </a:r>
          </a:p>
        </p:txBody>
      </p:sp>
      <p:pic>
        <p:nvPicPr>
          <p:cNvPr id="9" name="Bildobjekt 8">
            <a:extLst>
              <a:ext uri="{FF2B5EF4-FFF2-40B4-BE49-F238E27FC236}">
                <a16:creationId xmlns:a16="http://schemas.microsoft.com/office/drawing/2014/main" id="{C3ABC50B-ADC1-F15D-4089-D191B3311A1E}"/>
              </a:ext>
            </a:extLst>
          </p:cNvPr>
          <p:cNvPicPr>
            <a:picLocks noChangeAspect="1"/>
          </p:cNvPicPr>
          <p:nvPr userDrawn="1"/>
        </p:nvPicPr>
        <p:blipFill>
          <a:blip r:embed="rId2"/>
          <a:stretch>
            <a:fillRect/>
          </a:stretch>
        </p:blipFill>
        <p:spPr>
          <a:xfrm>
            <a:off x="10511858" y="5965874"/>
            <a:ext cx="1335397" cy="563835"/>
          </a:xfrm>
          <a:prstGeom prst="rect">
            <a:avLst/>
          </a:prstGeom>
        </p:spPr>
      </p:pic>
      <p:pic>
        <p:nvPicPr>
          <p:cNvPr id="3" name="Bildobjekt 2" descr="En bild som visar konst, design&#10;&#10;Automatiskt genererad beskrivning">
            <a:extLst>
              <a:ext uri="{FF2B5EF4-FFF2-40B4-BE49-F238E27FC236}">
                <a16:creationId xmlns:a16="http://schemas.microsoft.com/office/drawing/2014/main" id="{1435A4C4-801E-564E-8F78-B3F36024533E}"/>
              </a:ext>
            </a:extLst>
          </p:cNvPr>
          <p:cNvPicPr>
            <a:picLocks noChangeAspect="1"/>
          </p:cNvPicPr>
          <p:nvPr userDrawn="1"/>
        </p:nvPicPr>
        <p:blipFill>
          <a:blip r:embed="rId3"/>
          <a:stretch>
            <a:fillRect/>
          </a:stretch>
        </p:blipFill>
        <p:spPr>
          <a:xfrm>
            <a:off x="6180449" y="1601419"/>
            <a:ext cx="6314437" cy="2882200"/>
          </a:xfrm>
          <a:prstGeom prst="rect">
            <a:avLst/>
          </a:prstGeom>
        </p:spPr>
      </p:pic>
      <p:pic>
        <p:nvPicPr>
          <p:cNvPr id="5" name="Bild 4">
            <a:extLst>
              <a:ext uri="{FF2B5EF4-FFF2-40B4-BE49-F238E27FC236}">
                <a16:creationId xmlns:a16="http://schemas.microsoft.com/office/drawing/2014/main" id="{33B44FB2-201E-E7D1-7AFD-5FF647A7D3F9}"/>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04808" y="5893243"/>
            <a:ext cx="1899741" cy="776002"/>
          </a:xfrm>
          <a:prstGeom prst="rect">
            <a:avLst/>
          </a:prstGeom>
        </p:spPr>
      </p:pic>
    </p:spTree>
    <p:extLst>
      <p:ext uri="{BB962C8B-B14F-4D97-AF65-F5344CB8AC3E}">
        <p14:creationId xmlns:p14="http://schemas.microsoft.com/office/powerpoint/2010/main" val="3196095829"/>
      </p:ext>
    </p:extLst>
  </p:cSld>
  <p:clrMapOvr>
    <a:masterClrMapping/>
  </p:clrMapOvr>
  <p:extLst>
    <p:ext uri="{DCECCB84-F9BA-43D5-87BE-67443E8EF086}">
      <p15:sldGuideLst xmlns:p15="http://schemas.microsoft.com/office/powerpoint/2012/main">
        <p15:guide id="1" orient="horz" pos="411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Rubrik och text 3">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112F5A58-D1EF-60F8-4460-EA35493C3871}"/>
              </a:ext>
            </a:extLst>
          </p:cNvPr>
          <p:cNvSpPr/>
          <p:nvPr userDrawn="1"/>
        </p:nvSpPr>
        <p:spPr>
          <a:xfrm>
            <a:off x="8279328" y="0"/>
            <a:ext cx="4003288"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Bildobjekt 2" descr="En bild som visar konst, design&#10;&#10;Automatiskt genererad beskrivning">
            <a:extLst>
              <a:ext uri="{FF2B5EF4-FFF2-40B4-BE49-F238E27FC236}">
                <a16:creationId xmlns:a16="http://schemas.microsoft.com/office/drawing/2014/main" id="{1435A4C4-801E-564E-8F78-B3F36024533E}"/>
              </a:ext>
            </a:extLst>
          </p:cNvPr>
          <p:cNvPicPr>
            <a:picLocks noChangeAspect="1"/>
          </p:cNvPicPr>
          <p:nvPr userDrawn="1"/>
        </p:nvPicPr>
        <p:blipFill>
          <a:blip r:embed="rId2"/>
          <a:stretch>
            <a:fillRect/>
          </a:stretch>
        </p:blipFill>
        <p:spPr>
          <a:xfrm>
            <a:off x="8360547" y="2047516"/>
            <a:ext cx="3945782" cy="1801037"/>
          </a:xfrm>
          <a:prstGeom prst="rect">
            <a:avLst/>
          </a:prstGeom>
        </p:spPr>
      </p:pic>
      <p:sp>
        <p:nvSpPr>
          <p:cNvPr id="2" name="Platshållare för text 2">
            <a:extLst>
              <a:ext uri="{FF2B5EF4-FFF2-40B4-BE49-F238E27FC236}">
                <a16:creationId xmlns:a16="http://schemas.microsoft.com/office/drawing/2014/main" id="{A2F2647D-1034-C628-16D0-574A34EF7D07}"/>
              </a:ext>
            </a:extLst>
          </p:cNvPr>
          <p:cNvSpPr>
            <a:spLocks noGrp="1"/>
          </p:cNvSpPr>
          <p:nvPr>
            <p:ph type="body" sz="quarter" idx="10" hasCustomPrompt="1"/>
          </p:nvPr>
        </p:nvSpPr>
        <p:spPr>
          <a:xfrm>
            <a:off x="604808" y="1497194"/>
            <a:ext cx="6803569" cy="4307110"/>
          </a:xfrm>
          <a:prstGeom prst="rect">
            <a:avLst/>
          </a:prstGeom>
        </p:spPr>
        <p:txBody>
          <a:bodyPr/>
          <a:lstStyle>
            <a:lvl1pPr marL="0" indent="0">
              <a:buNone/>
              <a:defRPr sz="2400">
                <a:solidFill>
                  <a:schemeClr val="tx1"/>
                </a:solidFill>
                <a:latin typeface="+mj-lt"/>
              </a:defRPr>
            </a:lvl1pPr>
          </a:lstStyle>
          <a:p>
            <a:pPr lvl="0"/>
            <a:r>
              <a:rPr lang="en-GB"/>
              <a:t>Plats för text</a:t>
            </a:r>
          </a:p>
        </p:txBody>
      </p:sp>
      <p:sp>
        <p:nvSpPr>
          <p:cNvPr id="4" name="Platshållare för text 4">
            <a:extLst>
              <a:ext uri="{FF2B5EF4-FFF2-40B4-BE49-F238E27FC236}">
                <a16:creationId xmlns:a16="http://schemas.microsoft.com/office/drawing/2014/main" id="{1A6A9213-0CCA-435D-79B3-104924977C75}"/>
              </a:ext>
            </a:extLst>
          </p:cNvPr>
          <p:cNvSpPr>
            <a:spLocks noGrp="1"/>
          </p:cNvSpPr>
          <p:nvPr>
            <p:ph type="body" sz="quarter" idx="11" hasCustomPrompt="1"/>
          </p:nvPr>
        </p:nvSpPr>
        <p:spPr>
          <a:xfrm>
            <a:off x="604808" y="576756"/>
            <a:ext cx="2163763" cy="612068"/>
          </a:xfrm>
          <a:prstGeom prst="rect">
            <a:avLst/>
          </a:prstGeom>
        </p:spPr>
        <p:txBody>
          <a:bodyPr>
            <a:normAutofit/>
          </a:bodyPr>
          <a:lstStyle>
            <a:lvl1pPr marL="0" indent="0">
              <a:buNone/>
              <a:defRPr sz="3600" b="1">
                <a:solidFill>
                  <a:schemeClr val="tx2"/>
                </a:solidFill>
                <a:latin typeface="+mn-lt"/>
              </a:defRPr>
            </a:lvl1pPr>
          </a:lstStyle>
          <a:p>
            <a:pPr lvl="0"/>
            <a:r>
              <a:rPr lang="en-GB"/>
              <a:t>RUBRIK</a:t>
            </a:r>
          </a:p>
        </p:txBody>
      </p:sp>
      <p:pic>
        <p:nvPicPr>
          <p:cNvPr id="12" name="Bildobjekt 11">
            <a:extLst>
              <a:ext uri="{FF2B5EF4-FFF2-40B4-BE49-F238E27FC236}">
                <a16:creationId xmlns:a16="http://schemas.microsoft.com/office/drawing/2014/main" id="{24F935C9-6AF6-B91C-28D1-ACA6BDB141D9}"/>
              </a:ext>
            </a:extLst>
          </p:cNvPr>
          <p:cNvPicPr>
            <a:picLocks noChangeAspect="1"/>
          </p:cNvPicPr>
          <p:nvPr userDrawn="1"/>
        </p:nvPicPr>
        <p:blipFill>
          <a:blip r:embed="rId3"/>
          <a:stretch>
            <a:fillRect/>
          </a:stretch>
        </p:blipFill>
        <p:spPr>
          <a:xfrm>
            <a:off x="10511858" y="5965874"/>
            <a:ext cx="1335397" cy="563835"/>
          </a:xfrm>
          <a:prstGeom prst="rect">
            <a:avLst/>
          </a:prstGeom>
        </p:spPr>
      </p:pic>
      <p:pic>
        <p:nvPicPr>
          <p:cNvPr id="13" name="Bild 12">
            <a:extLst>
              <a:ext uri="{FF2B5EF4-FFF2-40B4-BE49-F238E27FC236}">
                <a16:creationId xmlns:a16="http://schemas.microsoft.com/office/drawing/2014/main" id="{0DBCED5F-E471-DD1C-52AA-F39FBD76B727}"/>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04808" y="5893243"/>
            <a:ext cx="1899741" cy="776002"/>
          </a:xfrm>
          <a:prstGeom prst="rect">
            <a:avLst/>
          </a:prstGeom>
        </p:spPr>
      </p:pic>
    </p:spTree>
    <p:extLst>
      <p:ext uri="{BB962C8B-B14F-4D97-AF65-F5344CB8AC3E}">
        <p14:creationId xmlns:p14="http://schemas.microsoft.com/office/powerpoint/2010/main" val="355681538"/>
      </p:ext>
    </p:extLst>
  </p:cSld>
  <p:clrMapOvr>
    <a:masterClrMapping/>
  </p:clrMapOvr>
  <p:extLst>
    <p:ext uri="{DCECCB84-F9BA-43D5-87BE-67443E8EF086}">
      <p15:sldGuideLst xmlns:p15="http://schemas.microsoft.com/office/powerpoint/2012/main">
        <p15:guide id="1" orient="horz" pos="411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med rubrik och text">
    <p:bg>
      <p:bgPr>
        <a:solidFill>
          <a:schemeClr val="bg2"/>
        </a:solidFill>
        <a:effectLst/>
      </p:bgPr>
    </p:bg>
    <p:spTree>
      <p:nvGrpSpPr>
        <p:cNvPr id="1" name=""/>
        <p:cNvGrpSpPr/>
        <p:nvPr/>
      </p:nvGrpSpPr>
      <p:grpSpPr>
        <a:xfrm>
          <a:off x="0" y="0"/>
          <a:ext cx="0" cy="0"/>
          <a:chOff x="0" y="0"/>
          <a:chExt cx="0" cy="0"/>
        </a:xfrm>
      </p:grpSpPr>
      <p:sp>
        <p:nvSpPr>
          <p:cNvPr id="9" name="Platshållare för text 2">
            <a:extLst>
              <a:ext uri="{FF2B5EF4-FFF2-40B4-BE49-F238E27FC236}">
                <a16:creationId xmlns:a16="http://schemas.microsoft.com/office/drawing/2014/main" id="{EB68DE60-2046-2A47-60E7-5F572351BF98}"/>
              </a:ext>
            </a:extLst>
          </p:cNvPr>
          <p:cNvSpPr>
            <a:spLocks noGrp="1"/>
          </p:cNvSpPr>
          <p:nvPr>
            <p:ph type="body" sz="quarter" idx="10" hasCustomPrompt="1"/>
          </p:nvPr>
        </p:nvSpPr>
        <p:spPr>
          <a:xfrm>
            <a:off x="7150218" y="1424389"/>
            <a:ext cx="4697037" cy="4195826"/>
          </a:xfrm>
          <a:prstGeom prst="rect">
            <a:avLst/>
          </a:prstGeom>
        </p:spPr>
        <p:txBody>
          <a:bodyPr/>
          <a:lstStyle>
            <a:lvl1pPr marL="0" indent="0">
              <a:buNone/>
              <a:defRPr sz="2400">
                <a:solidFill>
                  <a:schemeClr val="tx1"/>
                </a:solidFill>
                <a:latin typeface="+mj-lt"/>
              </a:defRPr>
            </a:lvl1pPr>
          </a:lstStyle>
          <a:p>
            <a:pPr lvl="0"/>
            <a:r>
              <a:rPr lang="en-GB"/>
              <a:t>Plats för text</a:t>
            </a:r>
          </a:p>
        </p:txBody>
      </p:sp>
      <p:sp>
        <p:nvSpPr>
          <p:cNvPr id="10" name="Platshållare för text 4">
            <a:extLst>
              <a:ext uri="{FF2B5EF4-FFF2-40B4-BE49-F238E27FC236}">
                <a16:creationId xmlns:a16="http://schemas.microsoft.com/office/drawing/2014/main" id="{2B37E9EC-130D-FBAD-C572-C0A5F2614349}"/>
              </a:ext>
            </a:extLst>
          </p:cNvPr>
          <p:cNvSpPr>
            <a:spLocks noGrp="1"/>
          </p:cNvSpPr>
          <p:nvPr>
            <p:ph type="body" sz="quarter" idx="11" hasCustomPrompt="1"/>
          </p:nvPr>
        </p:nvSpPr>
        <p:spPr>
          <a:xfrm>
            <a:off x="7150218" y="489861"/>
            <a:ext cx="2529041" cy="587490"/>
          </a:xfrm>
          <a:prstGeom prst="rect">
            <a:avLst/>
          </a:prstGeom>
        </p:spPr>
        <p:txBody>
          <a:bodyPr>
            <a:noAutofit/>
          </a:bodyPr>
          <a:lstStyle>
            <a:lvl1pPr marL="0" indent="0">
              <a:buNone/>
              <a:defRPr sz="3600" b="1">
                <a:solidFill>
                  <a:schemeClr val="tx2"/>
                </a:solidFill>
                <a:latin typeface="+mn-lt"/>
              </a:defRPr>
            </a:lvl1pPr>
          </a:lstStyle>
          <a:p>
            <a:pPr lvl="0"/>
            <a:r>
              <a:rPr lang="en-GB"/>
              <a:t>RUBRIK</a:t>
            </a:r>
          </a:p>
        </p:txBody>
      </p:sp>
      <p:sp>
        <p:nvSpPr>
          <p:cNvPr id="3" name="Platshållare för bild 2">
            <a:extLst>
              <a:ext uri="{FF2B5EF4-FFF2-40B4-BE49-F238E27FC236}">
                <a16:creationId xmlns:a16="http://schemas.microsoft.com/office/drawing/2014/main" id="{8A95CEEB-2D82-FB42-4934-442C0A199969}"/>
              </a:ext>
            </a:extLst>
          </p:cNvPr>
          <p:cNvSpPr>
            <a:spLocks noGrp="1"/>
          </p:cNvSpPr>
          <p:nvPr>
            <p:ph type="pic" sz="quarter" idx="12" hasCustomPrompt="1"/>
          </p:nvPr>
        </p:nvSpPr>
        <p:spPr>
          <a:xfrm>
            <a:off x="0" y="0"/>
            <a:ext cx="6626268" cy="6858000"/>
          </a:xfrm>
          <a:prstGeom prst="rect">
            <a:avLst/>
          </a:prstGeom>
        </p:spPr>
        <p:txBody>
          <a:bodyPr/>
          <a:lstStyle>
            <a:lvl1pPr marL="0" indent="0">
              <a:buNone/>
              <a:defRPr/>
            </a:lvl1pPr>
          </a:lstStyle>
          <a:p>
            <a:r>
              <a:rPr lang="sv-SE"/>
              <a:t>Klicka för att sätta in bild</a:t>
            </a:r>
          </a:p>
        </p:txBody>
      </p:sp>
      <p:pic>
        <p:nvPicPr>
          <p:cNvPr id="2" name="Bild 1">
            <a:extLst>
              <a:ext uri="{FF2B5EF4-FFF2-40B4-BE49-F238E27FC236}">
                <a16:creationId xmlns:a16="http://schemas.microsoft.com/office/drawing/2014/main" id="{8FC3B2FE-5E62-CC17-D7DF-B04F5D03C02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010083" y="5882092"/>
            <a:ext cx="1899741" cy="776002"/>
          </a:xfrm>
          <a:prstGeom prst="rect">
            <a:avLst/>
          </a:prstGeom>
        </p:spPr>
      </p:pic>
      <p:pic>
        <p:nvPicPr>
          <p:cNvPr id="6" name="Bildobjekt 5">
            <a:extLst>
              <a:ext uri="{FF2B5EF4-FFF2-40B4-BE49-F238E27FC236}">
                <a16:creationId xmlns:a16="http://schemas.microsoft.com/office/drawing/2014/main" id="{07FA06A0-2624-1AB5-A7C7-E9709D285127}"/>
              </a:ext>
            </a:extLst>
          </p:cNvPr>
          <p:cNvPicPr>
            <a:picLocks noChangeAspect="1"/>
          </p:cNvPicPr>
          <p:nvPr userDrawn="1"/>
        </p:nvPicPr>
        <p:blipFill>
          <a:blip r:embed="rId3"/>
          <a:stretch>
            <a:fillRect/>
          </a:stretch>
        </p:blipFill>
        <p:spPr>
          <a:xfrm>
            <a:off x="10511858" y="5965874"/>
            <a:ext cx="1335397" cy="563835"/>
          </a:xfrm>
          <a:prstGeom prst="rect">
            <a:avLst/>
          </a:prstGeom>
        </p:spPr>
      </p:pic>
    </p:spTree>
    <p:extLst>
      <p:ext uri="{BB962C8B-B14F-4D97-AF65-F5344CB8AC3E}">
        <p14:creationId xmlns:p14="http://schemas.microsoft.com/office/powerpoint/2010/main" val="3280070662"/>
      </p:ext>
    </p:extLst>
  </p:cSld>
  <p:clrMapOvr>
    <a:masterClrMapping/>
  </p:clrMapOvr>
  <p:extLst>
    <p:ext uri="{DCECCB84-F9BA-43D5-87BE-67443E8EF086}">
      <p15:sldGuideLst xmlns:p15="http://schemas.microsoft.com/office/powerpoint/2012/main">
        <p15:guide id="1" orient="horz" pos="411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ild med rubrik och text">
    <p:bg>
      <p:bgPr>
        <a:solidFill>
          <a:schemeClr val="bg2"/>
        </a:solidFill>
        <a:effectLst/>
      </p:bgPr>
    </p:bg>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4327D18E-19DC-4122-9CD5-DE2E24FC53CA}"/>
              </a:ext>
            </a:extLst>
          </p:cNvPr>
          <p:cNvPicPr>
            <a:picLocks noChangeAspect="1"/>
          </p:cNvPicPr>
          <p:nvPr userDrawn="1"/>
        </p:nvPicPr>
        <p:blipFill>
          <a:blip r:embed="rId2"/>
          <a:stretch>
            <a:fillRect/>
          </a:stretch>
        </p:blipFill>
        <p:spPr>
          <a:xfrm>
            <a:off x="10333438" y="5804304"/>
            <a:ext cx="1335397" cy="563835"/>
          </a:xfrm>
          <a:prstGeom prst="rect">
            <a:avLst/>
          </a:prstGeom>
        </p:spPr>
      </p:pic>
      <p:sp>
        <p:nvSpPr>
          <p:cNvPr id="3" name="Platshållare för bild 2">
            <a:extLst>
              <a:ext uri="{FF2B5EF4-FFF2-40B4-BE49-F238E27FC236}">
                <a16:creationId xmlns:a16="http://schemas.microsoft.com/office/drawing/2014/main" id="{8A95CEEB-2D82-FB42-4934-442C0A199969}"/>
              </a:ext>
            </a:extLst>
          </p:cNvPr>
          <p:cNvSpPr>
            <a:spLocks noGrp="1"/>
          </p:cNvSpPr>
          <p:nvPr>
            <p:ph type="pic" sz="quarter" idx="12" hasCustomPrompt="1"/>
          </p:nvPr>
        </p:nvSpPr>
        <p:spPr>
          <a:xfrm>
            <a:off x="1" y="0"/>
            <a:ext cx="4003288" cy="6858000"/>
          </a:xfrm>
          <a:prstGeom prst="rect">
            <a:avLst/>
          </a:prstGeom>
        </p:spPr>
        <p:txBody>
          <a:bodyPr/>
          <a:lstStyle>
            <a:lvl1pPr marL="0" indent="0">
              <a:buNone/>
              <a:defRPr/>
            </a:lvl1pPr>
          </a:lstStyle>
          <a:p>
            <a:r>
              <a:rPr lang="sv-SE"/>
              <a:t>Klicka för att sätta in bild</a:t>
            </a:r>
          </a:p>
        </p:txBody>
      </p:sp>
      <p:sp>
        <p:nvSpPr>
          <p:cNvPr id="5" name="Platshållare för text 2">
            <a:extLst>
              <a:ext uri="{FF2B5EF4-FFF2-40B4-BE49-F238E27FC236}">
                <a16:creationId xmlns:a16="http://schemas.microsoft.com/office/drawing/2014/main" id="{4E386B99-AD40-20D2-2B34-DAB8695115FA}"/>
              </a:ext>
            </a:extLst>
          </p:cNvPr>
          <p:cNvSpPr>
            <a:spLocks noGrp="1"/>
          </p:cNvSpPr>
          <p:nvPr>
            <p:ph type="body" sz="quarter" idx="10" hasCustomPrompt="1"/>
          </p:nvPr>
        </p:nvSpPr>
        <p:spPr>
          <a:xfrm>
            <a:off x="4518531" y="1380903"/>
            <a:ext cx="6615046" cy="4178125"/>
          </a:xfrm>
          <a:prstGeom prst="rect">
            <a:avLst/>
          </a:prstGeom>
        </p:spPr>
        <p:txBody>
          <a:bodyPr/>
          <a:lstStyle>
            <a:lvl1pPr marL="0" indent="0">
              <a:buNone/>
              <a:defRPr sz="2400">
                <a:solidFill>
                  <a:schemeClr val="tx1"/>
                </a:solidFill>
                <a:latin typeface="+mj-lt"/>
              </a:defRPr>
            </a:lvl1pPr>
          </a:lstStyle>
          <a:p>
            <a:pPr lvl="0"/>
            <a:r>
              <a:rPr lang="en-GB"/>
              <a:t>Plats för text</a:t>
            </a:r>
          </a:p>
        </p:txBody>
      </p:sp>
      <p:sp>
        <p:nvSpPr>
          <p:cNvPr id="6" name="Platshållare för text 4">
            <a:extLst>
              <a:ext uri="{FF2B5EF4-FFF2-40B4-BE49-F238E27FC236}">
                <a16:creationId xmlns:a16="http://schemas.microsoft.com/office/drawing/2014/main" id="{8A1054E7-EF8A-7DD3-49C5-DAA642FF4E3E}"/>
              </a:ext>
            </a:extLst>
          </p:cNvPr>
          <p:cNvSpPr>
            <a:spLocks noGrp="1"/>
          </p:cNvSpPr>
          <p:nvPr>
            <p:ph type="body" sz="quarter" idx="11" hasCustomPrompt="1"/>
          </p:nvPr>
        </p:nvSpPr>
        <p:spPr>
          <a:xfrm>
            <a:off x="4518531" y="489861"/>
            <a:ext cx="2934629" cy="532733"/>
          </a:xfrm>
          <a:prstGeom prst="rect">
            <a:avLst/>
          </a:prstGeom>
        </p:spPr>
        <p:txBody>
          <a:bodyPr>
            <a:normAutofit/>
          </a:bodyPr>
          <a:lstStyle>
            <a:lvl1pPr marL="0" indent="0">
              <a:buNone/>
              <a:defRPr sz="3600" b="1">
                <a:solidFill>
                  <a:schemeClr val="tx2"/>
                </a:solidFill>
                <a:latin typeface="+mn-lt"/>
              </a:defRPr>
            </a:lvl1pPr>
          </a:lstStyle>
          <a:p>
            <a:pPr lvl="0"/>
            <a:r>
              <a:rPr lang="en-GB"/>
              <a:t>RUBRIK</a:t>
            </a:r>
          </a:p>
        </p:txBody>
      </p:sp>
      <p:pic>
        <p:nvPicPr>
          <p:cNvPr id="12" name="Bild 11">
            <a:extLst>
              <a:ext uri="{FF2B5EF4-FFF2-40B4-BE49-F238E27FC236}">
                <a16:creationId xmlns:a16="http://schemas.microsoft.com/office/drawing/2014/main" id="{8572AFEC-1BD8-C7BF-D3E6-A87E2786805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518531" y="5720522"/>
            <a:ext cx="1899741" cy="776002"/>
          </a:xfrm>
          <a:prstGeom prst="rect">
            <a:avLst/>
          </a:prstGeom>
        </p:spPr>
      </p:pic>
    </p:spTree>
    <p:extLst>
      <p:ext uri="{BB962C8B-B14F-4D97-AF65-F5344CB8AC3E}">
        <p14:creationId xmlns:p14="http://schemas.microsoft.com/office/powerpoint/2010/main" val="2179741223"/>
      </p:ext>
    </p:extLst>
  </p:cSld>
  <p:clrMapOvr>
    <a:masterClrMapping/>
  </p:clrMapOvr>
  <p:extLst>
    <p:ext uri="{DCECCB84-F9BA-43D5-87BE-67443E8EF086}">
      <p15:sldGuideLst xmlns:p15="http://schemas.microsoft.com/office/powerpoint/2012/main">
        <p15:guide id="1" orient="horz" pos="402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ild">
    <p:spTree>
      <p:nvGrpSpPr>
        <p:cNvPr id="1" name=""/>
        <p:cNvGrpSpPr/>
        <p:nvPr/>
      </p:nvGrpSpPr>
      <p:grpSpPr>
        <a:xfrm>
          <a:off x="0" y="0"/>
          <a:ext cx="0" cy="0"/>
          <a:chOff x="0" y="0"/>
          <a:chExt cx="0" cy="0"/>
        </a:xfrm>
      </p:grpSpPr>
      <p:sp>
        <p:nvSpPr>
          <p:cNvPr id="4" name="Platshållare för bild 3">
            <a:extLst>
              <a:ext uri="{FF2B5EF4-FFF2-40B4-BE49-F238E27FC236}">
                <a16:creationId xmlns:a16="http://schemas.microsoft.com/office/drawing/2014/main" id="{F404AF49-228C-A109-DF20-F45EB074D0C5}"/>
              </a:ext>
            </a:extLst>
          </p:cNvPr>
          <p:cNvSpPr>
            <a:spLocks noGrp="1"/>
          </p:cNvSpPr>
          <p:nvPr>
            <p:ph type="pic" sz="quarter" idx="10" hasCustomPrompt="1"/>
          </p:nvPr>
        </p:nvSpPr>
        <p:spPr>
          <a:xfrm>
            <a:off x="0" y="0"/>
            <a:ext cx="12192000" cy="6858000"/>
          </a:xfrm>
          <a:prstGeom prst="rect">
            <a:avLst/>
          </a:prstGeom>
        </p:spPr>
        <p:txBody>
          <a:bodyPr/>
          <a:lstStyle>
            <a:lvl1pPr marL="0" indent="0">
              <a:buNone/>
              <a:defRPr>
                <a:latin typeface="+mj-lt"/>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a:t>Klicka för att sätta in bild</a:t>
            </a:r>
          </a:p>
          <a:p>
            <a:endParaRPr lang="sv-SE"/>
          </a:p>
        </p:txBody>
      </p:sp>
    </p:spTree>
    <p:extLst>
      <p:ext uri="{BB962C8B-B14F-4D97-AF65-F5344CB8AC3E}">
        <p14:creationId xmlns:p14="http://schemas.microsoft.com/office/powerpoint/2010/main" val="353898785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odrät rubrik och text-med SU">
    <p:bg>
      <p:bgPr>
        <a:solidFill>
          <a:schemeClr val="bg2"/>
        </a:solidFill>
        <a:effectLst/>
      </p:bgPr>
    </p:bg>
    <p:spTree>
      <p:nvGrpSpPr>
        <p:cNvPr id="1" name=""/>
        <p:cNvGrpSpPr/>
        <p:nvPr/>
      </p:nvGrpSpPr>
      <p:grpSpPr>
        <a:xfrm>
          <a:off x="0" y="0"/>
          <a:ext cx="0" cy="0"/>
          <a:chOff x="0" y="0"/>
          <a:chExt cx="0" cy="0"/>
        </a:xfrm>
      </p:grpSpPr>
      <p:cxnSp>
        <p:nvCxnSpPr>
          <p:cNvPr id="7" name="Rak 6">
            <a:extLst>
              <a:ext uri="{FF2B5EF4-FFF2-40B4-BE49-F238E27FC236}">
                <a16:creationId xmlns:a16="http://schemas.microsoft.com/office/drawing/2014/main" id="{ECF15BDD-666C-AAD8-9F28-228E175C78E7}"/>
              </a:ext>
            </a:extLst>
          </p:cNvPr>
          <p:cNvCxnSpPr>
            <a:cxnSpLocks/>
          </p:cNvCxnSpPr>
          <p:nvPr userDrawn="1"/>
        </p:nvCxnSpPr>
        <p:spPr>
          <a:xfrm>
            <a:off x="3236588" y="2952076"/>
            <a:ext cx="353147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Platshållare för text 9">
            <a:extLst>
              <a:ext uri="{FF2B5EF4-FFF2-40B4-BE49-F238E27FC236}">
                <a16:creationId xmlns:a16="http://schemas.microsoft.com/office/drawing/2014/main" id="{80D8EC5B-C6CD-55D0-C281-00D4BC8810E6}"/>
              </a:ext>
            </a:extLst>
          </p:cNvPr>
          <p:cNvSpPr>
            <a:spLocks noGrp="1"/>
          </p:cNvSpPr>
          <p:nvPr>
            <p:ph type="body" sz="quarter" idx="10" hasCustomPrompt="1"/>
          </p:nvPr>
        </p:nvSpPr>
        <p:spPr>
          <a:xfrm>
            <a:off x="3197397" y="2010184"/>
            <a:ext cx="3531476" cy="610654"/>
          </a:xfrm>
          <a:prstGeom prst="rect">
            <a:avLst/>
          </a:prstGeom>
        </p:spPr>
        <p:txBody>
          <a:bodyPr>
            <a:normAutofit/>
          </a:bodyPr>
          <a:lstStyle>
            <a:lvl1pPr marL="0" indent="0">
              <a:buNone/>
              <a:defRPr sz="3600" b="1" i="0">
                <a:solidFill>
                  <a:schemeClr val="tx2"/>
                </a:solidFill>
                <a:latin typeface="+mn-lt"/>
              </a:defRPr>
            </a:lvl1pPr>
          </a:lstStyle>
          <a:p>
            <a:pPr lvl="0"/>
            <a:r>
              <a:rPr lang="en-GB"/>
              <a:t>Plats för text</a:t>
            </a:r>
          </a:p>
        </p:txBody>
      </p:sp>
      <p:sp>
        <p:nvSpPr>
          <p:cNvPr id="9" name="textruta 8">
            <a:extLst>
              <a:ext uri="{FF2B5EF4-FFF2-40B4-BE49-F238E27FC236}">
                <a16:creationId xmlns:a16="http://schemas.microsoft.com/office/drawing/2014/main" id="{1B6C3BA8-FDD6-D364-0C19-1BA9DF0D4D50}"/>
              </a:ext>
            </a:extLst>
          </p:cNvPr>
          <p:cNvSpPr txBox="1"/>
          <p:nvPr userDrawn="1"/>
        </p:nvSpPr>
        <p:spPr>
          <a:xfrm>
            <a:off x="3158206" y="3223914"/>
            <a:ext cx="3609857" cy="307777"/>
          </a:xfrm>
          <a:prstGeom prst="rect">
            <a:avLst/>
          </a:prstGeom>
          <a:noFill/>
        </p:spPr>
        <p:txBody>
          <a:bodyPr wrap="square" rtlCol="0">
            <a:spAutoFit/>
          </a:bodyPr>
          <a:lstStyle/>
          <a:p>
            <a:r>
              <a:rPr lang="en-GB" sz="1400" u="sng">
                <a:latin typeface="+mj-lt"/>
                <a:hlinkClick r:id="rId2"/>
              </a:rPr>
              <a:t>www.su.se/kemilararnas-resurscentrum</a:t>
            </a:r>
            <a:endParaRPr lang="en-GB" sz="1400" u="sng">
              <a:latin typeface="+mj-lt"/>
            </a:endParaRPr>
          </a:p>
        </p:txBody>
      </p:sp>
      <p:pic>
        <p:nvPicPr>
          <p:cNvPr id="2" name="Bildobjekt 1">
            <a:extLst>
              <a:ext uri="{FF2B5EF4-FFF2-40B4-BE49-F238E27FC236}">
                <a16:creationId xmlns:a16="http://schemas.microsoft.com/office/drawing/2014/main" id="{FF1EF58D-887A-96AA-747F-017379492D3F}"/>
              </a:ext>
            </a:extLst>
          </p:cNvPr>
          <p:cNvPicPr>
            <a:picLocks noChangeAspect="1"/>
          </p:cNvPicPr>
          <p:nvPr userDrawn="1"/>
        </p:nvPicPr>
        <p:blipFill>
          <a:blip r:embed="rId3"/>
          <a:stretch>
            <a:fillRect/>
          </a:stretch>
        </p:blipFill>
        <p:spPr>
          <a:xfrm>
            <a:off x="10333438" y="5882361"/>
            <a:ext cx="1335397" cy="563835"/>
          </a:xfrm>
          <a:prstGeom prst="rect">
            <a:avLst/>
          </a:prstGeom>
        </p:spPr>
      </p:pic>
      <p:pic>
        <p:nvPicPr>
          <p:cNvPr id="3" name="Bild 2">
            <a:extLst>
              <a:ext uri="{FF2B5EF4-FFF2-40B4-BE49-F238E27FC236}">
                <a16:creationId xmlns:a16="http://schemas.microsoft.com/office/drawing/2014/main" id="{FCF16323-ED7E-26C6-2384-61639218B22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3165" y="5804304"/>
            <a:ext cx="1899741" cy="776002"/>
          </a:xfrm>
          <a:prstGeom prst="rect">
            <a:avLst/>
          </a:prstGeom>
        </p:spPr>
      </p:pic>
    </p:spTree>
    <p:extLst>
      <p:ext uri="{BB962C8B-B14F-4D97-AF65-F5344CB8AC3E}">
        <p14:creationId xmlns:p14="http://schemas.microsoft.com/office/powerpoint/2010/main" val="3291481833"/>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4065"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text 4">
    <p:bg>
      <p:bgPr>
        <a:solidFill>
          <a:schemeClr val="bg2"/>
        </a:solidFill>
        <a:effectLst/>
      </p:bgPr>
    </p:bg>
    <p:spTree>
      <p:nvGrpSpPr>
        <p:cNvPr id="1" name=""/>
        <p:cNvGrpSpPr/>
        <p:nvPr/>
      </p:nvGrpSpPr>
      <p:grpSpPr>
        <a:xfrm>
          <a:off x="0" y="0"/>
          <a:ext cx="0" cy="0"/>
          <a:chOff x="0" y="0"/>
          <a:chExt cx="0" cy="0"/>
        </a:xfrm>
      </p:grpSpPr>
      <p:cxnSp>
        <p:nvCxnSpPr>
          <p:cNvPr id="5" name="Rak 4">
            <a:extLst>
              <a:ext uri="{FF2B5EF4-FFF2-40B4-BE49-F238E27FC236}">
                <a16:creationId xmlns:a16="http://schemas.microsoft.com/office/drawing/2014/main" id="{B7727D52-4995-B4AE-D49E-3689A9121185}"/>
              </a:ext>
            </a:extLst>
          </p:cNvPr>
          <p:cNvCxnSpPr/>
          <p:nvPr userDrawn="1"/>
        </p:nvCxnSpPr>
        <p:spPr>
          <a:xfrm>
            <a:off x="6463862" y="4550979"/>
            <a:ext cx="3930868" cy="0"/>
          </a:xfrm>
          <a:prstGeom prst="line">
            <a:avLst/>
          </a:prstGeom>
          <a:ln w="28575">
            <a:solidFill>
              <a:srgbClr val="FFFFFF"/>
            </a:solidFill>
          </a:ln>
        </p:spPr>
        <p:style>
          <a:lnRef idx="1">
            <a:schemeClr val="accent1"/>
          </a:lnRef>
          <a:fillRef idx="0">
            <a:schemeClr val="accent1"/>
          </a:fillRef>
          <a:effectRef idx="0">
            <a:schemeClr val="accent1"/>
          </a:effectRef>
          <a:fontRef idx="minor">
            <a:schemeClr val="tx1"/>
          </a:fontRef>
        </p:style>
      </p:cxnSp>
      <p:sp>
        <p:nvSpPr>
          <p:cNvPr id="6" name="Platshållare för text 10">
            <a:extLst>
              <a:ext uri="{FF2B5EF4-FFF2-40B4-BE49-F238E27FC236}">
                <a16:creationId xmlns:a16="http://schemas.microsoft.com/office/drawing/2014/main" id="{5EE10FA6-F863-CC22-CF6B-5B342C45BE0E}"/>
              </a:ext>
            </a:extLst>
          </p:cNvPr>
          <p:cNvSpPr>
            <a:spLocks noGrp="1"/>
          </p:cNvSpPr>
          <p:nvPr>
            <p:ph type="body" sz="quarter" idx="10" hasCustomPrompt="1"/>
          </p:nvPr>
        </p:nvSpPr>
        <p:spPr>
          <a:xfrm>
            <a:off x="6463862" y="4925246"/>
            <a:ext cx="3945660" cy="395003"/>
          </a:xfrm>
          <a:prstGeom prst="rect">
            <a:avLst/>
          </a:prstGeom>
        </p:spPr>
        <p:txBody>
          <a:bodyPr>
            <a:noAutofit/>
          </a:bodyPr>
          <a:lstStyle>
            <a:lvl1pPr marL="0" indent="0">
              <a:buNone/>
              <a:defRPr sz="2400">
                <a:solidFill>
                  <a:schemeClr val="tx1"/>
                </a:solidFill>
                <a:latin typeface="+mj-lt"/>
              </a:defRPr>
            </a:lvl1pPr>
          </a:lstStyle>
          <a:p>
            <a:pPr lvl="0"/>
            <a:r>
              <a:rPr lang="en-GB"/>
              <a:t>PLATS FÖR ÅR OCH MÅNAD</a:t>
            </a:r>
          </a:p>
        </p:txBody>
      </p:sp>
      <p:sp>
        <p:nvSpPr>
          <p:cNvPr id="7" name="Platshållare för text 12">
            <a:extLst>
              <a:ext uri="{FF2B5EF4-FFF2-40B4-BE49-F238E27FC236}">
                <a16:creationId xmlns:a16="http://schemas.microsoft.com/office/drawing/2014/main" id="{5F5A17CC-7CEA-3D74-9A94-537F80EEF5EE}"/>
              </a:ext>
            </a:extLst>
          </p:cNvPr>
          <p:cNvSpPr>
            <a:spLocks noGrp="1"/>
          </p:cNvSpPr>
          <p:nvPr>
            <p:ph type="body" sz="quarter" idx="11" hasCustomPrompt="1"/>
          </p:nvPr>
        </p:nvSpPr>
        <p:spPr>
          <a:xfrm>
            <a:off x="6449069" y="1888761"/>
            <a:ext cx="3930869" cy="672765"/>
          </a:xfrm>
          <a:prstGeom prst="rect">
            <a:avLst/>
          </a:prstGeom>
        </p:spPr>
        <p:txBody>
          <a:bodyPr>
            <a:noAutofit/>
          </a:bodyPr>
          <a:lstStyle>
            <a:lvl1pPr marL="0" indent="0">
              <a:buNone/>
              <a:defRPr sz="3600" b="1" i="0">
                <a:solidFill>
                  <a:schemeClr val="tx2"/>
                </a:solidFill>
                <a:latin typeface="+mn-lt"/>
              </a:defRPr>
            </a:lvl1pPr>
          </a:lstStyle>
          <a:p>
            <a:pPr lvl="0"/>
            <a:r>
              <a:rPr lang="en-GB"/>
              <a:t>RUBRIK</a:t>
            </a:r>
          </a:p>
        </p:txBody>
      </p:sp>
      <p:sp>
        <p:nvSpPr>
          <p:cNvPr id="8" name="Platshållare för text 3">
            <a:extLst>
              <a:ext uri="{FF2B5EF4-FFF2-40B4-BE49-F238E27FC236}">
                <a16:creationId xmlns:a16="http://schemas.microsoft.com/office/drawing/2014/main" id="{0AF197D9-C7C6-07D9-1C89-5DFA5C365BEE}"/>
              </a:ext>
            </a:extLst>
          </p:cNvPr>
          <p:cNvSpPr>
            <a:spLocks noGrp="1"/>
          </p:cNvSpPr>
          <p:nvPr>
            <p:ph type="body" sz="quarter" idx="12" hasCustomPrompt="1"/>
          </p:nvPr>
        </p:nvSpPr>
        <p:spPr>
          <a:xfrm>
            <a:off x="6449069" y="2871023"/>
            <a:ext cx="3930869" cy="1338638"/>
          </a:xfrm>
          <a:prstGeom prst="rect">
            <a:avLst/>
          </a:prstGeom>
        </p:spPr>
        <p:txBody>
          <a:bodyPr>
            <a:normAutofit/>
          </a:bodyPr>
          <a:lstStyle>
            <a:lvl1pPr marL="0" indent="0">
              <a:buNone/>
              <a:defRPr sz="2400">
                <a:solidFill>
                  <a:schemeClr val="tx1"/>
                </a:solidFill>
                <a:latin typeface="+mj-lt"/>
              </a:defRPr>
            </a:lvl1pPr>
          </a:lstStyle>
          <a:p>
            <a:pPr lvl="0"/>
            <a:r>
              <a:rPr lang="en-GB" noProof="0"/>
              <a:t>Plats för text</a:t>
            </a:r>
            <a:endParaRPr lang="en-GB"/>
          </a:p>
        </p:txBody>
      </p:sp>
      <p:pic>
        <p:nvPicPr>
          <p:cNvPr id="3" name="Bildobjekt 2" descr="En bild som visar cirkel, Grafik, Färggrann, apelsin&#10;&#10;Automatiskt genererad beskrivning">
            <a:extLst>
              <a:ext uri="{FF2B5EF4-FFF2-40B4-BE49-F238E27FC236}">
                <a16:creationId xmlns:a16="http://schemas.microsoft.com/office/drawing/2014/main" id="{F576533B-11C5-93A5-F380-7906E0D4689E}"/>
              </a:ext>
            </a:extLst>
          </p:cNvPr>
          <p:cNvPicPr>
            <a:picLocks noChangeAspect="1"/>
          </p:cNvPicPr>
          <p:nvPr userDrawn="1"/>
        </p:nvPicPr>
        <p:blipFill>
          <a:blip r:embed="rId2"/>
          <a:stretch>
            <a:fillRect/>
          </a:stretch>
        </p:blipFill>
        <p:spPr>
          <a:xfrm>
            <a:off x="336151" y="1618615"/>
            <a:ext cx="2755900" cy="3035300"/>
          </a:xfrm>
          <a:prstGeom prst="rect">
            <a:avLst/>
          </a:prstGeom>
        </p:spPr>
      </p:pic>
      <p:pic>
        <p:nvPicPr>
          <p:cNvPr id="9" name="Bildobjekt 8" descr="En bild som visar burk, konst, illustration, design&#10;&#10;Automatiskt genererad beskrivning med medelhög exakthet">
            <a:extLst>
              <a:ext uri="{FF2B5EF4-FFF2-40B4-BE49-F238E27FC236}">
                <a16:creationId xmlns:a16="http://schemas.microsoft.com/office/drawing/2014/main" id="{88EAAC65-EC6F-6886-CFCD-7631CFEBE73F}"/>
              </a:ext>
            </a:extLst>
          </p:cNvPr>
          <p:cNvPicPr>
            <a:picLocks noChangeAspect="1"/>
          </p:cNvPicPr>
          <p:nvPr userDrawn="1"/>
        </p:nvPicPr>
        <p:blipFill>
          <a:blip r:embed="rId3"/>
          <a:stretch>
            <a:fillRect/>
          </a:stretch>
        </p:blipFill>
        <p:spPr>
          <a:xfrm>
            <a:off x="2617470" y="2655563"/>
            <a:ext cx="2933700" cy="3327400"/>
          </a:xfrm>
          <a:prstGeom prst="rect">
            <a:avLst/>
          </a:prstGeom>
        </p:spPr>
      </p:pic>
      <p:pic>
        <p:nvPicPr>
          <p:cNvPr id="15" name="Bildobjekt 14" descr="En bild som visar skiss, linjeritning, konst, design&#10;&#10;Automatiskt genererad beskrivning med medelhög exakthet">
            <a:extLst>
              <a:ext uri="{FF2B5EF4-FFF2-40B4-BE49-F238E27FC236}">
                <a16:creationId xmlns:a16="http://schemas.microsoft.com/office/drawing/2014/main" id="{BD485313-B619-CDDC-CCB1-D508E7847E28}"/>
              </a:ext>
            </a:extLst>
          </p:cNvPr>
          <p:cNvPicPr>
            <a:picLocks noChangeAspect="1"/>
          </p:cNvPicPr>
          <p:nvPr userDrawn="1"/>
        </p:nvPicPr>
        <p:blipFill>
          <a:blip r:embed="rId4"/>
          <a:stretch>
            <a:fillRect/>
          </a:stretch>
        </p:blipFill>
        <p:spPr>
          <a:xfrm>
            <a:off x="2150113" y="905869"/>
            <a:ext cx="3401057" cy="1552399"/>
          </a:xfrm>
          <a:prstGeom prst="rect">
            <a:avLst/>
          </a:prstGeom>
        </p:spPr>
      </p:pic>
      <p:pic>
        <p:nvPicPr>
          <p:cNvPr id="14" name="Bildobjekt 13">
            <a:extLst>
              <a:ext uri="{FF2B5EF4-FFF2-40B4-BE49-F238E27FC236}">
                <a16:creationId xmlns:a16="http://schemas.microsoft.com/office/drawing/2014/main" id="{4AEE4039-D75C-08B5-88B8-5E04BDF622C4}"/>
              </a:ext>
            </a:extLst>
          </p:cNvPr>
          <p:cNvPicPr>
            <a:picLocks noChangeAspect="1"/>
          </p:cNvPicPr>
          <p:nvPr userDrawn="1"/>
        </p:nvPicPr>
        <p:blipFill>
          <a:blip r:embed="rId5"/>
          <a:stretch>
            <a:fillRect/>
          </a:stretch>
        </p:blipFill>
        <p:spPr>
          <a:xfrm>
            <a:off x="10511858" y="5965874"/>
            <a:ext cx="1335397" cy="563835"/>
          </a:xfrm>
          <a:prstGeom prst="rect">
            <a:avLst/>
          </a:prstGeom>
        </p:spPr>
      </p:pic>
      <p:pic>
        <p:nvPicPr>
          <p:cNvPr id="16" name="Bild 15">
            <a:extLst>
              <a:ext uri="{FF2B5EF4-FFF2-40B4-BE49-F238E27FC236}">
                <a16:creationId xmlns:a16="http://schemas.microsoft.com/office/drawing/2014/main" id="{D6287DD3-72B1-629B-CB5D-87913EBA30FC}"/>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604808" y="5893243"/>
            <a:ext cx="1899741" cy="776002"/>
          </a:xfrm>
          <a:prstGeom prst="rect">
            <a:avLst/>
          </a:prstGeom>
        </p:spPr>
      </p:pic>
    </p:spTree>
    <p:extLst>
      <p:ext uri="{BB962C8B-B14F-4D97-AF65-F5344CB8AC3E}">
        <p14:creationId xmlns:p14="http://schemas.microsoft.com/office/powerpoint/2010/main" val="1991151346"/>
      </p:ext>
    </p:extLst>
  </p:cSld>
  <p:clrMapOvr>
    <a:masterClrMapping/>
  </p:clrMapOvr>
  <p:extLst>
    <p:ext uri="{DCECCB84-F9BA-43D5-87BE-67443E8EF086}">
      <p15:sldGuideLst xmlns:p15="http://schemas.microsoft.com/office/powerpoint/2012/main">
        <p15:guide id="1" orient="horz" pos="4133"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ubrik och text 1">
    <p:bg>
      <p:bgPr>
        <a:solidFill>
          <a:schemeClr val="bg2"/>
        </a:solidFill>
        <a:effectLst/>
      </p:bgPr>
    </p:bg>
    <p:spTree>
      <p:nvGrpSpPr>
        <p:cNvPr id="1" name=""/>
        <p:cNvGrpSpPr/>
        <p:nvPr/>
      </p:nvGrpSpPr>
      <p:grpSpPr>
        <a:xfrm>
          <a:off x="0" y="0"/>
          <a:ext cx="0" cy="0"/>
          <a:chOff x="0" y="0"/>
          <a:chExt cx="0" cy="0"/>
        </a:xfrm>
      </p:grpSpPr>
      <p:sp>
        <p:nvSpPr>
          <p:cNvPr id="7" name="Platshållare för text 4">
            <a:extLst>
              <a:ext uri="{FF2B5EF4-FFF2-40B4-BE49-F238E27FC236}">
                <a16:creationId xmlns:a16="http://schemas.microsoft.com/office/drawing/2014/main" id="{D978FFC1-C6C6-E3CE-9144-B13B06172D2E}"/>
              </a:ext>
            </a:extLst>
          </p:cNvPr>
          <p:cNvSpPr>
            <a:spLocks noGrp="1"/>
          </p:cNvSpPr>
          <p:nvPr>
            <p:ph type="body" sz="quarter" idx="10" hasCustomPrompt="1"/>
          </p:nvPr>
        </p:nvSpPr>
        <p:spPr>
          <a:xfrm>
            <a:off x="2182748" y="1754722"/>
            <a:ext cx="6251567" cy="637893"/>
          </a:xfrm>
          <a:prstGeom prst="rect">
            <a:avLst/>
          </a:prstGeom>
        </p:spPr>
        <p:txBody>
          <a:bodyPr>
            <a:normAutofit/>
          </a:bodyPr>
          <a:lstStyle>
            <a:lvl1pPr marL="0" indent="0">
              <a:buNone/>
              <a:defRPr sz="3600" b="1" i="0">
                <a:solidFill>
                  <a:schemeClr val="tx2"/>
                </a:solidFill>
                <a:latin typeface="+mn-lt"/>
              </a:defRPr>
            </a:lvl1pPr>
          </a:lstStyle>
          <a:p>
            <a:pPr lvl="0"/>
            <a:r>
              <a:rPr lang="en-GB" noProof="0"/>
              <a:t>PLATS FÖR RUBRIK</a:t>
            </a:r>
          </a:p>
        </p:txBody>
      </p:sp>
      <p:sp>
        <p:nvSpPr>
          <p:cNvPr id="9" name="Platshållare för text 4">
            <a:extLst>
              <a:ext uri="{FF2B5EF4-FFF2-40B4-BE49-F238E27FC236}">
                <a16:creationId xmlns:a16="http://schemas.microsoft.com/office/drawing/2014/main" id="{42EC6A90-AC76-C353-65CB-725D0855E481}"/>
              </a:ext>
            </a:extLst>
          </p:cNvPr>
          <p:cNvSpPr>
            <a:spLocks noGrp="1"/>
          </p:cNvSpPr>
          <p:nvPr>
            <p:ph type="body" sz="quarter" idx="11" hasCustomPrompt="1"/>
          </p:nvPr>
        </p:nvSpPr>
        <p:spPr>
          <a:xfrm>
            <a:off x="2182748" y="2700985"/>
            <a:ext cx="6251567" cy="2570197"/>
          </a:xfrm>
          <a:prstGeom prst="rect">
            <a:avLst/>
          </a:prstGeom>
        </p:spPr>
        <p:txBody>
          <a:bodyPr>
            <a:normAutofit/>
          </a:bodyPr>
          <a:lstStyle>
            <a:lvl1pPr marL="0" indent="0">
              <a:buNone/>
              <a:defRPr sz="2400" b="0" i="0">
                <a:solidFill>
                  <a:schemeClr val="tx1"/>
                </a:solidFill>
                <a:latin typeface="+mj-lt"/>
                <a:cs typeface="Calibri" panose="020F0502020204030204" pitchFamily="34" charset="0"/>
              </a:defRPr>
            </a:lvl1pPr>
          </a:lstStyle>
          <a:p>
            <a:pPr lvl="0"/>
            <a:r>
              <a:rPr lang="en-GB" noProof="0"/>
              <a:t>Plats för text</a:t>
            </a:r>
          </a:p>
        </p:txBody>
      </p:sp>
      <p:pic>
        <p:nvPicPr>
          <p:cNvPr id="18" name="Bildobjekt 17">
            <a:extLst>
              <a:ext uri="{FF2B5EF4-FFF2-40B4-BE49-F238E27FC236}">
                <a16:creationId xmlns:a16="http://schemas.microsoft.com/office/drawing/2014/main" id="{D79C7F02-8A9A-0F1F-A9B6-7C9B0A10DF95}"/>
              </a:ext>
            </a:extLst>
          </p:cNvPr>
          <p:cNvPicPr>
            <a:picLocks noChangeAspect="1"/>
          </p:cNvPicPr>
          <p:nvPr userDrawn="1"/>
        </p:nvPicPr>
        <p:blipFill>
          <a:blip r:embed="rId2"/>
          <a:stretch>
            <a:fillRect/>
          </a:stretch>
        </p:blipFill>
        <p:spPr>
          <a:xfrm>
            <a:off x="10511858" y="5965874"/>
            <a:ext cx="1335397" cy="563835"/>
          </a:xfrm>
          <a:prstGeom prst="rect">
            <a:avLst/>
          </a:prstGeom>
        </p:spPr>
      </p:pic>
      <p:pic>
        <p:nvPicPr>
          <p:cNvPr id="19" name="Bild 18">
            <a:extLst>
              <a:ext uri="{FF2B5EF4-FFF2-40B4-BE49-F238E27FC236}">
                <a16:creationId xmlns:a16="http://schemas.microsoft.com/office/drawing/2014/main" id="{F356999B-42B4-1725-481D-D6B94716C30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4808" y="5893243"/>
            <a:ext cx="1899741" cy="776002"/>
          </a:xfrm>
          <a:prstGeom prst="rect">
            <a:avLst/>
          </a:prstGeom>
        </p:spPr>
      </p:pic>
    </p:spTree>
    <p:extLst>
      <p:ext uri="{BB962C8B-B14F-4D97-AF65-F5344CB8AC3E}">
        <p14:creationId xmlns:p14="http://schemas.microsoft.com/office/powerpoint/2010/main" val="1808522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Rubrik och text 1">
    <p:bg>
      <p:bgPr>
        <a:solidFill>
          <a:schemeClr val="bg2"/>
        </a:solidFill>
        <a:effectLst/>
      </p:bgPr>
    </p:bg>
    <p:spTree>
      <p:nvGrpSpPr>
        <p:cNvPr id="1" name=""/>
        <p:cNvGrpSpPr/>
        <p:nvPr/>
      </p:nvGrpSpPr>
      <p:grpSpPr>
        <a:xfrm>
          <a:off x="0" y="0"/>
          <a:ext cx="0" cy="0"/>
          <a:chOff x="0" y="0"/>
          <a:chExt cx="0" cy="0"/>
        </a:xfrm>
      </p:grpSpPr>
      <p:sp>
        <p:nvSpPr>
          <p:cNvPr id="7" name="Platshållare för text 4">
            <a:extLst>
              <a:ext uri="{FF2B5EF4-FFF2-40B4-BE49-F238E27FC236}">
                <a16:creationId xmlns:a16="http://schemas.microsoft.com/office/drawing/2014/main" id="{D978FFC1-C6C6-E3CE-9144-B13B06172D2E}"/>
              </a:ext>
            </a:extLst>
          </p:cNvPr>
          <p:cNvSpPr>
            <a:spLocks noGrp="1"/>
          </p:cNvSpPr>
          <p:nvPr>
            <p:ph type="body" sz="quarter" idx="10" hasCustomPrompt="1"/>
          </p:nvPr>
        </p:nvSpPr>
        <p:spPr>
          <a:xfrm>
            <a:off x="2182748" y="1754722"/>
            <a:ext cx="6251567" cy="637893"/>
          </a:xfrm>
          <a:prstGeom prst="rect">
            <a:avLst/>
          </a:prstGeom>
        </p:spPr>
        <p:txBody>
          <a:bodyPr>
            <a:normAutofit/>
          </a:bodyPr>
          <a:lstStyle>
            <a:lvl1pPr marL="0" indent="0">
              <a:buNone/>
              <a:defRPr sz="3600" b="1" i="0">
                <a:solidFill>
                  <a:schemeClr val="tx2"/>
                </a:solidFill>
                <a:latin typeface="+mn-lt"/>
              </a:defRPr>
            </a:lvl1pPr>
          </a:lstStyle>
          <a:p>
            <a:pPr lvl="0"/>
            <a:r>
              <a:rPr lang="en-GB" noProof="0"/>
              <a:t>PLATS FÖR RUBRIK</a:t>
            </a:r>
          </a:p>
        </p:txBody>
      </p:sp>
      <p:sp>
        <p:nvSpPr>
          <p:cNvPr id="9" name="Platshållare för text 4">
            <a:extLst>
              <a:ext uri="{FF2B5EF4-FFF2-40B4-BE49-F238E27FC236}">
                <a16:creationId xmlns:a16="http://schemas.microsoft.com/office/drawing/2014/main" id="{42EC6A90-AC76-C353-65CB-725D0855E481}"/>
              </a:ext>
            </a:extLst>
          </p:cNvPr>
          <p:cNvSpPr>
            <a:spLocks noGrp="1"/>
          </p:cNvSpPr>
          <p:nvPr>
            <p:ph type="body" sz="quarter" idx="11" hasCustomPrompt="1"/>
          </p:nvPr>
        </p:nvSpPr>
        <p:spPr>
          <a:xfrm>
            <a:off x="2182748" y="2700985"/>
            <a:ext cx="6251567" cy="2570197"/>
          </a:xfrm>
          <a:prstGeom prst="rect">
            <a:avLst/>
          </a:prstGeom>
        </p:spPr>
        <p:txBody>
          <a:bodyPr>
            <a:normAutofit/>
          </a:bodyPr>
          <a:lstStyle>
            <a:lvl1pPr marL="0" indent="0">
              <a:buNone/>
              <a:defRPr sz="2400" b="0" i="0">
                <a:solidFill>
                  <a:schemeClr val="tx1"/>
                </a:solidFill>
                <a:latin typeface="+mj-lt"/>
                <a:cs typeface="Calibri" panose="020F0502020204030204" pitchFamily="34" charset="0"/>
              </a:defRPr>
            </a:lvl1pPr>
          </a:lstStyle>
          <a:p>
            <a:pPr lvl="0"/>
            <a:r>
              <a:rPr lang="en-GB" noProof="0"/>
              <a:t>Plats för text</a:t>
            </a:r>
          </a:p>
        </p:txBody>
      </p:sp>
      <p:grpSp>
        <p:nvGrpSpPr>
          <p:cNvPr id="10" name="Grupp 9">
            <a:extLst>
              <a:ext uri="{FF2B5EF4-FFF2-40B4-BE49-F238E27FC236}">
                <a16:creationId xmlns:a16="http://schemas.microsoft.com/office/drawing/2014/main" id="{994A9502-EE5C-02A3-50E1-59D0ECE390D7}"/>
              </a:ext>
            </a:extLst>
          </p:cNvPr>
          <p:cNvGrpSpPr/>
          <p:nvPr userDrawn="1"/>
        </p:nvGrpSpPr>
        <p:grpSpPr>
          <a:xfrm>
            <a:off x="-2" y="0"/>
            <a:ext cx="244701" cy="6858000"/>
            <a:chOff x="-2" y="0"/>
            <a:chExt cx="244701" cy="6858000"/>
          </a:xfrm>
        </p:grpSpPr>
        <p:sp>
          <p:nvSpPr>
            <p:cNvPr id="11" name="Rektangel 10">
              <a:extLst>
                <a:ext uri="{FF2B5EF4-FFF2-40B4-BE49-F238E27FC236}">
                  <a16:creationId xmlns:a16="http://schemas.microsoft.com/office/drawing/2014/main" id="{F04911D8-BE01-88AC-532F-DB7C13E761A3}"/>
                </a:ext>
              </a:extLst>
            </p:cNvPr>
            <p:cNvSpPr/>
            <p:nvPr/>
          </p:nvSpPr>
          <p:spPr>
            <a:xfrm>
              <a:off x="0" y="0"/>
              <a:ext cx="244699" cy="2286000"/>
            </a:xfrm>
            <a:prstGeom prst="rect">
              <a:avLst/>
            </a:prstGeom>
            <a:solidFill>
              <a:srgbClr val="EA65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ktangel 11">
              <a:extLst>
                <a:ext uri="{FF2B5EF4-FFF2-40B4-BE49-F238E27FC236}">
                  <a16:creationId xmlns:a16="http://schemas.microsoft.com/office/drawing/2014/main" id="{3E04AAD4-848D-FBD2-11A3-9713AF2EFA2F}"/>
                </a:ext>
              </a:extLst>
            </p:cNvPr>
            <p:cNvSpPr/>
            <p:nvPr/>
          </p:nvSpPr>
          <p:spPr>
            <a:xfrm>
              <a:off x="-1" y="2286000"/>
              <a:ext cx="244699" cy="2286000"/>
            </a:xfrm>
            <a:prstGeom prst="rect">
              <a:avLst/>
            </a:prstGeom>
            <a:solidFill>
              <a:srgbClr val="FBBA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ktangel 12">
              <a:extLst>
                <a:ext uri="{FF2B5EF4-FFF2-40B4-BE49-F238E27FC236}">
                  <a16:creationId xmlns:a16="http://schemas.microsoft.com/office/drawing/2014/main" id="{F79E9099-AFC4-6329-4C76-941F56430F7B}"/>
                </a:ext>
              </a:extLst>
            </p:cNvPr>
            <p:cNvSpPr/>
            <p:nvPr/>
          </p:nvSpPr>
          <p:spPr>
            <a:xfrm>
              <a:off x="-2" y="4572000"/>
              <a:ext cx="244699" cy="2286000"/>
            </a:xfrm>
            <a:prstGeom prst="rect">
              <a:avLst/>
            </a:prstGeom>
            <a:solidFill>
              <a:srgbClr val="E73B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5" name="Bildobjekt 14">
            <a:extLst>
              <a:ext uri="{FF2B5EF4-FFF2-40B4-BE49-F238E27FC236}">
                <a16:creationId xmlns:a16="http://schemas.microsoft.com/office/drawing/2014/main" id="{F51D63FD-AA8C-3747-1B06-1D47E05DA0E5}"/>
              </a:ext>
            </a:extLst>
          </p:cNvPr>
          <p:cNvPicPr>
            <a:picLocks noChangeAspect="1"/>
          </p:cNvPicPr>
          <p:nvPr userDrawn="1"/>
        </p:nvPicPr>
        <p:blipFill>
          <a:blip r:embed="rId2"/>
          <a:stretch>
            <a:fillRect/>
          </a:stretch>
        </p:blipFill>
        <p:spPr>
          <a:xfrm>
            <a:off x="10511858" y="5965874"/>
            <a:ext cx="1335397" cy="563835"/>
          </a:xfrm>
          <a:prstGeom prst="rect">
            <a:avLst/>
          </a:prstGeom>
        </p:spPr>
      </p:pic>
      <p:pic>
        <p:nvPicPr>
          <p:cNvPr id="16" name="Bild 15">
            <a:extLst>
              <a:ext uri="{FF2B5EF4-FFF2-40B4-BE49-F238E27FC236}">
                <a16:creationId xmlns:a16="http://schemas.microsoft.com/office/drawing/2014/main" id="{ED1A0301-8E88-6617-50E9-0E0E0690624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4808" y="5893243"/>
            <a:ext cx="1899741" cy="776002"/>
          </a:xfrm>
          <a:prstGeom prst="rect">
            <a:avLst/>
          </a:prstGeom>
        </p:spPr>
      </p:pic>
    </p:spTree>
    <p:extLst>
      <p:ext uri="{BB962C8B-B14F-4D97-AF65-F5344CB8AC3E}">
        <p14:creationId xmlns:p14="http://schemas.microsoft.com/office/powerpoint/2010/main" val="2725222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unktlista">
    <p:bg>
      <p:bgPr>
        <a:solidFill>
          <a:schemeClr val="bg2"/>
        </a:solidFill>
        <a:effectLst/>
      </p:bgPr>
    </p:bg>
    <p:spTree>
      <p:nvGrpSpPr>
        <p:cNvPr id="1" name=""/>
        <p:cNvGrpSpPr/>
        <p:nvPr/>
      </p:nvGrpSpPr>
      <p:grpSpPr>
        <a:xfrm>
          <a:off x="0" y="0"/>
          <a:ext cx="0" cy="0"/>
          <a:chOff x="0" y="0"/>
          <a:chExt cx="0" cy="0"/>
        </a:xfrm>
      </p:grpSpPr>
      <p:sp>
        <p:nvSpPr>
          <p:cNvPr id="7" name="Platshållare för text 11">
            <a:extLst>
              <a:ext uri="{FF2B5EF4-FFF2-40B4-BE49-F238E27FC236}">
                <a16:creationId xmlns:a16="http://schemas.microsoft.com/office/drawing/2014/main" id="{03555E37-40A7-6F07-6EDA-9BEEF1B71626}"/>
              </a:ext>
            </a:extLst>
          </p:cNvPr>
          <p:cNvSpPr>
            <a:spLocks noGrp="1"/>
          </p:cNvSpPr>
          <p:nvPr>
            <p:ph type="body" sz="quarter" idx="10" hasCustomPrompt="1"/>
          </p:nvPr>
        </p:nvSpPr>
        <p:spPr>
          <a:xfrm>
            <a:off x="643016" y="1551993"/>
            <a:ext cx="8612495" cy="3945558"/>
          </a:xfrm>
          <a:prstGeom prst="rect">
            <a:avLst/>
          </a:prstGeom>
        </p:spPr>
        <p:txBody>
          <a:bodyPr>
            <a:noAutofit/>
          </a:bodyPr>
          <a:lstStyle>
            <a:lvl1pPr marL="342900" indent="-342900">
              <a:buClr>
                <a:schemeClr val="tx1"/>
              </a:buClr>
              <a:buSzPct val="150000"/>
              <a:buFont typeface="Arial" panose="020B0604020202020204" pitchFamily="34" charset="0"/>
              <a:buChar char="•"/>
              <a:defRPr sz="2400" b="0">
                <a:solidFill>
                  <a:schemeClr val="tx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GB"/>
              <a:t>Text</a:t>
            </a:r>
          </a:p>
          <a:p>
            <a:pPr lvl="0"/>
            <a:r>
              <a:rPr lang="en-GB"/>
              <a:t>Text</a:t>
            </a:r>
          </a:p>
          <a:p>
            <a:pPr lvl="0"/>
            <a:r>
              <a:rPr lang="en-GB"/>
              <a:t>Text</a:t>
            </a:r>
          </a:p>
          <a:p>
            <a:pPr lvl="0"/>
            <a:r>
              <a:rPr lang="en-GB"/>
              <a:t>Text</a:t>
            </a:r>
          </a:p>
        </p:txBody>
      </p:sp>
      <p:sp>
        <p:nvSpPr>
          <p:cNvPr id="8" name="Platshållare för text 14">
            <a:extLst>
              <a:ext uri="{FF2B5EF4-FFF2-40B4-BE49-F238E27FC236}">
                <a16:creationId xmlns:a16="http://schemas.microsoft.com/office/drawing/2014/main" id="{318F4C6E-5B3A-6A7C-28A3-CE369E4CEA7F}"/>
              </a:ext>
            </a:extLst>
          </p:cNvPr>
          <p:cNvSpPr>
            <a:spLocks noGrp="1"/>
          </p:cNvSpPr>
          <p:nvPr>
            <p:ph type="body" sz="quarter" idx="11" hasCustomPrompt="1"/>
          </p:nvPr>
        </p:nvSpPr>
        <p:spPr>
          <a:xfrm>
            <a:off x="643017" y="656248"/>
            <a:ext cx="2765371" cy="587375"/>
          </a:xfrm>
          <a:prstGeom prst="rect">
            <a:avLst/>
          </a:prstGeom>
        </p:spPr>
        <p:txBody>
          <a:bodyPr>
            <a:noAutofit/>
          </a:bodyPr>
          <a:lstStyle>
            <a:lvl1pPr marL="0" indent="0">
              <a:buNone/>
              <a:defRPr sz="3600" b="1" i="0">
                <a:solidFill>
                  <a:schemeClr val="tx2"/>
                </a:solidFill>
                <a:latin typeface="+mn-lt"/>
              </a:defRPr>
            </a:lvl1pPr>
          </a:lstStyle>
          <a:p>
            <a:pPr lvl="0"/>
            <a:r>
              <a:rPr lang="en-GB"/>
              <a:t>RUBRIK</a:t>
            </a:r>
          </a:p>
        </p:txBody>
      </p:sp>
      <p:pic>
        <p:nvPicPr>
          <p:cNvPr id="3" name="Bildobjekt 2" descr="En bild som visar burk, konst, illustration, design&#10;&#10;Automatiskt genererad beskrivning med medelhög exakthet">
            <a:extLst>
              <a:ext uri="{FF2B5EF4-FFF2-40B4-BE49-F238E27FC236}">
                <a16:creationId xmlns:a16="http://schemas.microsoft.com/office/drawing/2014/main" id="{B2466B88-D7D7-4F76-6AC2-5877823738CD}"/>
              </a:ext>
            </a:extLst>
          </p:cNvPr>
          <p:cNvPicPr>
            <a:picLocks noChangeAspect="1"/>
          </p:cNvPicPr>
          <p:nvPr userDrawn="1"/>
        </p:nvPicPr>
        <p:blipFill>
          <a:blip r:embed="rId2"/>
          <a:stretch>
            <a:fillRect/>
          </a:stretch>
        </p:blipFill>
        <p:spPr>
          <a:xfrm>
            <a:off x="9534286" y="1070513"/>
            <a:ext cx="2933700" cy="3327400"/>
          </a:xfrm>
          <a:prstGeom prst="rect">
            <a:avLst/>
          </a:prstGeom>
        </p:spPr>
      </p:pic>
      <p:pic>
        <p:nvPicPr>
          <p:cNvPr id="15" name="Bildobjekt 14">
            <a:extLst>
              <a:ext uri="{FF2B5EF4-FFF2-40B4-BE49-F238E27FC236}">
                <a16:creationId xmlns:a16="http://schemas.microsoft.com/office/drawing/2014/main" id="{34A8511D-8FE7-A6E0-275F-146FFE7648A3}"/>
              </a:ext>
            </a:extLst>
          </p:cNvPr>
          <p:cNvPicPr>
            <a:picLocks noChangeAspect="1"/>
          </p:cNvPicPr>
          <p:nvPr userDrawn="1"/>
        </p:nvPicPr>
        <p:blipFill>
          <a:blip r:embed="rId3"/>
          <a:stretch>
            <a:fillRect/>
          </a:stretch>
        </p:blipFill>
        <p:spPr>
          <a:xfrm>
            <a:off x="10511858" y="5965874"/>
            <a:ext cx="1335397" cy="563835"/>
          </a:xfrm>
          <a:prstGeom prst="rect">
            <a:avLst/>
          </a:prstGeom>
        </p:spPr>
      </p:pic>
      <p:pic>
        <p:nvPicPr>
          <p:cNvPr id="16" name="Bild 15">
            <a:extLst>
              <a:ext uri="{FF2B5EF4-FFF2-40B4-BE49-F238E27FC236}">
                <a16:creationId xmlns:a16="http://schemas.microsoft.com/office/drawing/2014/main" id="{7A8EB49D-6108-6F3A-FFBD-53BF77F69E2C}"/>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04808" y="5893243"/>
            <a:ext cx="1899741" cy="776002"/>
          </a:xfrm>
          <a:prstGeom prst="rect">
            <a:avLst/>
          </a:prstGeom>
        </p:spPr>
      </p:pic>
    </p:spTree>
    <p:extLst>
      <p:ext uri="{BB962C8B-B14F-4D97-AF65-F5344CB8AC3E}">
        <p14:creationId xmlns:p14="http://schemas.microsoft.com/office/powerpoint/2010/main" val="1689396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text 2">
    <p:bg>
      <p:bgPr>
        <a:solidFill>
          <a:schemeClr val="tx2"/>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AF98822F-4A37-DC67-3F1C-38C9FD5B5F12}"/>
              </a:ext>
            </a:extLst>
          </p:cNvPr>
          <p:cNvSpPr/>
          <p:nvPr userDrawn="1"/>
        </p:nvSpPr>
        <p:spPr>
          <a:xfrm>
            <a:off x="6096000" y="0"/>
            <a:ext cx="6186616"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Platshållare för text 2">
            <a:extLst>
              <a:ext uri="{FF2B5EF4-FFF2-40B4-BE49-F238E27FC236}">
                <a16:creationId xmlns:a16="http://schemas.microsoft.com/office/drawing/2014/main" id="{F3C25B5B-C52A-4406-AE2A-4228EED3D0E8}"/>
              </a:ext>
            </a:extLst>
          </p:cNvPr>
          <p:cNvSpPr>
            <a:spLocks noGrp="1"/>
          </p:cNvSpPr>
          <p:nvPr>
            <p:ph type="body" sz="quarter" idx="10" hasCustomPrompt="1"/>
          </p:nvPr>
        </p:nvSpPr>
        <p:spPr>
          <a:xfrm>
            <a:off x="6623669" y="1543559"/>
            <a:ext cx="5045166" cy="3770883"/>
          </a:xfrm>
          <a:prstGeom prst="rect">
            <a:avLst/>
          </a:prstGeom>
        </p:spPr>
        <p:txBody>
          <a:bodyPr/>
          <a:lstStyle>
            <a:lvl1pPr marL="0" indent="0">
              <a:buNone/>
              <a:defRPr sz="2400">
                <a:solidFill>
                  <a:schemeClr val="tx1"/>
                </a:solidFill>
                <a:latin typeface="+mj-lt"/>
              </a:defRPr>
            </a:lvl1pPr>
          </a:lstStyle>
          <a:p>
            <a:pPr lvl="0"/>
            <a:r>
              <a:rPr lang="en-GB"/>
              <a:t>Plats för text</a:t>
            </a:r>
          </a:p>
        </p:txBody>
      </p:sp>
      <p:sp>
        <p:nvSpPr>
          <p:cNvPr id="10" name="Platshållare för text 4">
            <a:extLst>
              <a:ext uri="{FF2B5EF4-FFF2-40B4-BE49-F238E27FC236}">
                <a16:creationId xmlns:a16="http://schemas.microsoft.com/office/drawing/2014/main" id="{893CEEB0-06E8-3497-5D80-96E3D7DCEFF0}"/>
              </a:ext>
            </a:extLst>
          </p:cNvPr>
          <p:cNvSpPr>
            <a:spLocks noGrp="1"/>
          </p:cNvSpPr>
          <p:nvPr>
            <p:ph type="body" sz="quarter" idx="11" hasCustomPrompt="1"/>
          </p:nvPr>
        </p:nvSpPr>
        <p:spPr>
          <a:xfrm>
            <a:off x="6623669" y="659006"/>
            <a:ext cx="2163763" cy="548417"/>
          </a:xfrm>
          <a:prstGeom prst="rect">
            <a:avLst/>
          </a:prstGeom>
        </p:spPr>
        <p:txBody>
          <a:bodyPr>
            <a:noAutofit/>
          </a:bodyPr>
          <a:lstStyle>
            <a:lvl1pPr marL="0" indent="0">
              <a:buNone/>
              <a:defRPr sz="3600" b="1">
                <a:solidFill>
                  <a:schemeClr val="tx2"/>
                </a:solidFill>
                <a:latin typeface="+mn-lt"/>
              </a:defRPr>
            </a:lvl1pPr>
          </a:lstStyle>
          <a:p>
            <a:pPr lvl="0"/>
            <a:r>
              <a:rPr lang="en-GB"/>
              <a:t>RUBRIK</a:t>
            </a:r>
          </a:p>
        </p:txBody>
      </p:sp>
      <p:pic>
        <p:nvPicPr>
          <p:cNvPr id="11" name="Bildobjekt 10">
            <a:extLst>
              <a:ext uri="{FF2B5EF4-FFF2-40B4-BE49-F238E27FC236}">
                <a16:creationId xmlns:a16="http://schemas.microsoft.com/office/drawing/2014/main" id="{24BBBD0B-6442-2C7A-55EC-16DA91208466}"/>
              </a:ext>
            </a:extLst>
          </p:cNvPr>
          <p:cNvPicPr>
            <a:picLocks noChangeAspect="1"/>
          </p:cNvPicPr>
          <p:nvPr userDrawn="1"/>
        </p:nvPicPr>
        <p:blipFill>
          <a:blip r:embed="rId2"/>
          <a:stretch>
            <a:fillRect/>
          </a:stretch>
        </p:blipFill>
        <p:spPr>
          <a:xfrm>
            <a:off x="10333438" y="5804304"/>
            <a:ext cx="1335397" cy="563835"/>
          </a:xfrm>
          <a:prstGeom prst="rect">
            <a:avLst/>
          </a:prstGeom>
        </p:spPr>
      </p:pic>
      <p:pic>
        <p:nvPicPr>
          <p:cNvPr id="12" name="Bildobjekt 11">
            <a:extLst>
              <a:ext uri="{FF2B5EF4-FFF2-40B4-BE49-F238E27FC236}">
                <a16:creationId xmlns:a16="http://schemas.microsoft.com/office/drawing/2014/main" id="{1751FF4C-5F79-E196-0FD3-BD134F79126A}"/>
              </a:ext>
            </a:extLst>
          </p:cNvPr>
          <p:cNvPicPr>
            <a:picLocks noChangeAspect="1"/>
          </p:cNvPicPr>
          <p:nvPr userDrawn="1"/>
        </p:nvPicPr>
        <p:blipFill>
          <a:blip r:embed="rId3"/>
          <a:stretch>
            <a:fillRect/>
          </a:stretch>
        </p:blipFill>
        <p:spPr>
          <a:xfrm>
            <a:off x="52460" y="0"/>
            <a:ext cx="5441506" cy="6858000"/>
          </a:xfrm>
          <a:prstGeom prst="rect">
            <a:avLst/>
          </a:prstGeom>
        </p:spPr>
      </p:pic>
      <p:pic>
        <p:nvPicPr>
          <p:cNvPr id="7" name="Bild 6">
            <a:extLst>
              <a:ext uri="{FF2B5EF4-FFF2-40B4-BE49-F238E27FC236}">
                <a16:creationId xmlns:a16="http://schemas.microsoft.com/office/drawing/2014/main" id="{4901411A-B853-45D4-3905-CC7D5EC046C5}"/>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6511370" y="5698220"/>
            <a:ext cx="1899741" cy="776002"/>
          </a:xfrm>
          <a:prstGeom prst="rect">
            <a:avLst/>
          </a:prstGeom>
        </p:spPr>
      </p:pic>
    </p:spTree>
    <p:extLst>
      <p:ext uri="{BB962C8B-B14F-4D97-AF65-F5344CB8AC3E}">
        <p14:creationId xmlns:p14="http://schemas.microsoft.com/office/powerpoint/2010/main" val="1625575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Rubrik och text 2">
    <p:bg>
      <p:bgPr>
        <a:solidFill>
          <a:schemeClr val="tx2"/>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AF98822F-4A37-DC67-3F1C-38C9FD5B5F12}"/>
              </a:ext>
            </a:extLst>
          </p:cNvPr>
          <p:cNvSpPr/>
          <p:nvPr userDrawn="1"/>
        </p:nvSpPr>
        <p:spPr>
          <a:xfrm>
            <a:off x="4003289" y="0"/>
            <a:ext cx="8279328"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Platshållare för text 2">
            <a:extLst>
              <a:ext uri="{FF2B5EF4-FFF2-40B4-BE49-F238E27FC236}">
                <a16:creationId xmlns:a16="http://schemas.microsoft.com/office/drawing/2014/main" id="{F3C25B5B-C52A-4406-AE2A-4228EED3D0E8}"/>
              </a:ext>
            </a:extLst>
          </p:cNvPr>
          <p:cNvSpPr>
            <a:spLocks noGrp="1"/>
          </p:cNvSpPr>
          <p:nvPr>
            <p:ph type="body" sz="quarter" idx="10" hasCustomPrompt="1"/>
          </p:nvPr>
        </p:nvSpPr>
        <p:spPr>
          <a:xfrm>
            <a:off x="4750265" y="1466780"/>
            <a:ext cx="6918570" cy="3847662"/>
          </a:xfrm>
          <a:prstGeom prst="rect">
            <a:avLst/>
          </a:prstGeom>
        </p:spPr>
        <p:txBody>
          <a:bodyPr/>
          <a:lstStyle>
            <a:lvl1pPr marL="0" indent="0">
              <a:buNone/>
              <a:defRPr sz="2400">
                <a:solidFill>
                  <a:schemeClr val="tx1"/>
                </a:solidFill>
                <a:latin typeface="+mj-lt"/>
              </a:defRPr>
            </a:lvl1pPr>
          </a:lstStyle>
          <a:p>
            <a:pPr lvl="0"/>
            <a:r>
              <a:rPr lang="en-GB"/>
              <a:t>Plats för text</a:t>
            </a:r>
          </a:p>
        </p:txBody>
      </p:sp>
      <p:sp>
        <p:nvSpPr>
          <p:cNvPr id="10" name="Platshållare för text 4">
            <a:extLst>
              <a:ext uri="{FF2B5EF4-FFF2-40B4-BE49-F238E27FC236}">
                <a16:creationId xmlns:a16="http://schemas.microsoft.com/office/drawing/2014/main" id="{893CEEB0-06E8-3497-5D80-96E3D7DCEFF0}"/>
              </a:ext>
            </a:extLst>
          </p:cNvPr>
          <p:cNvSpPr>
            <a:spLocks noGrp="1"/>
          </p:cNvSpPr>
          <p:nvPr>
            <p:ph type="body" sz="quarter" idx="11" hasCustomPrompt="1"/>
          </p:nvPr>
        </p:nvSpPr>
        <p:spPr>
          <a:xfrm>
            <a:off x="4750265" y="610575"/>
            <a:ext cx="2163763" cy="548417"/>
          </a:xfrm>
          <a:prstGeom prst="rect">
            <a:avLst/>
          </a:prstGeom>
        </p:spPr>
        <p:txBody>
          <a:bodyPr>
            <a:noAutofit/>
          </a:bodyPr>
          <a:lstStyle>
            <a:lvl1pPr marL="0" indent="0">
              <a:buNone/>
              <a:defRPr sz="3600" b="1">
                <a:solidFill>
                  <a:schemeClr val="tx2"/>
                </a:solidFill>
                <a:latin typeface="+mn-lt"/>
              </a:defRPr>
            </a:lvl1pPr>
          </a:lstStyle>
          <a:p>
            <a:pPr lvl="0"/>
            <a:r>
              <a:rPr lang="en-GB"/>
              <a:t>RUBRIK</a:t>
            </a:r>
          </a:p>
        </p:txBody>
      </p:sp>
      <p:pic>
        <p:nvPicPr>
          <p:cNvPr id="11" name="Bildobjekt 10">
            <a:extLst>
              <a:ext uri="{FF2B5EF4-FFF2-40B4-BE49-F238E27FC236}">
                <a16:creationId xmlns:a16="http://schemas.microsoft.com/office/drawing/2014/main" id="{24BBBD0B-6442-2C7A-55EC-16DA91208466}"/>
              </a:ext>
            </a:extLst>
          </p:cNvPr>
          <p:cNvPicPr>
            <a:picLocks noChangeAspect="1"/>
          </p:cNvPicPr>
          <p:nvPr userDrawn="1"/>
        </p:nvPicPr>
        <p:blipFill>
          <a:blip r:embed="rId2"/>
          <a:stretch>
            <a:fillRect/>
          </a:stretch>
        </p:blipFill>
        <p:spPr>
          <a:xfrm>
            <a:off x="10333438" y="5804304"/>
            <a:ext cx="1335397" cy="563835"/>
          </a:xfrm>
          <a:prstGeom prst="rect">
            <a:avLst/>
          </a:prstGeom>
        </p:spPr>
      </p:pic>
      <p:pic>
        <p:nvPicPr>
          <p:cNvPr id="12" name="Bildobjekt 11">
            <a:extLst>
              <a:ext uri="{FF2B5EF4-FFF2-40B4-BE49-F238E27FC236}">
                <a16:creationId xmlns:a16="http://schemas.microsoft.com/office/drawing/2014/main" id="{1751FF4C-5F79-E196-0FD3-BD134F79126A}"/>
              </a:ext>
            </a:extLst>
          </p:cNvPr>
          <p:cNvPicPr>
            <a:picLocks noChangeAspect="1"/>
          </p:cNvPicPr>
          <p:nvPr userDrawn="1"/>
        </p:nvPicPr>
        <p:blipFill rotWithShape="1">
          <a:blip r:embed="rId3"/>
          <a:srcRect l="10023" t="6391" r="25084" b="5403"/>
          <a:stretch/>
        </p:blipFill>
        <p:spPr>
          <a:xfrm>
            <a:off x="0" y="0"/>
            <a:ext cx="4003289" cy="6858000"/>
          </a:xfrm>
          <a:prstGeom prst="rect">
            <a:avLst/>
          </a:prstGeom>
        </p:spPr>
      </p:pic>
      <p:pic>
        <p:nvPicPr>
          <p:cNvPr id="6" name="Bild 5">
            <a:extLst>
              <a:ext uri="{FF2B5EF4-FFF2-40B4-BE49-F238E27FC236}">
                <a16:creationId xmlns:a16="http://schemas.microsoft.com/office/drawing/2014/main" id="{BD2DFE8E-A709-AC69-21DD-A77E2D9723CC}"/>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4761416" y="5698220"/>
            <a:ext cx="1899741" cy="776002"/>
          </a:xfrm>
          <a:prstGeom prst="rect">
            <a:avLst/>
          </a:prstGeom>
        </p:spPr>
      </p:pic>
    </p:spTree>
    <p:extLst>
      <p:ext uri="{BB962C8B-B14F-4D97-AF65-F5344CB8AC3E}">
        <p14:creationId xmlns:p14="http://schemas.microsoft.com/office/powerpoint/2010/main" val="4430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om-loggor">
    <p:bg>
      <p:bgPr>
        <a:solidFill>
          <a:schemeClr val="bg2"/>
        </a:solidFill>
        <a:effectLst/>
      </p:bgPr>
    </p:bg>
    <p:spTree>
      <p:nvGrpSpPr>
        <p:cNvPr id="1" name=""/>
        <p:cNvGrpSpPr/>
        <p:nvPr/>
      </p:nvGrpSpPr>
      <p:grpSpPr>
        <a:xfrm>
          <a:off x="0" y="0"/>
          <a:ext cx="0" cy="0"/>
          <a:chOff x="0" y="0"/>
          <a:chExt cx="0" cy="0"/>
        </a:xfrm>
      </p:grpSpPr>
      <p:pic>
        <p:nvPicPr>
          <p:cNvPr id="12" name="Bildobjekt 11">
            <a:extLst>
              <a:ext uri="{FF2B5EF4-FFF2-40B4-BE49-F238E27FC236}">
                <a16:creationId xmlns:a16="http://schemas.microsoft.com/office/drawing/2014/main" id="{33BD52F5-AF55-6967-2601-5AB993CEC2BC}"/>
              </a:ext>
            </a:extLst>
          </p:cNvPr>
          <p:cNvPicPr>
            <a:picLocks noChangeAspect="1"/>
          </p:cNvPicPr>
          <p:nvPr userDrawn="1"/>
        </p:nvPicPr>
        <p:blipFill>
          <a:blip r:embed="rId2"/>
          <a:stretch>
            <a:fillRect/>
          </a:stretch>
        </p:blipFill>
        <p:spPr>
          <a:xfrm>
            <a:off x="10511858" y="5965874"/>
            <a:ext cx="1335397" cy="563835"/>
          </a:xfrm>
          <a:prstGeom prst="rect">
            <a:avLst/>
          </a:prstGeom>
        </p:spPr>
      </p:pic>
      <p:pic>
        <p:nvPicPr>
          <p:cNvPr id="13" name="Bild 12">
            <a:extLst>
              <a:ext uri="{FF2B5EF4-FFF2-40B4-BE49-F238E27FC236}">
                <a16:creationId xmlns:a16="http://schemas.microsoft.com/office/drawing/2014/main" id="{BA685A41-D326-F272-DAFD-712BE70CE22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4808" y="5893243"/>
            <a:ext cx="1899741" cy="776002"/>
          </a:xfrm>
          <a:prstGeom prst="rect">
            <a:avLst/>
          </a:prstGeom>
        </p:spPr>
      </p:pic>
    </p:spTree>
    <p:extLst>
      <p:ext uri="{BB962C8B-B14F-4D97-AF65-F5344CB8AC3E}">
        <p14:creationId xmlns:p14="http://schemas.microsoft.com/office/powerpoint/2010/main" val="3088310626"/>
      </p:ext>
    </p:extLst>
  </p:cSld>
  <p:clrMapOvr>
    <a:masterClrMapping/>
  </p:clrMapOvr>
  <p:extLst>
    <p:ext uri="{DCECCB84-F9BA-43D5-87BE-67443E8EF086}">
      <p15:sldGuideLst xmlns:p15="http://schemas.microsoft.com/office/powerpoint/2012/main">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m-loggor-rand">
    <p:bg>
      <p:bgPr>
        <a:solidFill>
          <a:schemeClr val="bg2"/>
        </a:solidFill>
        <a:effectLst/>
      </p:bgPr>
    </p:bg>
    <p:spTree>
      <p:nvGrpSpPr>
        <p:cNvPr id="1" name=""/>
        <p:cNvGrpSpPr/>
        <p:nvPr/>
      </p:nvGrpSpPr>
      <p:grpSpPr>
        <a:xfrm>
          <a:off x="0" y="0"/>
          <a:ext cx="0" cy="0"/>
          <a:chOff x="0" y="0"/>
          <a:chExt cx="0" cy="0"/>
        </a:xfrm>
      </p:grpSpPr>
      <p:grpSp>
        <p:nvGrpSpPr>
          <p:cNvPr id="3" name="Grupp 2">
            <a:extLst>
              <a:ext uri="{FF2B5EF4-FFF2-40B4-BE49-F238E27FC236}">
                <a16:creationId xmlns:a16="http://schemas.microsoft.com/office/drawing/2014/main" id="{AAA6E828-59F3-772F-8077-9AA9F78E7537}"/>
              </a:ext>
            </a:extLst>
          </p:cNvPr>
          <p:cNvGrpSpPr/>
          <p:nvPr userDrawn="1"/>
        </p:nvGrpSpPr>
        <p:grpSpPr>
          <a:xfrm>
            <a:off x="-2" y="0"/>
            <a:ext cx="244701" cy="6858000"/>
            <a:chOff x="-2" y="0"/>
            <a:chExt cx="244701" cy="6858000"/>
          </a:xfrm>
        </p:grpSpPr>
        <p:sp>
          <p:nvSpPr>
            <p:cNvPr id="4" name="Rektangel 3">
              <a:extLst>
                <a:ext uri="{FF2B5EF4-FFF2-40B4-BE49-F238E27FC236}">
                  <a16:creationId xmlns:a16="http://schemas.microsoft.com/office/drawing/2014/main" id="{C74A74D2-836D-81A5-07E0-89F8856DD287}"/>
                </a:ext>
              </a:extLst>
            </p:cNvPr>
            <p:cNvSpPr/>
            <p:nvPr/>
          </p:nvSpPr>
          <p:spPr>
            <a:xfrm>
              <a:off x="0" y="0"/>
              <a:ext cx="244699" cy="2286000"/>
            </a:xfrm>
            <a:prstGeom prst="rect">
              <a:avLst/>
            </a:prstGeom>
            <a:solidFill>
              <a:srgbClr val="EA65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ktangel 4">
              <a:extLst>
                <a:ext uri="{FF2B5EF4-FFF2-40B4-BE49-F238E27FC236}">
                  <a16:creationId xmlns:a16="http://schemas.microsoft.com/office/drawing/2014/main" id="{989DBBBE-E897-D035-6346-C6DC80174DE3}"/>
                </a:ext>
              </a:extLst>
            </p:cNvPr>
            <p:cNvSpPr/>
            <p:nvPr/>
          </p:nvSpPr>
          <p:spPr>
            <a:xfrm>
              <a:off x="-1" y="2286000"/>
              <a:ext cx="244699" cy="2286000"/>
            </a:xfrm>
            <a:prstGeom prst="rect">
              <a:avLst/>
            </a:prstGeom>
            <a:solidFill>
              <a:srgbClr val="FBBA5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ktangel 5">
              <a:extLst>
                <a:ext uri="{FF2B5EF4-FFF2-40B4-BE49-F238E27FC236}">
                  <a16:creationId xmlns:a16="http://schemas.microsoft.com/office/drawing/2014/main" id="{E6AF2F7D-F8D3-2347-D927-33E0FA499B25}"/>
                </a:ext>
              </a:extLst>
            </p:cNvPr>
            <p:cNvSpPr/>
            <p:nvPr/>
          </p:nvSpPr>
          <p:spPr>
            <a:xfrm>
              <a:off x="-2" y="4572000"/>
              <a:ext cx="244699" cy="2286000"/>
            </a:xfrm>
            <a:prstGeom prst="rect">
              <a:avLst/>
            </a:prstGeom>
            <a:solidFill>
              <a:srgbClr val="E73B1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14" name="Bildobjekt 13">
            <a:extLst>
              <a:ext uri="{FF2B5EF4-FFF2-40B4-BE49-F238E27FC236}">
                <a16:creationId xmlns:a16="http://schemas.microsoft.com/office/drawing/2014/main" id="{3ACFFFCD-E014-A9AD-F00E-B32C5100E0E9}"/>
              </a:ext>
            </a:extLst>
          </p:cNvPr>
          <p:cNvPicPr>
            <a:picLocks noChangeAspect="1"/>
          </p:cNvPicPr>
          <p:nvPr userDrawn="1"/>
        </p:nvPicPr>
        <p:blipFill>
          <a:blip r:embed="rId2"/>
          <a:stretch>
            <a:fillRect/>
          </a:stretch>
        </p:blipFill>
        <p:spPr>
          <a:xfrm>
            <a:off x="10511858" y="5965874"/>
            <a:ext cx="1335397" cy="563835"/>
          </a:xfrm>
          <a:prstGeom prst="rect">
            <a:avLst/>
          </a:prstGeom>
        </p:spPr>
      </p:pic>
      <p:pic>
        <p:nvPicPr>
          <p:cNvPr id="15" name="Bild 14">
            <a:extLst>
              <a:ext uri="{FF2B5EF4-FFF2-40B4-BE49-F238E27FC236}">
                <a16:creationId xmlns:a16="http://schemas.microsoft.com/office/drawing/2014/main" id="{A44112DE-6E0A-704B-E470-92DC677BF6E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604808" y="5893243"/>
            <a:ext cx="1899741" cy="776002"/>
          </a:xfrm>
          <a:prstGeom prst="rect">
            <a:avLst/>
          </a:prstGeom>
        </p:spPr>
      </p:pic>
    </p:spTree>
    <p:extLst>
      <p:ext uri="{BB962C8B-B14F-4D97-AF65-F5344CB8AC3E}">
        <p14:creationId xmlns:p14="http://schemas.microsoft.com/office/powerpoint/2010/main" val="546557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76578102"/>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0" r:id="rId3"/>
    <p:sldLayoutId id="2147483667" r:id="rId4"/>
    <p:sldLayoutId id="2147483651" r:id="rId5"/>
    <p:sldLayoutId id="2147483652" r:id="rId6"/>
    <p:sldLayoutId id="2147483662" r:id="rId7"/>
    <p:sldLayoutId id="2147483653" r:id="rId8"/>
    <p:sldLayoutId id="2147483666" r:id="rId9"/>
    <p:sldLayoutId id="2147483654" r:id="rId10"/>
    <p:sldLayoutId id="2147483663" r:id="rId11"/>
    <p:sldLayoutId id="2147483656" r:id="rId12"/>
    <p:sldLayoutId id="2147483665" r:id="rId13"/>
    <p:sldLayoutId id="2147483660" r:id="rId14"/>
    <p:sldLayoutId id="214748365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8.xml"/><Relationship Id="rId1" Type="http://schemas.openxmlformats.org/officeDocument/2006/relationships/video" Target="https://www.youtube.com/embed/OOWcTV2nEkU?start=39&amp;feature=oembed" TargetMode="External"/><Relationship Id="rId4" Type="http://schemas.openxmlformats.org/officeDocument/2006/relationships/hyperlink" Target="https://youtu.be/OOWcTV2nEkU"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8" Type="http://schemas.openxmlformats.org/officeDocument/2006/relationships/hyperlink" Target="https://sv.wikipedia.org/wiki/Pikrinsyra" TargetMode="External"/><Relationship Id="rId13" Type="http://schemas.openxmlformats.org/officeDocument/2006/relationships/image" Target="../media/image31.png"/><Relationship Id="rId3" Type="http://schemas.openxmlformats.org/officeDocument/2006/relationships/hyperlink" Target="https://sv.wikipedia.org/wiki/Krut#Krut_och_spr%C3%A4ng%C3%A4mnen" TargetMode="External"/><Relationship Id="rId7" Type="http://schemas.openxmlformats.org/officeDocument/2006/relationships/image" Target="../media/image27.png"/><Relationship Id="rId12" Type="http://schemas.openxmlformats.org/officeDocument/2006/relationships/image" Target="../media/image30.jpg"/><Relationship Id="rId2" Type="http://schemas.openxmlformats.org/officeDocument/2006/relationships/hyperlink" Target="https://sv.wikipedia.org/wiki/Svartkrut" TargetMode="External"/><Relationship Id="rId1" Type="http://schemas.openxmlformats.org/officeDocument/2006/relationships/slideLayout" Target="../slideLayouts/slideLayout8.xml"/><Relationship Id="rId6" Type="http://schemas.openxmlformats.org/officeDocument/2006/relationships/image" Target="../media/image26.jpg"/><Relationship Id="rId11" Type="http://schemas.openxmlformats.org/officeDocument/2006/relationships/image" Target="../media/image29.jpg"/><Relationship Id="rId5" Type="http://schemas.openxmlformats.org/officeDocument/2006/relationships/image" Target="../media/image25.jpg"/><Relationship Id="rId15" Type="http://schemas.openxmlformats.org/officeDocument/2006/relationships/image" Target="../media/image32.jpg"/><Relationship Id="rId10" Type="http://schemas.openxmlformats.org/officeDocument/2006/relationships/hyperlink" Target="https://sv.wikipedia.org/wiki/Pentyl_(spr%C3%A4ng%C3%A4mne)" TargetMode="External"/><Relationship Id="rId4" Type="http://schemas.openxmlformats.org/officeDocument/2006/relationships/image" Target="../media/image24.jpg"/><Relationship Id="rId9" Type="http://schemas.openxmlformats.org/officeDocument/2006/relationships/image" Target="../media/image28.png"/><Relationship Id="rId14" Type="http://schemas.openxmlformats.org/officeDocument/2006/relationships/hyperlink" Target="https://sv.wikipedia.org/wiki/ANFO"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8" Type="http://schemas.openxmlformats.org/officeDocument/2006/relationships/hyperlink" Target="https://video.su.se/media/2024_Kaliumpermanganat_och_%20glykol/0_4jswmst5" TargetMode="External"/><Relationship Id="rId3" Type="http://schemas.openxmlformats.org/officeDocument/2006/relationships/hyperlink" Target="https://video.su.se/media/2024_Nitrerad%20cellulosa/0_eozqu2l6" TargetMode="External"/><Relationship Id="rId7" Type="http://schemas.openxmlformats.org/officeDocument/2006/relationships/hyperlink" Target="https://video.su.se/media/2024_Kaliumklorat_socker_och_jarnpulver/0_09sy8mzb"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hyperlink" Target="https://video.su.se/media/2024_Ammoniumnitrat_zink_och_ammoniumklorid/0_xpa1tyg7" TargetMode="External"/><Relationship Id="rId5" Type="http://schemas.openxmlformats.org/officeDocument/2006/relationships/hyperlink" Target="https://video.su.se/media/2024_kaliumperklorat_och%20_skumgodis/0_1j2vtcjn" TargetMode="External"/><Relationship Id="rId4" Type="http://schemas.openxmlformats.org/officeDocument/2006/relationships/hyperlink" Target="https://video.su.se/media/2024_kaliumnitrat%20och%20kol/0_lm1l6aks"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www.mcf.se/contentassets/00ccf64da0194954bfcf4920b5c82868/mcffs-2026-4.pdf" TargetMode="External"/><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3.xml"/><Relationship Id="rId5" Type="http://schemas.openxmlformats.org/officeDocument/2006/relationships/image" Target="../media/image15.jp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hyperlink" Target="https://www.riksdagen.se/sv/dokument-och-lagar/dokument/svensk-forfattningssamling/lag-20101011-om-brandfarliga-och-explosiva_sfs-2010-1011/" TargetMode="External"/><Relationship Id="rId2" Type="http://schemas.openxmlformats.org/officeDocument/2006/relationships/image" Target="../media/image16.png"/><Relationship Id="rId1" Type="http://schemas.openxmlformats.org/officeDocument/2006/relationships/slideLayout" Target="../slideLayouts/slideLayout13.xml"/><Relationship Id="rId5" Type="http://schemas.openxmlformats.org/officeDocument/2006/relationships/image" Target="../media/image17.png"/><Relationship Id="rId4" Type="http://schemas.openxmlformats.org/officeDocument/2006/relationships/hyperlink" Target="https://www.mcf.se/contentassets/00ccf64da0194954bfcf4920b5c82868/mcffs-2026-4.pdf"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mcf.se/contentassets/00ccf64da0194954bfcf4920b5c82868/mcffs-2026-4.pdf" TargetMode="External"/><Relationship Id="rId1" Type="http://schemas.openxmlformats.org/officeDocument/2006/relationships/slideLayout" Target="../slideLayouts/slideLayout8.xml"/><Relationship Id="rId5" Type="http://schemas.openxmlformats.org/officeDocument/2006/relationships/hyperlink" Target="https://www.su.se/download/18.3e707ac0199a328fe97203b/1759928240866/KRC%20Informationsbrev%202021%20nr%201IB-1%202021_final.pdf" TargetMode="Externa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hyperlink" Target="https://eur-lex.europa.eu/legal-content/SV/TXT/PDF/?uri=CELEX:32019R1148"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hyperlink" Target="https://www.mcf.se/sv/amnesomraden/skydd-mot-olyckor-och-farliga-amnen/brottsforebyggande/sprangamnesprekursorer/" TargetMode="External"/><Relationship Id="rId5" Type="http://schemas.openxmlformats.org/officeDocument/2006/relationships/image" Target="../media/image20.png"/><Relationship Id="rId4" Type="http://schemas.openxmlformats.org/officeDocument/2006/relationships/hyperlink" Target="mailto:prekursor@polisen.se"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latshållare för bild 8">
            <a:extLst>
              <a:ext uri="{FF2B5EF4-FFF2-40B4-BE49-F238E27FC236}">
                <a16:creationId xmlns:a16="http://schemas.microsoft.com/office/drawing/2014/main" id="{28101C11-A13D-4E6F-8F5F-F0A71ECE76B9}"/>
              </a:ext>
            </a:extLst>
          </p:cNvPr>
          <p:cNvPicPr>
            <a:picLocks noGrp="1" noChangeAspect="1"/>
          </p:cNvPicPr>
          <p:nvPr>
            <p:ph type="pic" sz="quarter" idx="12"/>
          </p:nvPr>
        </p:nvPicPr>
        <p:blipFill>
          <a:blip r:embed="rId2"/>
          <a:srcRect l="11188" r="11188"/>
          <a:stretch>
            <a:fillRect/>
          </a:stretch>
        </p:blipFill>
        <p:spPr>
          <a:xfrm rot="5400000">
            <a:off x="-115888" y="115888"/>
            <a:ext cx="6858001" cy="6626225"/>
          </a:xfrm>
        </p:spPr>
      </p:pic>
      <p:sp>
        <p:nvSpPr>
          <p:cNvPr id="4" name="textruta 3">
            <a:extLst>
              <a:ext uri="{FF2B5EF4-FFF2-40B4-BE49-F238E27FC236}">
                <a16:creationId xmlns:a16="http://schemas.microsoft.com/office/drawing/2014/main" id="{4D6BD5E0-38FF-3A3A-5166-5DAD4E2F97CA}"/>
              </a:ext>
            </a:extLst>
          </p:cNvPr>
          <p:cNvSpPr txBox="1"/>
          <p:nvPr/>
        </p:nvSpPr>
        <p:spPr>
          <a:xfrm>
            <a:off x="0" y="6562690"/>
            <a:ext cx="1212945" cy="390313"/>
          </a:xfrm>
          <a:prstGeom prst="rect">
            <a:avLst/>
          </a:prstGeom>
          <a:noFill/>
        </p:spPr>
        <p:txBody>
          <a:bodyPr wrap="none" rtlCol="0">
            <a:spAutoFit/>
          </a:bodyPr>
          <a:lstStyle/>
          <a:p>
            <a:r>
              <a:rPr lang="sv-SE" sz="1200" i="1" dirty="0">
                <a:solidFill>
                  <a:schemeClr val="bg1"/>
                </a:solidFill>
              </a:rPr>
              <a:t>Foto: KRC</a:t>
            </a:r>
          </a:p>
        </p:txBody>
      </p:sp>
      <p:sp>
        <p:nvSpPr>
          <p:cNvPr id="10" name="Platshållare för text 1">
            <a:extLst>
              <a:ext uri="{FF2B5EF4-FFF2-40B4-BE49-F238E27FC236}">
                <a16:creationId xmlns:a16="http://schemas.microsoft.com/office/drawing/2014/main" id="{10431EBE-D82E-4AC5-A3B7-B6C7884C0BA6}"/>
              </a:ext>
            </a:extLst>
          </p:cNvPr>
          <p:cNvSpPr>
            <a:spLocks noGrp="1"/>
          </p:cNvSpPr>
          <p:nvPr>
            <p:ph type="body" sz="quarter" idx="10"/>
          </p:nvPr>
        </p:nvSpPr>
        <p:spPr>
          <a:xfrm>
            <a:off x="7245004" y="3429000"/>
            <a:ext cx="4697037" cy="1711007"/>
          </a:xfrm>
        </p:spPr>
        <p:txBody>
          <a:bodyPr/>
          <a:lstStyle/>
          <a:p>
            <a:pPr>
              <a:lnSpc>
                <a:spcPct val="120000"/>
              </a:lnSpc>
            </a:pPr>
            <a:r>
              <a:rPr lang="en-GB" sz="1800" dirty="0"/>
              <a:t>7 </a:t>
            </a:r>
            <a:r>
              <a:rPr lang="en-GB" sz="1800" dirty="0" err="1"/>
              <a:t>augusti</a:t>
            </a:r>
            <a:r>
              <a:rPr lang="en-GB" sz="1800" dirty="0"/>
              <a:t> 2026, </a:t>
            </a:r>
            <a:r>
              <a:rPr lang="en-GB" sz="1800" dirty="0" err="1"/>
              <a:t>Vasaskolan</a:t>
            </a:r>
            <a:r>
              <a:rPr lang="en-GB" sz="1800" dirty="0"/>
              <a:t> i Gävle</a:t>
            </a:r>
          </a:p>
          <a:p>
            <a:pPr>
              <a:lnSpc>
                <a:spcPct val="120000"/>
              </a:lnSpc>
            </a:pPr>
            <a:r>
              <a:rPr lang="sv-SE" sz="2000" dirty="0">
                <a:latin typeface="Calibri Light (rubriker)"/>
              </a:rPr>
              <a:t>Sara Holland</a:t>
            </a:r>
            <a:br>
              <a:rPr lang="sv-SE" sz="2000" dirty="0">
                <a:latin typeface="Calibri Light (rubriker)"/>
              </a:rPr>
            </a:br>
            <a:r>
              <a:rPr lang="sv-SE" sz="2000" dirty="0">
                <a:latin typeface="Calibri Light (rubriker)"/>
              </a:rPr>
              <a:t>Jenny Olander</a:t>
            </a:r>
          </a:p>
        </p:txBody>
      </p:sp>
      <p:sp>
        <p:nvSpPr>
          <p:cNvPr id="11" name="Platshållare för text 2">
            <a:extLst>
              <a:ext uri="{FF2B5EF4-FFF2-40B4-BE49-F238E27FC236}">
                <a16:creationId xmlns:a16="http://schemas.microsoft.com/office/drawing/2014/main" id="{975254E8-567A-4DBA-AA39-7386668E3F21}"/>
              </a:ext>
            </a:extLst>
          </p:cNvPr>
          <p:cNvSpPr>
            <a:spLocks noGrp="1"/>
          </p:cNvSpPr>
          <p:nvPr>
            <p:ph type="body" sz="quarter" idx="11"/>
          </p:nvPr>
        </p:nvSpPr>
        <p:spPr>
          <a:xfrm>
            <a:off x="7245004" y="1910951"/>
            <a:ext cx="4886611" cy="1284050"/>
          </a:xfrm>
        </p:spPr>
        <p:txBody>
          <a:bodyPr/>
          <a:lstStyle/>
          <a:p>
            <a:r>
              <a:rPr lang="sv-SE" sz="3600" b="1" dirty="0">
                <a:solidFill>
                  <a:srgbClr val="EB653E"/>
                </a:solidFill>
                <a:cs typeface="Calibri" charset="0"/>
              </a:rPr>
              <a:t>Explosiva blandningar i kemiundervisningen</a:t>
            </a:r>
            <a:endParaRPr lang="en-GB" sz="3600" b="1" dirty="0">
              <a:solidFill>
                <a:srgbClr val="EB653E"/>
              </a:solidFill>
            </a:endParaRPr>
          </a:p>
          <a:p>
            <a:endParaRPr lang="en-GB" dirty="0"/>
          </a:p>
        </p:txBody>
      </p:sp>
    </p:spTree>
    <p:extLst>
      <p:ext uri="{BB962C8B-B14F-4D97-AF65-F5344CB8AC3E}">
        <p14:creationId xmlns:p14="http://schemas.microsoft.com/office/powerpoint/2010/main" val="38356530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24A18-BFB3-D01D-2650-FF11ACCD3CA8}"/>
            </a:ext>
          </a:extLst>
        </p:cNvPr>
        <p:cNvGrpSpPr/>
        <p:nvPr/>
      </p:nvGrpSpPr>
      <p:grpSpPr>
        <a:xfrm>
          <a:off x="0" y="0"/>
          <a:ext cx="0" cy="0"/>
          <a:chOff x="0" y="0"/>
          <a:chExt cx="0" cy="0"/>
        </a:xfrm>
      </p:grpSpPr>
      <p:sp>
        <p:nvSpPr>
          <p:cNvPr id="6" name="Underrubrik 2">
            <a:extLst>
              <a:ext uri="{FF2B5EF4-FFF2-40B4-BE49-F238E27FC236}">
                <a16:creationId xmlns:a16="http://schemas.microsoft.com/office/drawing/2014/main" id="{74B159B8-CD89-86C5-8589-FFFFDAF104E2}"/>
              </a:ext>
            </a:extLst>
          </p:cNvPr>
          <p:cNvSpPr txBox="1">
            <a:spLocks/>
          </p:cNvSpPr>
          <p:nvPr/>
        </p:nvSpPr>
        <p:spPr>
          <a:xfrm>
            <a:off x="762456" y="673100"/>
            <a:ext cx="8215370" cy="622422"/>
          </a:xfr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tint val="7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algn="l"/>
            <a:r>
              <a:rPr lang="sv-SE" sz="3600" b="1" dirty="0">
                <a:solidFill>
                  <a:srgbClr val="EA653D"/>
                </a:solidFill>
              </a:rPr>
              <a:t>Explosiva ämnen och begrepp</a:t>
            </a:r>
          </a:p>
        </p:txBody>
      </p:sp>
      <p:sp>
        <p:nvSpPr>
          <p:cNvPr id="3" name="textruta 2">
            <a:extLst>
              <a:ext uri="{FF2B5EF4-FFF2-40B4-BE49-F238E27FC236}">
                <a16:creationId xmlns:a16="http://schemas.microsoft.com/office/drawing/2014/main" id="{8F530E0F-EF29-0F0B-2C7A-D86BED7BF0A4}"/>
              </a:ext>
            </a:extLst>
          </p:cNvPr>
          <p:cNvSpPr txBox="1"/>
          <p:nvPr/>
        </p:nvSpPr>
        <p:spPr>
          <a:xfrm>
            <a:off x="762456" y="1295522"/>
            <a:ext cx="10903071" cy="4708981"/>
          </a:xfrm>
          <a:prstGeom prst="rect">
            <a:avLst/>
          </a:prstGeom>
          <a:noFill/>
        </p:spPr>
        <p:txBody>
          <a:bodyPr wrap="square" rtlCol="0">
            <a:spAutoFit/>
          </a:bodyPr>
          <a:lstStyle/>
          <a:p>
            <a:r>
              <a:rPr lang="sv-SE" sz="2000" b="1" dirty="0">
                <a:latin typeface="+mj-lt"/>
              </a:rPr>
              <a:t>Detonation</a:t>
            </a:r>
            <a:r>
              <a:rPr lang="sv-SE" sz="2000" dirty="0">
                <a:latin typeface="+mj-lt"/>
              </a:rPr>
              <a:t> - förbränning i ett explosivämne där reaktionshastigheten är större än ljudets hastighet (för sprängmedel ofta 2 000 - 10 000 m/s). Ljudets hastighet i luft är 340 m/s dvs. 1 224 km/tim.</a:t>
            </a:r>
            <a:br>
              <a:rPr lang="sv-SE" sz="2000" dirty="0">
                <a:latin typeface="+mj-lt"/>
              </a:rPr>
            </a:br>
            <a:r>
              <a:rPr lang="sv-SE" sz="2000" dirty="0">
                <a:latin typeface="+mj-lt"/>
              </a:rPr>
              <a:t> </a:t>
            </a:r>
          </a:p>
          <a:p>
            <a:r>
              <a:rPr lang="sv-SE" sz="2000" b="1" dirty="0">
                <a:latin typeface="+mj-lt"/>
              </a:rPr>
              <a:t>Deflagration</a:t>
            </a:r>
            <a:r>
              <a:rPr lang="sv-SE" sz="2000" dirty="0">
                <a:latin typeface="+mj-lt"/>
              </a:rPr>
              <a:t> - förbränning i ett explosivämne där reaktionshastigheten är lägre än ljudets hastighet. Den teoretiska deflagrationshastigheten i t ex krut är ca 1 mm/s. Hastigheten kan vara avsevärt högre vid olika tillämpningar beroende på tryck och övertändningseffekter som varierar med ämnets geometriska form. Den är dock alltid flera tiopotenser lägre än reaktionshastigheten vid en detonation.</a:t>
            </a:r>
          </a:p>
          <a:p>
            <a:br>
              <a:rPr lang="sv-SE" sz="1600" dirty="0">
                <a:latin typeface="+mj-lt"/>
              </a:rPr>
            </a:br>
            <a:endParaRPr lang="sv-SE" sz="1600" dirty="0">
              <a:latin typeface="+mj-lt"/>
            </a:endParaRPr>
          </a:p>
          <a:p>
            <a:r>
              <a:rPr lang="sv-SE" sz="2000" i="1" dirty="0">
                <a:latin typeface="+mj-lt"/>
              </a:rPr>
              <a:t>Detonation</a:t>
            </a:r>
            <a:r>
              <a:rPr lang="sv-SE" sz="2000" dirty="0">
                <a:latin typeface="+mj-lt"/>
              </a:rPr>
              <a:t> eftersträvas då man vill framkalla en kraftig tryckvåg så att det omgivande mediet sönderdelas i mindre stycken, t.ex. vid bergsprängning. </a:t>
            </a:r>
            <a:br>
              <a:rPr lang="sv-SE" sz="2000" dirty="0">
                <a:latin typeface="+mj-lt"/>
              </a:rPr>
            </a:br>
            <a:br>
              <a:rPr lang="sv-SE" sz="2000" dirty="0">
                <a:latin typeface="+mj-lt"/>
              </a:rPr>
            </a:br>
            <a:r>
              <a:rPr lang="sv-SE" sz="2000" i="1" dirty="0">
                <a:latin typeface="+mj-lt"/>
              </a:rPr>
              <a:t>Deflagration </a:t>
            </a:r>
            <a:r>
              <a:rPr lang="sv-SE" sz="2000" dirty="0">
                <a:latin typeface="+mj-lt"/>
              </a:rPr>
              <a:t>är önskvärd t ex då man vill skjuta iväg en projektil från ett gevär, en detonation skulle kunna spränga geväret. Eller t.ex. för en kanon eller för bränsle i en raket. Fyrverkeriraketer innehåller en drivsats som inte får vara för snabb, då riskeras att raketen sprängs.</a:t>
            </a:r>
          </a:p>
        </p:txBody>
      </p:sp>
    </p:spTree>
    <p:extLst>
      <p:ext uri="{BB962C8B-B14F-4D97-AF65-F5344CB8AC3E}">
        <p14:creationId xmlns:p14="http://schemas.microsoft.com/office/powerpoint/2010/main" val="2651629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C69F6-B1AB-43A1-26AA-7C49AB79597A}"/>
            </a:ext>
          </a:extLst>
        </p:cNvPr>
        <p:cNvGrpSpPr/>
        <p:nvPr/>
      </p:nvGrpSpPr>
      <p:grpSpPr>
        <a:xfrm>
          <a:off x="0" y="0"/>
          <a:ext cx="0" cy="0"/>
          <a:chOff x="0" y="0"/>
          <a:chExt cx="0" cy="0"/>
        </a:xfrm>
      </p:grpSpPr>
      <p:sp>
        <p:nvSpPr>
          <p:cNvPr id="6" name="Underrubrik 2">
            <a:extLst>
              <a:ext uri="{FF2B5EF4-FFF2-40B4-BE49-F238E27FC236}">
                <a16:creationId xmlns:a16="http://schemas.microsoft.com/office/drawing/2014/main" id="{6273E993-10A4-0F47-C920-E1CD5B89BD82}"/>
              </a:ext>
            </a:extLst>
          </p:cNvPr>
          <p:cNvSpPr txBox="1">
            <a:spLocks/>
          </p:cNvSpPr>
          <p:nvPr/>
        </p:nvSpPr>
        <p:spPr>
          <a:xfrm>
            <a:off x="762456" y="673100"/>
            <a:ext cx="8215370" cy="622422"/>
          </a:xfr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tint val="7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algn="l"/>
            <a:r>
              <a:rPr lang="sv-SE" sz="3600" b="1" dirty="0">
                <a:solidFill>
                  <a:srgbClr val="EA653D"/>
                </a:solidFill>
              </a:rPr>
              <a:t>Explosiva ämnen och begrepp</a:t>
            </a:r>
          </a:p>
        </p:txBody>
      </p:sp>
      <p:sp>
        <p:nvSpPr>
          <p:cNvPr id="3" name="textruta 2">
            <a:extLst>
              <a:ext uri="{FF2B5EF4-FFF2-40B4-BE49-F238E27FC236}">
                <a16:creationId xmlns:a16="http://schemas.microsoft.com/office/drawing/2014/main" id="{0CC82458-7DBB-2ABF-6535-575AFC72CE96}"/>
              </a:ext>
            </a:extLst>
          </p:cNvPr>
          <p:cNvSpPr txBox="1"/>
          <p:nvPr/>
        </p:nvSpPr>
        <p:spPr>
          <a:xfrm>
            <a:off x="762455" y="1295522"/>
            <a:ext cx="10755289" cy="4708981"/>
          </a:xfrm>
          <a:prstGeom prst="rect">
            <a:avLst/>
          </a:prstGeom>
          <a:noFill/>
        </p:spPr>
        <p:txBody>
          <a:bodyPr wrap="square" rtlCol="0">
            <a:spAutoFit/>
          </a:bodyPr>
          <a:lstStyle/>
          <a:p>
            <a:r>
              <a:rPr lang="sv-SE" sz="2000" b="1" dirty="0">
                <a:latin typeface="+mj-lt"/>
              </a:rPr>
              <a:t>Initiering</a:t>
            </a:r>
            <a:r>
              <a:rPr lang="sv-SE" sz="2000" dirty="0">
                <a:latin typeface="+mj-lt"/>
              </a:rPr>
              <a:t> eller initialsprängämne</a:t>
            </a:r>
          </a:p>
          <a:p>
            <a:r>
              <a:rPr lang="sv-SE" sz="2000" dirty="0">
                <a:latin typeface="+mj-lt"/>
              </a:rPr>
              <a:t>Avser tillförsel av aktiveringsenergi till explosivämne. Aktiveringsenergin är den energimängd som krävs för att ”få igång” ett explosivämne, helt enkelt att få det att explodera. Olika typer av explosivämnen kräver olika stor aktiveringsenergi för att initieras.</a:t>
            </a:r>
          </a:p>
          <a:p>
            <a:endParaRPr lang="sv-SE" sz="2000" dirty="0">
              <a:latin typeface="+mj-lt"/>
            </a:endParaRPr>
          </a:p>
          <a:p>
            <a:r>
              <a:rPr lang="sv-SE" sz="2000" dirty="0">
                <a:latin typeface="+mj-lt"/>
              </a:rPr>
              <a:t>Initiering är normalt en termisk process, som påbörjas genom t.ex. elektrisk tändning, urladdningar, friktion, värme, stötar eller slag. För sprängmedel sker detta ofta med hjälp av en sprängkapsel (kallas ibland även sprängpatron eller tändhatt) som tänds med en krutstubin eller vilket är betydligt vanligare, en elektrisk tändning.</a:t>
            </a:r>
            <a:br>
              <a:rPr lang="sv-SE" sz="2000" dirty="0">
                <a:latin typeface="+mj-lt"/>
              </a:rPr>
            </a:br>
            <a:br>
              <a:rPr lang="sv-SE" sz="2000" dirty="0">
                <a:latin typeface="+mj-lt"/>
              </a:rPr>
            </a:br>
            <a:r>
              <a:rPr lang="sv-SE" sz="2000" dirty="0">
                <a:latin typeface="+mj-lt"/>
              </a:rPr>
              <a:t>För en patron sker detta då vapnets slagstift slår mot botten på patronen. En liten mängd slagkänsligt ämne antänder krutet som ger kulan drivkraft fram genom gevärets eller pistolens pipa.</a:t>
            </a:r>
            <a:br>
              <a:rPr lang="sv-SE" sz="2000" dirty="0">
                <a:latin typeface="+mj-lt"/>
              </a:rPr>
            </a:br>
            <a:endParaRPr lang="sv-SE" sz="2000" dirty="0">
              <a:latin typeface="+mj-lt"/>
            </a:endParaRPr>
          </a:p>
          <a:p>
            <a:r>
              <a:rPr lang="sv-SE" sz="2000" b="1" dirty="0">
                <a:latin typeface="+mj-lt"/>
              </a:rPr>
              <a:t>Brisera</a:t>
            </a:r>
            <a:r>
              <a:rPr lang="sv-SE" sz="2000" dirty="0">
                <a:latin typeface="+mj-lt"/>
              </a:rPr>
              <a:t> – Då en sprängladdning exploderar kan dess hölje eller omgivande material spridas i form av splitter. Då talar man om att sprängladdningen har briserat och fått något att söndersprängas.</a:t>
            </a:r>
          </a:p>
        </p:txBody>
      </p:sp>
    </p:spTree>
    <p:extLst>
      <p:ext uri="{BB962C8B-B14F-4D97-AF65-F5344CB8AC3E}">
        <p14:creationId xmlns:p14="http://schemas.microsoft.com/office/powerpoint/2010/main" val="1046877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F73850F8-C342-9BF8-779C-5DD22E4CA91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7C4D7B3-3FF2-ABE0-78AB-1C6BD12F716D}"/>
              </a:ext>
            </a:extLst>
          </p:cNvPr>
          <p:cNvSpPr>
            <a:spLocks noGrp="1"/>
          </p:cNvSpPr>
          <p:nvPr>
            <p:ph type="ctrTitle" idx="4294967295"/>
          </p:nvPr>
        </p:nvSpPr>
        <p:spPr>
          <a:xfrm>
            <a:off x="4419600" y="11922125"/>
            <a:ext cx="7772400" cy="428625"/>
          </a:xfrm>
        </p:spPr>
        <p:txBody>
          <a:bodyPr>
            <a:normAutofit/>
          </a:bodyPr>
          <a:lstStyle/>
          <a:p>
            <a:r>
              <a:rPr lang="sv-SE" sz="1400" dirty="0">
                <a:solidFill>
                  <a:schemeClr val="accent1">
                    <a:lumMod val="60000"/>
                    <a:lumOff val="40000"/>
                  </a:schemeClr>
                </a:solidFill>
              </a:rPr>
              <a:t>Explosiva varor och begrepp - Jonny Gullstrand	</a:t>
            </a:r>
          </a:p>
        </p:txBody>
      </p:sp>
      <p:pic>
        <p:nvPicPr>
          <p:cNvPr id="7" name="Onlinemedia 6" descr="&quot;High explosives&quot; doesn't just mean &quot;bigger boom&quot;">
            <a:hlinkClick r:id="" action="ppaction://media"/>
            <a:extLst>
              <a:ext uri="{FF2B5EF4-FFF2-40B4-BE49-F238E27FC236}">
                <a16:creationId xmlns:a16="http://schemas.microsoft.com/office/drawing/2014/main" id="{32C1CB54-A10A-789B-2FF1-4840E5D1E10F}"/>
              </a:ext>
            </a:extLst>
          </p:cNvPr>
          <p:cNvPicPr>
            <a:picLocks noRot="1" noChangeAspect="1"/>
          </p:cNvPicPr>
          <p:nvPr>
            <a:videoFile r:link="rId1"/>
          </p:nvPr>
        </p:nvPicPr>
        <p:blipFill>
          <a:blip r:embed="rId3"/>
          <a:stretch>
            <a:fillRect/>
          </a:stretch>
        </p:blipFill>
        <p:spPr>
          <a:xfrm>
            <a:off x="3059394" y="2328552"/>
            <a:ext cx="6436272" cy="3636493"/>
          </a:xfrm>
          <a:prstGeom prst="rect">
            <a:avLst/>
          </a:prstGeom>
        </p:spPr>
      </p:pic>
      <p:sp>
        <p:nvSpPr>
          <p:cNvPr id="12" name="textruta 11">
            <a:extLst>
              <a:ext uri="{FF2B5EF4-FFF2-40B4-BE49-F238E27FC236}">
                <a16:creationId xmlns:a16="http://schemas.microsoft.com/office/drawing/2014/main" id="{2659CA22-600F-7F97-EF23-81D593A6A7F8}"/>
              </a:ext>
            </a:extLst>
          </p:cNvPr>
          <p:cNvSpPr txBox="1"/>
          <p:nvPr/>
        </p:nvSpPr>
        <p:spPr>
          <a:xfrm>
            <a:off x="2668909" y="6059498"/>
            <a:ext cx="6594754" cy="400110"/>
          </a:xfrm>
          <a:prstGeom prst="rect">
            <a:avLst/>
          </a:prstGeom>
          <a:noFill/>
        </p:spPr>
        <p:txBody>
          <a:bodyPr wrap="none" rtlCol="0">
            <a:spAutoFit/>
          </a:bodyPr>
          <a:lstStyle/>
          <a:p>
            <a:r>
              <a:rPr lang="sv-SE" sz="2000" dirty="0">
                <a:latin typeface="+mj-lt"/>
                <a:sym typeface="Wingdings" panose="05000000000000000000" pitchFamily="2" charset="2"/>
                <a:hlinkClick r:id="rId4"/>
              </a:rPr>
              <a:t> </a:t>
            </a:r>
            <a:r>
              <a:rPr lang="sv-SE" sz="2000" dirty="0">
                <a:latin typeface="+mj-lt"/>
                <a:hlinkClick r:id="rId4"/>
              </a:rPr>
              <a:t>Film som visar skillnaden mellan svartkrut och sprängmedel</a:t>
            </a:r>
            <a:endParaRPr lang="sv-SE" sz="2000" dirty="0">
              <a:latin typeface="+mj-lt"/>
            </a:endParaRPr>
          </a:p>
        </p:txBody>
      </p:sp>
      <p:sp>
        <p:nvSpPr>
          <p:cNvPr id="14" name="Underrubrik 2">
            <a:extLst>
              <a:ext uri="{FF2B5EF4-FFF2-40B4-BE49-F238E27FC236}">
                <a16:creationId xmlns:a16="http://schemas.microsoft.com/office/drawing/2014/main" id="{B8B869CD-B0CB-6604-07D6-E515CED4D25C}"/>
              </a:ext>
            </a:extLst>
          </p:cNvPr>
          <p:cNvSpPr txBox="1">
            <a:spLocks/>
          </p:cNvSpPr>
          <p:nvPr/>
        </p:nvSpPr>
        <p:spPr>
          <a:xfrm>
            <a:off x="598427" y="566203"/>
            <a:ext cx="8215370" cy="622422"/>
          </a:xfr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tint val="7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algn="l"/>
            <a:r>
              <a:rPr lang="sv-SE" sz="3600" b="1" dirty="0">
                <a:solidFill>
                  <a:srgbClr val="EA653D"/>
                </a:solidFill>
              </a:rPr>
              <a:t>Svartkrut och sprängmedel</a:t>
            </a:r>
          </a:p>
        </p:txBody>
      </p:sp>
      <p:sp>
        <p:nvSpPr>
          <p:cNvPr id="3" name="Platshållare för text 1">
            <a:extLst>
              <a:ext uri="{FF2B5EF4-FFF2-40B4-BE49-F238E27FC236}">
                <a16:creationId xmlns:a16="http://schemas.microsoft.com/office/drawing/2014/main" id="{0BDE6CD4-08D4-E031-8B27-ED744B7F0686}"/>
              </a:ext>
            </a:extLst>
          </p:cNvPr>
          <p:cNvSpPr txBox="1">
            <a:spLocks/>
          </p:cNvSpPr>
          <p:nvPr/>
        </p:nvSpPr>
        <p:spPr>
          <a:xfrm>
            <a:off x="598427" y="1072464"/>
            <a:ext cx="10656384" cy="11408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sv-SE" sz="2000" dirty="0">
                <a:latin typeface="+mj-lt"/>
              </a:rPr>
              <a:t>I engelskan förekommer begreppen ”</a:t>
            </a:r>
            <a:r>
              <a:rPr lang="sv-SE" sz="2000" dirty="0" err="1">
                <a:latin typeface="+mj-lt"/>
              </a:rPr>
              <a:t>low</a:t>
            </a:r>
            <a:r>
              <a:rPr lang="sv-SE" sz="2000" dirty="0">
                <a:latin typeface="+mj-lt"/>
              </a:rPr>
              <a:t> explosives” och ”</a:t>
            </a:r>
            <a:r>
              <a:rPr lang="sv-SE" sz="2000" dirty="0" err="1">
                <a:latin typeface="+mj-lt"/>
              </a:rPr>
              <a:t>high</a:t>
            </a:r>
            <a:r>
              <a:rPr lang="sv-SE" sz="2000" dirty="0">
                <a:latin typeface="+mj-lt"/>
              </a:rPr>
              <a:t> explosives”. I svenskan finns ingen direkt motsvarighet. Vi talar om båda som explosiva ämnen och kallar den senare för sprängmedel eller sprängämnen.</a:t>
            </a:r>
          </a:p>
          <a:p>
            <a:pPr marL="0" indent="0">
              <a:lnSpc>
                <a:spcPct val="100000"/>
              </a:lnSpc>
              <a:buNone/>
            </a:pPr>
            <a:endParaRPr lang="sv-SE" sz="2000" dirty="0">
              <a:latin typeface="+mj-lt"/>
            </a:endParaRPr>
          </a:p>
        </p:txBody>
      </p:sp>
    </p:spTree>
    <p:extLst>
      <p:ext uri="{BB962C8B-B14F-4D97-AF65-F5344CB8AC3E}">
        <p14:creationId xmlns:p14="http://schemas.microsoft.com/office/powerpoint/2010/main" val="3807217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7575F-4981-2FF4-4A0F-104373604290}"/>
            </a:ext>
          </a:extLst>
        </p:cNvPr>
        <p:cNvGrpSpPr/>
        <p:nvPr/>
      </p:nvGrpSpPr>
      <p:grpSpPr>
        <a:xfrm>
          <a:off x="0" y="0"/>
          <a:ext cx="0" cy="0"/>
          <a:chOff x="0" y="0"/>
          <a:chExt cx="0" cy="0"/>
        </a:xfrm>
      </p:grpSpPr>
      <p:sp>
        <p:nvSpPr>
          <p:cNvPr id="6" name="Underrubrik 2">
            <a:extLst>
              <a:ext uri="{FF2B5EF4-FFF2-40B4-BE49-F238E27FC236}">
                <a16:creationId xmlns:a16="http://schemas.microsoft.com/office/drawing/2014/main" id="{82E90155-127B-7AF7-C557-79943D68EF3D}"/>
              </a:ext>
            </a:extLst>
          </p:cNvPr>
          <p:cNvSpPr txBox="1">
            <a:spLocks/>
          </p:cNvSpPr>
          <p:nvPr/>
        </p:nvSpPr>
        <p:spPr>
          <a:xfrm>
            <a:off x="762456" y="673100"/>
            <a:ext cx="8215370" cy="622422"/>
          </a:xfr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tint val="7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algn="l"/>
            <a:r>
              <a:rPr lang="sv-SE" sz="3600" b="1" dirty="0">
                <a:solidFill>
                  <a:srgbClr val="EA653D"/>
                </a:solidFill>
              </a:rPr>
              <a:t>Explosiva ämnen och begrepp</a:t>
            </a:r>
          </a:p>
        </p:txBody>
      </p:sp>
      <p:grpSp>
        <p:nvGrpSpPr>
          <p:cNvPr id="11" name="Grupp 10">
            <a:extLst>
              <a:ext uri="{FF2B5EF4-FFF2-40B4-BE49-F238E27FC236}">
                <a16:creationId xmlns:a16="http://schemas.microsoft.com/office/drawing/2014/main" id="{7687E1C0-13DD-F067-FF81-3447A9C0FA5B}"/>
              </a:ext>
            </a:extLst>
          </p:cNvPr>
          <p:cNvGrpSpPr/>
          <p:nvPr/>
        </p:nvGrpSpPr>
        <p:grpSpPr>
          <a:xfrm>
            <a:off x="2762991" y="2228671"/>
            <a:ext cx="7600358" cy="3386333"/>
            <a:chOff x="2762991" y="2228671"/>
            <a:chExt cx="7600358" cy="3386333"/>
          </a:xfrm>
        </p:grpSpPr>
        <p:pic>
          <p:nvPicPr>
            <p:cNvPr id="2" name="Bildobjekt 1">
              <a:extLst>
                <a:ext uri="{FF2B5EF4-FFF2-40B4-BE49-F238E27FC236}">
                  <a16:creationId xmlns:a16="http://schemas.microsoft.com/office/drawing/2014/main" id="{2D1C36D7-BEA5-F645-4243-4E3C200DC0AB}"/>
                </a:ext>
              </a:extLst>
            </p:cNvPr>
            <p:cNvPicPr>
              <a:picLocks noChangeAspect="1"/>
            </p:cNvPicPr>
            <p:nvPr/>
          </p:nvPicPr>
          <p:blipFill rotWithShape="1">
            <a:blip r:embed="rId2"/>
            <a:srcRect l="31101" t="16401" r="13775" b="9401"/>
            <a:stretch/>
          </p:blipFill>
          <p:spPr>
            <a:xfrm>
              <a:off x="3983767" y="2888987"/>
              <a:ext cx="3600400" cy="2726017"/>
            </a:xfrm>
            <a:prstGeom prst="rect">
              <a:avLst/>
            </a:prstGeom>
          </p:spPr>
        </p:pic>
        <p:sp>
          <p:nvSpPr>
            <p:cNvPr id="3" name="textruta 2">
              <a:extLst>
                <a:ext uri="{FF2B5EF4-FFF2-40B4-BE49-F238E27FC236}">
                  <a16:creationId xmlns:a16="http://schemas.microsoft.com/office/drawing/2014/main" id="{1430ABC5-A768-4E25-6D9B-FA7EC8ED8907}"/>
                </a:ext>
              </a:extLst>
            </p:cNvPr>
            <p:cNvSpPr txBox="1"/>
            <p:nvPr/>
          </p:nvSpPr>
          <p:spPr>
            <a:xfrm>
              <a:off x="2762991" y="2228671"/>
              <a:ext cx="7600358" cy="1200329"/>
            </a:xfrm>
            <a:prstGeom prst="rect">
              <a:avLst/>
            </a:prstGeom>
            <a:noFill/>
          </p:spPr>
          <p:txBody>
            <a:bodyPr wrap="square" rtlCol="0">
              <a:spAutoFit/>
            </a:bodyPr>
            <a:lstStyle/>
            <a:p>
              <a:r>
                <a:rPr lang="sv-SE" dirty="0">
                  <a:latin typeface="+mj-lt"/>
                </a:rPr>
                <a:t>Förbränning av Trotyl skulle kunna gå från Södertälje till Robertsfors lite norr</a:t>
              </a:r>
              <a:br>
                <a:rPr lang="sv-SE" dirty="0">
                  <a:latin typeface="+mj-lt"/>
                </a:rPr>
              </a:br>
              <a:r>
                <a:rPr lang="sv-SE" dirty="0">
                  <a:latin typeface="+mj-lt"/>
                </a:rPr>
                <a:t>om Umeå, på 100 sekunder, dvs. drygt 1,5 minut! </a:t>
              </a:r>
              <a:r>
                <a:rPr lang="sv-SE" sz="1600" dirty="0">
                  <a:latin typeface="+mj-lt"/>
                </a:rPr>
                <a:t>(utritad väg däremellan är 70 mil)</a:t>
              </a:r>
              <a:endParaRPr lang="sv-SE" dirty="0">
                <a:latin typeface="+mj-lt"/>
              </a:endParaRPr>
            </a:p>
            <a:p>
              <a:endParaRPr lang="sv-SE" dirty="0">
                <a:latin typeface="+mj-lt"/>
              </a:endParaRPr>
            </a:p>
            <a:p>
              <a:endParaRPr lang="sv-SE" dirty="0">
                <a:latin typeface="+mj-lt"/>
              </a:endParaRPr>
            </a:p>
          </p:txBody>
        </p:sp>
      </p:grpSp>
      <p:sp>
        <p:nvSpPr>
          <p:cNvPr id="8" name="textruta 7">
            <a:extLst>
              <a:ext uri="{FF2B5EF4-FFF2-40B4-BE49-F238E27FC236}">
                <a16:creationId xmlns:a16="http://schemas.microsoft.com/office/drawing/2014/main" id="{1005C0AC-BB7A-AC4F-AF59-F475942976DD}"/>
              </a:ext>
            </a:extLst>
          </p:cNvPr>
          <p:cNvSpPr txBox="1"/>
          <p:nvPr/>
        </p:nvSpPr>
        <p:spPr>
          <a:xfrm>
            <a:off x="762456" y="1292083"/>
            <a:ext cx="8518277" cy="1200329"/>
          </a:xfrm>
          <a:prstGeom prst="rect">
            <a:avLst/>
          </a:prstGeom>
          <a:noFill/>
        </p:spPr>
        <p:txBody>
          <a:bodyPr wrap="square">
            <a:spAutoFit/>
          </a:bodyPr>
          <a:lstStyle/>
          <a:p>
            <a:r>
              <a:rPr lang="sv-SE" b="1" dirty="0">
                <a:latin typeface="+mj-lt"/>
              </a:rPr>
              <a:t>Detonationshastigheten</a:t>
            </a:r>
            <a:r>
              <a:rPr lang="sv-SE" dirty="0">
                <a:latin typeface="+mj-lt"/>
              </a:rPr>
              <a:t> för sprängmedel, dvs. hur snabbt de förbrinner är ofantligt hög. För Trotyl är den 7000 m/s och för </a:t>
            </a:r>
            <a:r>
              <a:rPr lang="sv-SE" dirty="0" err="1">
                <a:latin typeface="+mj-lt"/>
              </a:rPr>
              <a:t>Pentyl</a:t>
            </a:r>
            <a:r>
              <a:rPr lang="sv-SE" dirty="0">
                <a:latin typeface="+mj-lt"/>
              </a:rPr>
              <a:t>, 9000 m/s (</a:t>
            </a:r>
            <a:r>
              <a:rPr lang="sv-SE" dirty="0" err="1">
                <a:latin typeface="+mj-lt"/>
              </a:rPr>
              <a:t>Pentylstubin</a:t>
            </a:r>
            <a:r>
              <a:rPr lang="sv-SE" dirty="0">
                <a:latin typeface="+mj-lt"/>
              </a:rPr>
              <a:t> 6500 m/s).</a:t>
            </a:r>
            <a:br>
              <a:rPr lang="sv-SE" dirty="0"/>
            </a:br>
            <a:br>
              <a:rPr lang="sv-SE" dirty="0"/>
            </a:br>
            <a:endParaRPr lang="sv-SE" dirty="0"/>
          </a:p>
        </p:txBody>
      </p:sp>
    </p:spTree>
    <p:extLst>
      <p:ext uri="{BB962C8B-B14F-4D97-AF65-F5344CB8AC3E}">
        <p14:creationId xmlns:p14="http://schemas.microsoft.com/office/powerpoint/2010/main" val="3603598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D5179-9C37-5733-CD74-008D7B9420F6}"/>
            </a:ext>
          </a:extLst>
        </p:cNvPr>
        <p:cNvGrpSpPr/>
        <p:nvPr/>
      </p:nvGrpSpPr>
      <p:grpSpPr>
        <a:xfrm>
          <a:off x="0" y="0"/>
          <a:ext cx="0" cy="0"/>
          <a:chOff x="0" y="0"/>
          <a:chExt cx="0" cy="0"/>
        </a:xfrm>
      </p:grpSpPr>
      <p:grpSp>
        <p:nvGrpSpPr>
          <p:cNvPr id="50" name="Grupp 49">
            <a:extLst>
              <a:ext uri="{FF2B5EF4-FFF2-40B4-BE49-F238E27FC236}">
                <a16:creationId xmlns:a16="http://schemas.microsoft.com/office/drawing/2014/main" id="{84CA0B87-8A70-5E0E-9C05-79E366BA8955}"/>
              </a:ext>
            </a:extLst>
          </p:cNvPr>
          <p:cNvGrpSpPr/>
          <p:nvPr/>
        </p:nvGrpSpPr>
        <p:grpSpPr>
          <a:xfrm>
            <a:off x="5399391" y="1896232"/>
            <a:ext cx="3240756" cy="1673745"/>
            <a:chOff x="3304094" y="1301670"/>
            <a:chExt cx="3240756" cy="1673745"/>
          </a:xfrm>
        </p:grpSpPr>
        <p:sp>
          <p:nvSpPr>
            <p:cNvPr id="10" name="textruta 9">
              <a:extLst>
                <a:ext uri="{FF2B5EF4-FFF2-40B4-BE49-F238E27FC236}">
                  <a16:creationId xmlns:a16="http://schemas.microsoft.com/office/drawing/2014/main" id="{95E642AB-5992-5C3B-7868-4377ABD9B195}"/>
                </a:ext>
              </a:extLst>
            </p:cNvPr>
            <p:cNvSpPr txBox="1"/>
            <p:nvPr/>
          </p:nvSpPr>
          <p:spPr>
            <a:xfrm>
              <a:off x="3304094" y="2329084"/>
              <a:ext cx="3240756" cy="646331"/>
            </a:xfrm>
            <a:prstGeom prst="rect">
              <a:avLst/>
            </a:prstGeom>
            <a:noFill/>
          </p:spPr>
          <p:txBody>
            <a:bodyPr wrap="square" rtlCol="0">
              <a:spAutoFit/>
            </a:bodyPr>
            <a:lstStyle/>
            <a:p>
              <a:r>
                <a:rPr lang="sv-SE" dirty="0">
                  <a:latin typeface="+mj-lt"/>
                </a:rPr>
                <a:t>Svartkrut: </a:t>
              </a:r>
              <a:r>
                <a:rPr lang="sv-SE" dirty="0">
                  <a:latin typeface="+mj-lt"/>
                  <a:hlinkClick r:id="rId2"/>
                </a:rPr>
                <a:t>Svartkrut – </a:t>
              </a:r>
              <a:r>
                <a:rPr lang="sv-SE" dirty="0" err="1">
                  <a:latin typeface="+mj-lt"/>
                  <a:hlinkClick r:id="rId2"/>
                </a:rPr>
                <a:t>Wikipedia</a:t>
              </a:r>
              <a:r>
                <a:rPr lang="sv-SE" dirty="0">
                  <a:latin typeface="+mj-lt"/>
                </a:rPr>
                <a:t>  </a:t>
              </a:r>
            </a:p>
            <a:p>
              <a:r>
                <a:rPr lang="sv-SE" dirty="0">
                  <a:latin typeface="+mj-lt"/>
                </a:rPr>
                <a:t>Krut: </a:t>
              </a:r>
              <a:r>
                <a:rPr lang="sv-SE" dirty="0">
                  <a:latin typeface="+mj-lt"/>
                  <a:hlinkClick r:id="rId3"/>
                </a:rPr>
                <a:t>Krut – </a:t>
              </a:r>
              <a:r>
                <a:rPr lang="sv-SE" dirty="0" err="1">
                  <a:latin typeface="+mj-lt"/>
                  <a:hlinkClick r:id="rId3"/>
                </a:rPr>
                <a:t>Wikipedia</a:t>
              </a:r>
              <a:endParaRPr lang="sv-SE" dirty="0">
                <a:latin typeface="+mj-lt"/>
              </a:endParaRPr>
            </a:p>
          </p:txBody>
        </p:sp>
        <p:pic>
          <p:nvPicPr>
            <p:cNvPr id="28" name="Bildobjekt 27" descr="En bild som visar text, mat, kaffe&#10;&#10;Automatiskt genererad beskrivning">
              <a:extLst>
                <a:ext uri="{FF2B5EF4-FFF2-40B4-BE49-F238E27FC236}">
                  <a16:creationId xmlns:a16="http://schemas.microsoft.com/office/drawing/2014/main" id="{10A2DB39-CC43-198B-5F7D-D47D9C567BA0}"/>
                </a:ext>
              </a:extLst>
            </p:cNvPr>
            <p:cNvPicPr>
              <a:picLocks noChangeAspect="1"/>
            </p:cNvPicPr>
            <p:nvPr/>
          </p:nvPicPr>
          <p:blipFill rotWithShape="1">
            <a:blip r:embed="rId4">
              <a:extLst>
                <a:ext uri="{28A0092B-C50C-407E-A947-70E740481C1C}">
                  <a14:useLocalDpi xmlns:a14="http://schemas.microsoft.com/office/drawing/2010/main" val="0"/>
                </a:ext>
              </a:extLst>
            </a:blip>
            <a:srcRect t="34848" b="7161"/>
            <a:stretch/>
          </p:blipFill>
          <p:spPr>
            <a:xfrm>
              <a:off x="3459471" y="1301670"/>
              <a:ext cx="2265837" cy="984617"/>
            </a:xfrm>
            <a:prstGeom prst="rect">
              <a:avLst/>
            </a:prstGeom>
          </p:spPr>
        </p:pic>
      </p:grpSp>
      <p:grpSp>
        <p:nvGrpSpPr>
          <p:cNvPr id="44" name="Grupp 43">
            <a:extLst>
              <a:ext uri="{FF2B5EF4-FFF2-40B4-BE49-F238E27FC236}">
                <a16:creationId xmlns:a16="http://schemas.microsoft.com/office/drawing/2014/main" id="{872C1042-D43F-2B69-5739-E3E1698095BC}"/>
              </a:ext>
            </a:extLst>
          </p:cNvPr>
          <p:cNvGrpSpPr/>
          <p:nvPr/>
        </p:nvGrpSpPr>
        <p:grpSpPr>
          <a:xfrm>
            <a:off x="4003710" y="3926891"/>
            <a:ext cx="4283191" cy="1907947"/>
            <a:chOff x="827294" y="2824269"/>
            <a:chExt cx="4283191" cy="1907947"/>
          </a:xfrm>
        </p:grpSpPr>
        <p:sp>
          <p:nvSpPr>
            <p:cNvPr id="7" name="textruta 6">
              <a:extLst>
                <a:ext uri="{FF2B5EF4-FFF2-40B4-BE49-F238E27FC236}">
                  <a16:creationId xmlns:a16="http://schemas.microsoft.com/office/drawing/2014/main" id="{A29A7CC0-2D29-3CFC-994E-E924A2195547}"/>
                </a:ext>
              </a:extLst>
            </p:cNvPr>
            <p:cNvSpPr txBox="1"/>
            <p:nvPr/>
          </p:nvSpPr>
          <p:spPr>
            <a:xfrm>
              <a:off x="3181659" y="3937985"/>
              <a:ext cx="1928826" cy="369332"/>
            </a:xfrm>
            <a:prstGeom prst="rect">
              <a:avLst/>
            </a:prstGeom>
            <a:noFill/>
          </p:spPr>
          <p:txBody>
            <a:bodyPr wrap="square" rtlCol="0">
              <a:spAutoFit/>
            </a:bodyPr>
            <a:lstStyle/>
            <a:p>
              <a:r>
                <a:rPr lang="sv-SE" dirty="0">
                  <a:latin typeface="+mj-lt"/>
                </a:rPr>
                <a:t>Block av Trotyl</a:t>
              </a:r>
            </a:p>
          </p:txBody>
        </p:sp>
        <p:sp>
          <p:nvSpPr>
            <p:cNvPr id="16" name="textruta 15">
              <a:extLst>
                <a:ext uri="{FF2B5EF4-FFF2-40B4-BE49-F238E27FC236}">
                  <a16:creationId xmlns:a16="http://schemas.microsoft.com/office/drawing/2014/main" id="{C81E4E0E-6F02-0088-537F-7F1564AC07C3}"/>
                </a:ext>
              </a:extLst>
            </p:cNvPr>
            <p:cNvSpPr txBox="1"/>
            <p:nvPr/>
          </p:nvSpPr>
          <p:spPr>
            <a:xfrm>
              <a:off x="827294" y="3808886"/>
              <a:ext cx="2060028" cy="923330"/>
            </a:xfrm>
            <a:prstGeom prst="rect">
              <a:avLst/>
            </a:prstGeom>
            <a:noFill/>
          </p:spPr>
          <p:txBody>
            <a:bodyPr wrap="square" rtlCol="0">
              <a:spAutoFit/>
            </a:bodyPr>
            <a:lstStyle/>
            <a:p>
              <a:r>
                <a:rPr lang="sv-SE" dirty="0">
                  <a:latin typeface="+mj-lt"/>
                </a:rPr>
                <a:t>Trotyl</a:t>
              </a:r>
              <a:br>
                <a:rPr lang="sv-SE" dirty="0">
                  <a:latin typeface="+mj-lt"/>
                </a:rPr>
              </a:br>
              <a:r>
                <a:rPr lang="sv-SE" dirty="0">
                  <a:latin typeface="+mj-lt"/>
                </a:rPr>
                <a:t>2,4,6-Trinitrotoluen (TNT)</a:t>
              </a:r>
            </a:p>
          </p:txBody>
        </p:sp>
        <p:pic>
          <p:nvPicPr>
            <p:cNvPr id="30" name="Bildobjekt 29" descr="En bild som visar gul, Gryn, mat, ris&#10;&#10;Automatiskt genererad beskrivning">
              <a:extLst>
                <a:ext uri="{FF2B5EF4-FFF2-40B4-BE49-F238E27FC236}">
                  <a16:creationId xmlns:a16="http://schemas.microsoft.com/office/drawing/2014/main" id="{BC0BEDDC-C1CB-2E58-8A84-D662A36A812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4947" y="2824269"/>
              <a:ext cx="1754543" cy="984617"/>
            </a:xfrm>
            <a:prstGeom prst="rect">
              <a:avLst/>
            </a:prstGeom>
          </p:spPr>
        </p:pic>
        <p:pic>
          <p:nvPicPr>
            <p:cNvPr id="32" name="Bildobjekt 31" descr="En bild som visar text, ask, utomhus, kamera&#10;&#10;Automatiskt genererad beskrivning">
              <a:extLst>
                <a:ext uri="{FF2B5EF4-FFF2-40B4-BE49-F238E27FC236}">
                  <a16:creationId xmlns:a16="http://schemas.microsoft.com/office/drawing/2014/main" id="{16573BF4-7B08-8783-1C11-8C23EF30EFF8}"/>
                </a:ext>
              </a:extLst>
            </p:cNvPr>
            <p:cNvPicPr>
              <a:picLocks noChangeAspect="1"/>
            </p:cNvPicPr>
            <p:nvPr/>
          </p:nvPicPr>
          <p:blipFill rotWithShape="1">
            <a:blip r:embed="rId6">
              <a:extLst>
                <a:ext uri="{28A0092B-C50C-407E-A947-70E740481C1C}">
                  <a14:useLocalDpi xmlns:a14="http://schemas.microsoft.com/office/drawing/2010/main" val="0"/>
                </a:ext>
              </a:extLst>
            </a:blip>
            <a:srcRect l="54785" t="10804" b="25872"/>
            <a:stretch/>
          </p:blipFill>
          <p:spPr>
            <a:xfrm>
              <a:off x="3279268" y="2824269"/>
              <a:ext cx="1282979" cy="1068982"/>
            </a:xfrm>
            <a:prstGeom prst="rect">
              <a:avLst/>
            </a:prstGeom>
          </p:spPr>
        </p:pic>
      </p:grpSp>
      <p:grpSp>
        <p:nvGrpSpPr>
          <p:cNvPr id="55" name="Grupp 54">
            <a:extLst>
              <a:ext uri="{FF2B5EF4-FFF2-40B4-BE49-F238E27FC236}">
                <a16:creationId xmlns:a16="http://schemas.microsoft.com/office/drawing/2014/main" id="{45F138AC-2A32-B861-7AFB-686D83F10009}"/>
              </a:ext>
            </a:extLst>
          </p:cNvPr>
          <p:cNvGrpSpPr/>
          <p:nvPr/>
        </p:nvGrpSpPr>
        <p:grpSpPr>
          <a:xfrm>
            <a:off x="8357848" y="4044780"/>
            <a:ext cx="1928826" cy="1705298"/>
            <a:chOff x="6763001" y="3278678"/>
            <a:chExt cx="1928826" cy="1705298"/>
          </a:xfrm>
        </p:grpSpPr>
        <p:sp>
          <p:nvSpPr>
            <p:cNvPr id="13" name="textruta 12">
              <a:extLst>
                <a:ext uri="{FF2B5EF4-FFF2-40B4-BE49-F238E27FC236}">
                  <a16:creationId xmlns:a16="http://schemas.microsoft.com/office/drawing/2014/main" id="{65A0AAF8-272A-7DAF-151A-C368934369E1}"/>
                </a:ext>
              </a:extLst>
            </p:cNvPr>
            <p:cNvSpPr txBox="1"/>
            <p:nvPr/>
          </p:nvSpPr>
          <p:spPr>
            <a:xfrm>
              <a:off x="6763001" y="4614644"/>
              <a:ext cx="1928826" cy="369332"/>
            </a:xfrm>
            <a:prstGeom prst="rect">
              <a:avLst/>
            </a:prstGeom>
            <a:noFill/>
          </p:spPr>
          <p:txBody>
            <a:bodyPr wrap="square" rtlCol="0">
              <a:spAutoFit/>
            </a:bodyPr>
            <a:lstStyle/>
            <a:p>
              <a:r>
                <a:rPr lang="sv-SE" dirty="0" err="1">
                  <a:latin typeface="+mj-lt"/>
                </a:rPr>
                <a:t>Pentylstubin</a:t>
              </a:r>
              <a:endParaRPr lang="sv-SE" dirty="0">
                <a:latin typeface="+mj-lt"/>
              </a:endParaRPr>
            </a:p>
          </p:txBody>
        </p:sp>
        <p:pic>
          <p:nvPicPr>
            <p:cNvPr id="35" name="Bildobjekt 34" descr="En bild som visar slang, gul, mark&#10;&#10;Automatiskt genererad beskrivning">
              <a:extLst>
                <a:ext uri="{FF2B5EF4-FFF2-40B4-BE49-F238E27FC236}">
                  <a16:creationId xmlns:a16="http://schemas.microsoft.com/office/drawing/2014/main" id="{4A4A78C5-E177-DBD0-7239-5464B6E6732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823393" y="3278678"/>
              <a:ext cx="1371791" cy="1352739"/>
            </a:xfrm>
            <a:prstGeom prst="rect">
              <a:avLst/>
            </a:prstGeom>
          </p:spPr>
        </p:pic>
      </p:grpSp>
      <p:grpSp>
        <p:nvGrpSpPr>
          <p:cNvPr id="46" name="Grupp 45">
            <a:extLst>
              <a:ext uri="{FF2B5EF4-FFF2-40B4-BE49-F238E27FC236}">
                <a16:creationId xmlns:a16="http://schemas.microsoft.com/office/drawing/2014/main" id="{FC23CE02-98BD-03F2-F962-3FF97C0D40EB}"/>
              </a:ext>
            </a:extLst>
          </p:cNvPr>
          <p:cNvGrpSpPr/>
          <p:nvPr/>
        </p:nvGrpSpPr>
        <p:grpSpPr>
          <a:xfrm>
            <a:off x="1156447" y="4282927"/>
            <a:ext cx="2625226" cy="1500747"/>
            <a:chOff x="4621971" y="3199109"/>
            <a:chExt cx="2242675" cy="1500747"/>
          </a:xfrm>
        </p:grpSpPr>
        <p:sp>
          <p:nvSpPr>
            <p:cNvPr id="37" name="textruta 36">
              <a:extLst>
                <a:ext uri="{FF2B5EF4-FFF2-40B4-BE49-F238E27FC236}">
                  <a16:creationId xmlns:a16="http://schemas.microsoft.com/office/drawing/2014/main" id="{A2814A7D-A943-65C5-08B3-8571EA885499}"/>
                </a:ext>
              </a:extLst>
            </p:cNvPr>
            <p:cNvSpPr txBox="1"/>
            <p:nvPr/>
          </p:nvSpPr>
          <p:spPr>
            <a:xfrm>
              <a:off x="4621971" y="4053525"/>
              <a:ext cx="2242675" cy="646331"/>
            </a:xfrm>
            <a:prstGeom prst="rect">
              <a:avLst/>
            </a:prstGeom>
            <a:noFill/>
          </p:spPr>
          <p:txBody>
            <a:bodyPr wrap="square" rtlCol="0">
              <a:spAutoFit/>
            </a:bodyPr>
            <a:lstStyle/>
            <a:p>
              <a:r>
                <a:rPr lang="sv-SE" dirty="0">
                  <a:latin typeface="+mj-lt"/>
                  <a:hlinkClick r:id="rId8"/>
                </a:rPr>
                <a:t>Pikrinsyra – </a:t>
              </a:r>
              <a:r>
                <a:rPr lang="sv-SE" dirty="0" err="1">
                  <a:latin typeface="+mj-lt"/>
                  <a:hlinkClick r:id="rId8"/>
                </a:rPr>
                <a:t>Wikipedia</a:t>
              </a:r>
              <a:br>
                <a:rPr lang="sv-SE" dirty="0">
                  <a:latin typeface="+mj-lt"/>
                </a:rPr>
              </a:br>
              <a:r>
                <a:rPr lang="sv-SE" dirty="0">
                  <a:latin typeface="+mj-lt"/>
                </a:rPr>
                <a:t>2,4,6-Trinitrofenol (TNP)</a:t>
              </a:r>
            </a:p>
          </p:txBody>
        </p:sp>
        <p:pic>
          <p:nvPicPr>
            <p:cNvPr id="39" name="Bildobjekt 38" descr="En bild som visar mat, gul, mjöl&#10;&#10;Automatiskt genererad beskrivning">
              <a:extLst>
                <a:ext uri="{FF2B5EF4-FFF2-40B4-BE49-F238E27FC236}">
                  <a16:creationId xmlns:a16="http://schemas.microsoft.com/office/drawing/2014/main" id="{14F9BE30-51DE-6FEE-F2F0-848CF9BDFFC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656136" y="3199109"/>
              <a:ext cx="1951367" cy="923330"/>
            </a:xfrm>
            <a:prstGeom prst="rect">
              <a:avLst/>
            </a:prstGeom>
          </p:spPr>
        </p:pic>
      </p:grpSp>
      <p:grpSp>
        <p:nvGrpSpPr>
          <p:cNvPr id="47" name="Grupp 46">
            <a:extLst>
              <a:ext uri="{FF2B5EF4-FFF2-40B4-BE49-F238E27FC236}">
                <a16:creationId xmlns:a16="http://schemas.microsoft.com/office/drawing/2014/main" id="{E0C44FAF-D741-ED5C-CE54-C971D150C97E}"/>
              </a:ext>
            </a:extLst>
          </p:cNvPr>
          <p:cNvGrpSpPr/>
          <p:nvPr/>
        </p:nvGrpSpPr>
        <p:grpSpPr>
          <a:xfrm>
            <a:off x="10127892" y="2740939"/>
            <a:ext cx="1928826" cy="2398943"/>
            <a:chOff x="6538085" y="1660072"/>
            <a:chExt cx="1928826" cy="2398943"/>
          </a:xfrm>
        </p:grpSpPr>
        <p:sp>
          <p:nvSpPr>
            <p:cNvPr id="33" name="textruta 32">
              <a:extLst>
                <a:ext uri="{FF2B5EF4-FFF2-40B4-BE49-F238E27FC236}">
                  <a16:creationId xmlns:a16="http://schemas.microsoft.com/office/drawing/2014/main" id="{4EA6D393-89CC-5B52-BD8E-530FA660B792}"/>
                </a:ext>
              </a:extLst>
            </p:cNvPr>
            <p:cNvSpPr txBox="1"/>
            <p:nvPr/>
          </p:nvSpPr>
          <p:spPr>
            <a:xfrm>
              <a:off x="6538085" y="2858686"/>
              <a:ext cx="1928826" cy="1200329"/>
            </a:xfrm>
            <a:prstGeom prst="rect">
              <a:avLst/>
            </a:prstGeom>
            <a:noFill/>
          </p:spPr>
          <p:txBody>
            <a:bodyPr wrap="square" rtlCol="0">
              <a:spAutoFit/>
            </a:bodyPr>
            <a:lstStyle/>
            <a:p>
              <a:r>
                <a:rPr lang="sv-SE" dirty="0" err="1">
                  <a:latin typeface="+mj-lt"/>
                  <a:hlinkClick r:id="rId10"/>
                </a:rPr>
                <a:t>Pentyl</a:t>
              </a:r>
              <a:r>
                <a:rPr lang="sv-SE" dirty="0">
                  <a:latin typeface="+mj-lt"/>
                  <a:hlinkClick r:id="rId10"/>
                </a:rPr>
                <a:t> (sprängämne) – </a:t>
              </a:r>
              <a:r>
                <a:rPr lang="sv-SE" dirty="0" err="1">
                  <a:latin typeface="+mj-lt"/>
                  <a:hlinkClick r:id="rId10"/>
                </a:rPr>
                <a:t>Wikipedia</a:t>
              </a:r>
              <a:endParaRPr lang="sv-SE" dirty="0">
                <a:latin typeface="+mj-lt"/>
              </a:endParaRPr>
            </a:p>
            <a:p>
              <a:endParaRPr lang="sv-SE" dirty="0">
                <a:latin typeface="+mj-lt"/>
              </a:endParaRPr>
            </a:p>
          </p:txBody>
        </p:sp>
        <p:pic>
          <p:nvPicPr>
            <p:cNvPr id="41" name="Bildobjekt 40" descr="En bild som visar pulver, mjöl, Förtjockningsmedel, Rismjöl&#10;&#10;Automatiskt genererad beskrivning">
              <a:extLst>
                <a:ext uri="{FF2B5EF4-FFF2-40B4-BE49-F238E27FC236}">
                  <a16:creationId xmlns:a16="http://schemas.microsoft.com/office/drawing/2014/main" id="{B4F37E5E-AE75-DA81-8BFB-2DA515F923E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538085" y="1660072"/>
              <a:ext cx="1536588" cy="1154149"/>
            </a:xfrm>
            <a:prstGeom prst="rect">
              <a:avLst/>
            </a:prstGeom>
          </p:spPr>
        </p:pic>
      </p:grpSp>
      <p:grpSp>
        <p:nvGrpSpPr>
          <p:cNvPr id="12" name="Grupp 11">
            <a:extLst>
              <a:ext uri="{FF2B5EF4-FFF2-40B4-BE49-F238E27FC236}">
                <a16:creationId xmlns:a16="http://schemas.microsoft.com/office/drawing/2014/main" id="{333D58AE-DE87-70DB-20C7-AE1D3534F30A}"/>
              </a:ext>
            </a:extLst>
          </p:cNvPr>
          <p:cNvGrpSpPr/>
          <p:nvPr/>
        </p:nvGrpSpPr>
        <p:grpSpPr>
          <a:xfrm>
            <a:off x="2775004" y="1514363"/>
            <a:ext cx="2546150" cy="1877736"/>
            <a:chOff x="1222151" y="1055029"/>
            <a:chExt cx="2546150" cy="1877736"/>
          </a:xfrm>
        </p:grpSpPr>
        <p:pic>
          <p:nvPicPr>
            <p:cNvPr id="43" name="Bildobjekt 42" descr="En bild som visar text, Tobaksprodukter, ask, Paketeringsmaterial&#10;&#10;Automatiskt genererad beskrivning">
              <a:extLst>
                <a:ext uri="{FF2B5EF4-FFF2-40B4-BE49-F238E27FC236}">
                  <a16:creationId xmlns:a16="http://schemas.microsoft.com/office/drawing/2014/main" id="{68D177F7-F847-97B8-DE24-CB8CF587745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320517" y="1055029"/>
              <a:ext cx="1859635" cy="1512289"/>
            </a:xfrm>
            <a:prstGeom prst="rect">
              <a:avLst/>
            </a:prstGeom>
          </p:spPr>
        </p:pic>
        <p:sp>
          <p:nvSpPr>
            <p:cNvPr id="49" name="textruta 48">
              <a:extLst>
                <a:ext uri="{FF2B5EF4-FFF2-40B4-BE49-F238E27FC236}">
                  <a16:creationId xmlns:a16="http://schemas.microsoft.com/office/drawing/2014/main" id="{C2EA4E66-0DF9-C2BC-377D-8A6C748EE615}"/>
                </a:ext>
              </a:extLst>
            </p:cNvPr>
            <p:cNvSpPr txBox="1"/>
            <p:nvPr/>
          </p:nvSpPr>
          <p:spPr>
            <a:xfrm>
              <a:off x="1222151" y="2563433"/>
              <a:ext cx="2546150" cy="369332"/>
            </a:xfrm>
            <a:prstGeom prst="rect">
              <a:avLst/>
            </a:prstGeom>
            <a:noFill/>
          </p:spPr>
          <p:txBody>
            <a:bodyPr wrap="square" rtlCol="0">
              <a:spAutoFit/>
            </a:bodyPr>
            <a:lstStyle/>
            <a:p>
              <a:r>
                <a:rPr lang="sv-SE" dirty="0">
                  <a:latin typeface="+mj-lt"/>
                </a:rPr>
                <a:t>Nobels Extradynamit</a:t>
              </a:r>
            </a:p>
          </p:txBody>
        </p:sp>
      </p:grpSp>
      <p:grpSp>
        <p:nvGrpSpPr>
          <p:cNvPr id="56" name="Grupp 55">
            <a:extLst>
              <a:ext uri="{FF2B5EF4-FFF2-40B4-BE49-F238E27FC236}">
                <a16:creationId xmlns:a16="http://schemas.microsoft.com/office/drawing/2014/main" id="{E29049A1-A792-305D-3E3B-4EF878D35AF6}"/>
              </a:ext>
            </a:extLst>
          </p:cNvPr>
          <p:cNvGrpSpPr/>
          <p:nvPr/>
        </p:nvGrpSpPr>
        <p:grpSpPr>
          <a:xfrm>
            <a:off x="8348786" y="1754164"/>
            <a:ext cx="1928826" cy="2290616"/>
            <a:chOff x="5169847" y="2699122"/>
            <a:chExt cx="1371791" cy="1722834"/>
          </a:xfrm>
        </p:grpSpPr>
        <p:pic>
          <p:nvPicPr>
            <p:cNvPr id="53" name="Bildobjekt 52" descr="En bild som visar verktyg&#10;&#10;Automatiskt genererad beskrivning">
              <a:extLst>
                <a:ext uri="{FF2B5EF4-FFF2-40B4-BE49-F238E27FC236}">
                  <a16:creationId xmlns:a16="http://schemas.microsoft.com/office/drawing/2014/main" id="{535CA291-3B38-2FD4-0E08-9446BD25B603}"/>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37985" y="2699122"/>
              <a:ext cx="860124" cy="1089202"/>
            </a:xfrm>
            <a:prstGeom prst="rect">
              <a:avLst/>
            </a:prstGeom>
          </p:spPr>
        </p:pic>
        <p:sp>
          <p:nvSpPr>
            <p:cNvPr id="54" name="textruta 53">
              <a:extLst>
                <a:ext uri="{FF2B5EF4-FFF2-40B4-BE49-F238E27FC236}">
                  <a16:creationId xmlns:a16="http://schemas.microsoft.com/office/drawing/2014/main" id="{DABD39AE-8221-2092-3C3B-1AD31E441E8E}"/>
                </a:ext>
              </a:extLst>
            </p:cNvPr>
            <p:cNvSpPr txBox="1"/>
            <p:nvPr/>
          </p:nvSpPr>
          <p:spPr>
            <a:xfrm>
              <a:off x="5169847" y="3775625"/>
              <a:ext cx="1371791" cy="646331"/>
            </a:xfrm>
            <a:prstGeom prst="rect">
              <a:avLst/>
            </a:prstGeom>
            <a:noFill/>
          </p:spPr>
          <p:txBody>
            <a:bodyPr wrap="square" rtlCol="0">
              <a:spAutoFit/>
            </a:bodyPr>
            <a:lstStyle/>
            <a:p>
              <a:r>
                <a:rPr lang="sv-SE" dirty="0">
                  <a:latin typeface="+mj-lt"/>
                </a:rPr>
                <a:t>Sprängkapslar</a:t>
              </a:r>
            </a:p>
          </p:txBody>
        </p:sp>
      </p:grpSp>
      <p:grpSp>
        <p:nvGrpSpPr>
          <p:cNvPr id="14" name="Grupp 13">
            <a:extLst>
              <a:ext uri="{FF2B5EF4-FFF2-40B4-BE49-F238E27FC236}">
                <a16:creationId xmlns:a16="http://schemas.microsoft.com/office/drawing/2014/main" id="{F80D3C5F-A9E0-3924-9463-9566983D88C0}"/>
              </a:ext>
            </a:extLst>
          </p:cNvPr>
          <p:cNvGrpSpPr/>
          <p:nvPr/>
        </p:nvGrpSpPr>
        <p:grpSpPr>
          <a:xfrm>
            <a:off x="705062" y="2222609"/>
            <a:ext cx="1872573" cy="1901017"/>
            <a:chOff x="428596" y="2990771"/>
            <a:chExt cx="1872573" cy="1901017"/>
          </a:xfrm>
        </p:grpSpPr>
        <p:sp>
          <p:nvSpPr>
            <p:cNvPr id="5" name="textruta 4">
              <a:extLst>
                <a:ext uri="{FF2B5EF4-FFF2-40B4-BE49-F238E27FC236}">
                  <a16:creationId xmlns:a16="http://schemas.microsoft.com/office/drawing/2014/main" id="{A8629241-8E4B-4D7F-D817-22ACD5A26004}"/>
                </a:ext>
              </a:extLst>
            </p:cNvPr>
            <p:cNvSpPr txBox="1"/>
            <p:nvPr/>
          </p:nvSpPr>
          <p:spPr>
            <a:xfrm>
              <a:off x="428596" y="3968458"/>
              <a:ext cx="1872573" cy="923330"/>
            </a:xfrm>
            <a:prstGeom prst="rect">
              <a:avLst/>
            </a:prstGeom>
            <a:noFill/>
          </p:spPr>
          <p:txBody>
            <a:bodyPr wrap="square" rtlCol="0">
              <a:spAutoFit/>
            </a:bodyPr>
            <a:lstStyle/>
            <a:p>
              <a:r>
                <a:rPr lang="sv-SE" u="sng" dirty="0">
                  <a:latin typeface="+mj-lt"/>
                  <a:hlinkClick r:id="rId14"/>
                </a:rPr>
                <a:t>ANFO – </a:t>
              </a:r>
              <a:r>
                <a:rPr lang="sv-SE" u="sng" dirty="0" err="1">
                  <a:latin typeface="+mj-lt"/>
                  <a:hlinkClick r:id="rId14"/>
                </a:rPr>
                <a:t>Wikipedia</a:t>
              </a:r>
              <a:br>
                <a:rPr lang="sv-SE" dirty="0">
                  <a:latin typeface="+mj-lt"/>
                </a:rPr>
              </a:br>
              <a:r>
                <a:rPr lang="sv-SE" dirty="0">
                  <a:latin typeface="+mj-lt"/>
                </a:rPr>
                <a:t>Ammoniumnitrat + </a:t>
              </a:r>
              <a:r>
                <a:rPr lang="sv-SE" dirty="0" err="1">
                  <a:latin typeface="+mj-lt"/>
                </a:rPr>
                <a:t>Fuel-oil</a:t>
              </a:r>
              <a:endParaRPr lang="sv-SE" dirty="0">
                <a:latin typeface="+mj-lt"/>
              </a:endParaRPr>
            </a:p>
          </p:txBody>
        </p:sp>
        <p:pic>
          <p:nvPicPr>
            <p:cNvPr id="9" name="Bildobjekt 8" descr="En bild som visar text, Plastpåse, tillbehör, väska&#10;&#10;Automatiskt genererad beskrivning">
              <a:extLst>
                <a:ext uri="{FF2B5EF4-FFF2-40B4-BE49-F238E27FC236}">
                  <a16:creationId xmlns:a16="http://schemas.microsoft.com/office/drawing/2014/main" id="{8B10DE1C-E70E-881B-5BAA-2D60D400F0B2}"/>
                </a:ext>
              </a:extLst>
            </p:cNvPr>
            <p:cNvPicPr>
              <a:picLocks noChangeAspect="1"/>
            </p:cNvPicPr>
            <p:nvPr/>
          </p:nvPicPr>
          <p:blipFill rotWithShape="1">
            <a:blip r:embed="rId15">
              <a:extLst>
                <a:ext uri="{28A0092B-C50C-407E-A947-70E740481C1C}">
                  <a14:useLocalDpi xmlns:a14="http://schemas.microsoft.com/office/drawing/2010/main" val="0"/>
                </a:ext>
              </a:extLst>
            </a:blip>
            <a:srcRect t="19541" r="4471"/>
            <a:stretch/>
          </p:blipFill>
          <p:spPr>
            <a:xfrm>
              <a:off x="476623" y="2990771"/>
              <a:ext cx="1617736" cy="1020993"/>
            </a:xfrm>
            <a:prstGeom prst="rect">
              <a:avLst/>
            </a:prstGeom>
          </p:spPr>
        </p:pic>
      </p:grpSp>
      <p:sp>
        <p:nvSpPr>
          <p:cNvPr id="6" name="Underrubrik 2">
            <a:extLst>
              <a:ext uri="{FF2B5EF4-FFF2-40B4-BE49-F238E27FC236}">
                <a16:creationId xmlns:a16="http://schemas.microsoft.com/office/drawing/2014/main" id="{888BDBCE-E8EB-5A20-10D6-F5E5E834433D}"/>
              </a:ext>
            </a:extLst>
          </p:cNvPr>
          <p:cNvSpPr txBox="1">
            <a:spLocks/>
          </p:cNvSpPr>
          <p:nvPr/>
        </p:nvSpPr>
        <p:spPr>
          <a:xfrm>
            <a:off x="762456" y="673100"/>
            <a:ext cx="8215370" cy="622422"/>
          </a:xfr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tint val="7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algn="l"/>
            <a:r>
              <a:rPr lang="sv-SE" sz="3600" b="1" dirty="0">
                <a:solidFill>
                  <a:srgbClr val="EA653D"/>
                </a:solidFill>
              </a:rPr>
              <a:t>Explosiva ämnen och begrepp</a:t>
            </a:r>
          </a:p>
        </p:txBody>
      </p:sp>
    </p:spTree>
    <p:extLst>
      <p:ext uri="{BB962C8B-B14F-4D97-AF65-F5344CB8AC3E}">
        <p14:creationId xmlns:p14="http://schemas.microsoft.com/office/powerpoint/2010/main" val="287780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a:extLst>
              <a:ext uri="{FF2B5EF4-FFF2-40B4-BE49-F238E27FC236}">
                <a16:creationId xmlns:a16="http://schemas.microsoft.com/office/drawing/2014/main" id="{E89BAA00-24BF-0010-B06E-E5F0E3832085}"/>
              </a:ext>
            </a:extLst>
          </p:cNvPr>
          <p:cNvPicPr>
            <a:picLocks noChangeAspect="1"/>
          </p:cNvPicPr>
          <p:nvPr/>
        </p:nvPicPr>
        <p:blipFill>
          <a:blip r:embed="rId2"/>
          <a:stretch>
            <a:fillRect/>
          </a:stretch>
        </p:blipFill>
        <p:spPr>
          <a:xfrm>
            <a:off x="7225040" y="2356572"/>
            <a:ext cx="4917541" cy="3171344"/>
          </a:xfrm>
          <a:prstGeom prst="rect">
            <a:avLst/>
          </a:prstGeom>
        </p:spPr>
      </p:pic>
      <p:sp>
        <p:nvSpPr>
          <p:cNvPr id="7" name="textruta 6">
            <a:extLst>
              <a:ext uri="{FF2B5EF4-FFF2-40B4-BE49-F238E27FC236}">
                <a16:creationId xmlns:a16="http://schemas.microsoft.com/office/drawing/2014/main" id="{7061FDE3-BF8C-4628-9B4D-D23C89CDC9BF}"/>
              </a:ext>
            </a:extLst>
          </p:cNvPr>
          <p:cNvSpPr txBox="1"/>
          <p:nvPr/>
        </p:nvSpPr>
        <p:spPr>
          <a:xfrm>
            <a:off x="728476" y="329643"/>
            <a:ext cx="10735047" cy="646331"/>
          </a:xfrm>
          <a:prstGeom prst="rect">
            <a:avLst/>
          </a:prstGeom>
          <a:noFill/>
        </p:spPr>
        <p:txBody>
          <a:bodyPr wrap="square">
            <a:spAutoFit/>
          </a:bodyPr>
          <a:lstStyle/>
          <a:p>
            <a:r>
              <a:rPr lang="sv-SE" sz="3600" b="1" dirty="0">
                <a:solidFill>
                  <a:srgbClr val="EB653E"/>
                </a:solidFill>
                <a:cs typeface="Calibri" charset="0"/>
              </a:rPr>
              <a:t>Tillverkning i skolan – pyrotekniska blandningar</a:t>
            </a:r>
            <a:endParaRPr lang="en-GB" sz="3600" b="1" dirty="0">
              <a:solidFill>
                <a:srgbClr val="EB653E"/>
              </a:solidFill>
            </a:endParaRPr>
          </a:p>
        </p:txBody>
      </p:sp>
      <p:sp>
        <p:nvSpPr>
          <p:cNvPr id="8" name="Platshållare för text 1">
            <a:extLst>
              <a:ext uri="{FF2B5EF4-FFF2-40B4-BE49-F238E27FC236}">
                <a16:creationId xmlns:a16="http://schemas.microsoft.com/office/drawing/2014/main" id="{0A49C21C-69D7-498C-AFBD-690DD7B93B6E}"/>
              </a:ext>
            </a:extLst>
          </p:cNvPr>
          <p:cNvSpPr txBox="1">
            <a:spLocks/>
          </p:cNvSpPr>
          <p:nvPr/>
        </p:nvSpPr>
        <p:spPr>
          <a:xfrm>
            <a:off x="728476" y="2785299"/>
            <a:ext cx="6496564" cy="317134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sv-SE" sz="2400" dirty="0">
                <a:latin typeface="+mj-lt"/>
              </a:rPr>
              <a:t>Vanliga </a:t>
            </a:r>
            <a:r>
              <a:rPr lang="sv-SE" sz="2400" b="1" dirty="0">
                <a:latin typeface="+mj-lt"/>
              </a:rPr>
              <a:t>oxidationsmedel</a:t>
            </a:r>
            <a:r>
              <a:rPr lang="sv-SE" sz="2400" dirty="0">
                <a:latin typeface="+mj-lt"/>
              </a:rPr>
              <a:t>: nitrat-, klorat- eller </a:t>
            </a:r>
            <a:r>
              <a:rPr lang="sv-SE" sz="2400" dirty="0" err="1">
                <a:latin typeface="+mj-lt"/>
              </a:rPr>
              <a:t>perkloratsalter</a:t>
            </a:r>
            <a:r>
              <a:rPr lang="sv-SE" sz="2400" dirty="0">
                <a:latin typeface="+mj-lt"/>
              </a:rPr>
              <a:t>. </a:t>
            </a:r>
          </a:p>
          <a:p>
            <a:pPr>
              <a:lnSpc>
                <a:spcPct val="100000"/>
              </a:lnSpc>
            </a:pPr>
            <a:r>
              <a:rPr lang="sv-SE" sz="2400" dirty="0">
                <a:latin typeface="+mj-lt"/>
              </a:rPr>
              <a:t>Som </a:t>
            </a:r>
            <a:r>
              <a:rPr lang="sv-SE" sz="2400" b="1" dirty="0">
                <a:latin typeface="+mj-lt"/>
              </a:rPr>
              <a:t>bränsle</a:t>
            </a:r>
            <a:r>
              <a:rPr lang="sv-SE" sz="2400" dirty="0">
                <a:latin typeface="+mj-lt"/>
              </a:rPr>
              <a:t> kan organiska ämnen, svavel eller metallpulver användas.</a:t>
            </a:r>
          </a:p>
          <a:p>
            <a:pPr>
              <a:lnSpc>
                <a:spcPct val="100000"/>
              </a:lnSpc>
            </a:pPr>
            <a:r>
              <a:rPr lang="sv-SE" sz="2400" dirty="0">
                <a:latin typeface="+mj-lt"/>
              </a:rPr>
              <a:t>För att få önskade </a:t>
            </a:r>
            <a:r>
              <a:rPr lang="sv-SE" sz="2400" b="1" dirty="0">
                <a:latin typeface="+mj-lt"/>
              </a:rPr>
              <a:t>effekter</a:t>
            </a:r>
            <a:r>
              <a:rPr lang="sv-SE" sz="2400" dirty="0">
                <a:latin typeface="+mj-lt"/>
              </a:rPr>
              <a:t> tillsätter man ämnen som bidrar till att framkalla ljus, färg, ljud, rök, eller kombinationer av dessa.</a:t>
            </a:r>
          </a:p>
          <a:p>
            <a:pPr marL="0" indent="0">
              <a:lnSpc>
                <a:spcPct val="120000"/>
              </a:lnSpc>
              <a:buNone/>
            </a:pPr>
            <a:r>
              <a:rPr lang="sv-SE" sz="2000" dirty="0">
                <a:latin typeface="+mj-lt"/>
              </a:rPr>
              <a:t>		</a:t>
            </a:r>
          </a:p>
        </p:txBody>
      </p:sp>
      <p:sp>
        <p:nvSpPr>
          <p:cNvPr id="10" name="Rektangel med rundade hörn 9">
            <a:extLst>
              <a:ext uri="{FF2B5EF4-FFF2-40B4-BE49-F238E27FC236}">
                <a16:creationId xmlns:a16="http://schemas.microsoft.com/office/drawing/2014/main" id="{47887CDB-2BA8-F436-1412-654C8838A78B}"/>
              </a:ext>
            </a:extLst>
          </p:cNvPr>
          <p:cNvSpPr/>
          <p:nvPr/>
        </p:nvSpPr>
        <p:spPr>
          <a:xfrm>
            <a:off x="899824" y="1112975"/>
            <a:ext cx="5568043" cy="1495753"/>
          </a:xfrm>
          <a:prstGeom prst="roundRect">
            <a:avLst/>
          </a:prstGeom>
          <a:solidFill>
            <a:srgbClr val="F8AC4B"/>
          </a:solid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nSpc>
                <a:spcPct val="120000"/>
              </a:lnSpc>
              <a:buNone/>
            </a:pPr>
            <a:r>
              <a:rPr lang="sv-SE" sz="2400" b="1" dirty="0">
                <a:solidFill>
                  <a:schemeClr val="tx1"/>
                </a:solidFill>
                <a:latin typeface="+mj-lt"/>
              </a:rPr>
              <a:t>Definition av pyroteknisk sats</a:t>
            </a:r>
            <a:r>
              <a:rPr lang="sv-SE" sz="2400" dirty="0">
                <a:solidFill>
                  <a:schemeClr val="tx1"/>
                </a:solidFill>
                <a:latin typeface="+mj-lt"/>
              </a:rPr>
              <a:t>: </a:t>
            </a:r>
            <a:br>
              <a:rPr lang="sv-SE" sz="2400" dirty="0">
                <a:solidFill>
                  <a:schemeClr val="tx1"/>
                </a:solidFill>
                <a:latin typeface="+mj-lt"/>
              </a:rPr>
            </a:br>
            <a:r>
              <a:rPr lang="sv-SE" sz="2400" dirty="0">
                <a:solidFill>
                  <a:schemeClr val="tx1"/>
                </a:solidFill>
                <a:latin typeface="+mj-lt"/>
              </a:rPr>
              <a:t>en pulverblandning med oxidationsmedel och bränsle som huvudbeståndsdelar.</a:t>
            </a:r>
            <a:endParaRPr lang="sv-SE" sz="2400" dirty="0">
              <a:latin typeface="+mj-lt"/>
            </a:endParaRPr>
          </a:p>
        </p:txBody>
      </p:sp>
    </p:spTree>
    <p:extLst>
      <p:ext uri="{BB962C8B-B14F-4D97-AF65-F5344CB8AC3E}">
        <p14:creationId xmlns:p14="http://schemas.microsoft.com/office/powerpoint/2010/main" val="660644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2">
            <a:extLst>
              <a:ext uri="{FF2B5EF4-FFF2-40B4-BE49-F238E27FC236}">
                <a16:creationId xmlns:a16="http://schemas.microsoft.com/office/drawing/2014/main" id="{7E6AB03C-191D-4E44-8BF0-AF23D7349FBE}"/>
              </a:ext>
            </a:extLst>
          </p:cNvPr>
          <p:cNvSpPr txBox="1">
            <a:spLocks/>
          </p:cNvSpPr>
          <p:nvPr/>
        </p:nvSpPr>
        <p:spPr>
          <a:xfrm>
            <a:off x="643017" y="656248"/>
            <a:ext cx="9916126" cy="5873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3600" b="1" dirty="0">
                <a:solidFill>
                  <a:srgbClr val="EB653E"/>
                </a:solidFill>
              </a:rPr>
              <a:t>Dagens demonstrationer</a:t>
            </a:r>
          </a:p>
        </p:txBody>
      </p:sp>
      <p:sp>
        <p:nvSpPr>
          <p:cNvPr id="5" name="Platshållare för text 1">
            <a:extLst>
              <a:ext uri="{FF2B5EF4-FFF2-40B4-BE49-F238E27FC236}">
                <a16:creationId xmlns:a16="http://schemas.microsoft.com/office/drawing/2014/main" id="{1E99A64F-453F-4A56-AD34-D2BBEE6F272F}"/>
              </a:ext>
            </a:extLst>
          </p:cNvPr>
          <p:cNvSpPr txBox="1">
            <a:spLocks/>
          </p:cNvSpPr>
          <p:nvPr/>
        </p:nvSpPr>
        <p:spPr>
          <a:xfrm>
            <a:off x="643016" y="1551993"/>
            <a:ext cx="8612495" cy="394555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sv-SE" dirty="0"/>
          </a:p>
        </p:txBody>
      </p:sp>
      <p:graphicFrame>
        <p:nvGraphicFramePr>
          <p:cNvPr id="7" name="Tabell 9">
            <a:extLst>
              <a:ext uri="{FF2B5EF4-FFF2-40B4-BE49-F238E27FC236}">
                <a16:creationId xmlns:a16="http://schemas.microsoft.com/office/drawing/2014/main" id="{E6C883C2-4F6A-4AC9-A86F-AB43845D6433}"/>
              </a:ext>
            </a:extLst>
          </p:cNvPr>
          <p:cNvGraphicFramePr>
            <a:graphicFrameLocks noGrp="1"/>
          </p:cNvGraphicFramePr>
          <p:nvPr>
            <p:extLst>
              <p:ext uri="{D42A27DB-BD31-4B8C-83A1-F6EECF244321}">
                <p14:modId xmlns:p14="http://schemas.microsoft.com/office/powerpoint/2010/main" val="982767105"/>
              </p:ext>
            </p:extLst>
          </p:nvPr>
        </p:nvGraphicFramePr>
        <p:xfrm>
          <a:off x="713418" y="1203165"/>
          <a:ext cx="10156832" cy="4754880"/>
        </p:xfrm>
        <a:graphic>
          <a:graphicData uri="http://schemas.openxmlformats.org/drawingml/2006/table">
            <a:tbl>
              <a:tblPr firstRow="1" bandRow="1">
                <a:tableStyleId>{21E4AEA4-8DFA-4A89-87EB-49C32662AFE0}</a:tableStyleId>
              </a:tblPr>
              <a:tblGrid>
                <a:gridCol w="736283">
                  <a:extLst>
                    <a:ext uri="{9D8B030D-6E8A-4147-A177-3AD203B41FA5}">
                      <a16:colId xmlns:a16="http://schemas.microsoft.com/office/drawing/2014/main" val="3385703978"/>
                    </a:ext>
                  </a:extLst>
                </a:gridCol>
                <a:gridCol w="5204050">
                  <a:extLst>
                    <a:ext uri="{9D8B030D-6E8A-4147-A177-3AD203B41FA5}">
                      <a16:colId xmlns:a16="http://schemas.microsoft.com/office/drawing/2014/main" val="2810226705"/>
                    </a:ext>
                  </a:extLst>
                </a:gridCol>
                <a:gridCol w="4216499">
                  <a:extLst>
                    <a:ext uri="{9D8B030D-6E8A-4147-A177-3AD203B41FA5}">
                      <a16:colId xmlns:a16="http://schemas.microsoft.com/office/drawing/2014/main" val="3345574339"/>
                    </a:ext>
                  </a:extLst>
                </a:gridCol>
              </a:tblGrid>
              <a:tr h="377589">
                <a:tc>
                  <a:txBody>
                    <a:bodyPr/>
                    <a:lstStyle/>
                    <a:p>
                      <a:endParaRPr lang="sv-SE" sz="2000" dirty="0">
                        <a:latin typeface="+mj-lt"/>
                      </a:endParaRPr>
                    </a:p>
                  </a:txBody>
                  <a:tcPr/>
                </a:tc>
                <a:tc>
                  <a:txBody>
                    <a:bodyPr/>
                    <a:lstStyle/>
                    <a:p>
                      <a:r>
                        <a:rPr lang="sv-SE" sz="2000" dirty="0">
                          <a:latin typeface="+mj-lt"/>
                        </a:rPr>
                        <a:t>Namn (och länk till filmer)</a:t>
                      </a:r>
                    </a:p>
                  </a:txBody>
                  <a:tcPr/>
                </a:tc>
                <a:tc>
                  <a:txBody>
                    <a:bodyPr/>
                    <a:lstStyle/>
                    <a:p>
                      <a:r>
                        <a:rPr lang="sv-SE" sz="2000" dirty="0">
                          <a:latin typeface="+mj-lt"/>
                        </a:rPr>
                        <a:t>Kemikalier</a:t>
                      </a:r>
                    </a:p>
                  </a:txBody>
                  <a:tcPr/>
                </a:tc>
                <a:extLst>
                  <a:ext uri="{0D108BD9-81ED-4DB2-BD59-A6C34878D82A}">
                    <a16:rowId xmlns:a16="http://schemas.microsoft.com/office/drawing/2014/main" val="3618666734"/>
                  </a:ext>
                </a:extLst>
              </a:tr>
              <a:tr h="377589">
                <a:tc>
                  <a:txBody>
                    <a:bodyPr/>
                    <a:lstStyle/>
                    <a:p>
                      <a:r>
                        <a:rPr lang="sv-SE" sz="2000" b="0" dirty="0">
                          <a:latin typeface="+mj-lt"/>
                        </a:rPr>
                        <a:t>1</a:t>
                      </a:r>
                    </a:p>
                  </a:txBody>
                  <a:tcPr/>
                </a:tc>
                <a:tc>
                  <a:txBody>
                    <a:bodyPr/>
                    <a:lstStyle/>
                    <a:p>
                      <a:r>
                        <a:rPr lang="sv-SE" sz="2000" b="0" dirty="0">
                          <a:solidFill>
                            <a:schemeClr val="tx1"/>
                          </a:solidFill>
                          <a:latin typeface="+mj-lt"/>
                        </a:rPr>
                        <a:t>Svartkrut</a:t>
                      </a:r>
                      <a:endParaRPr lang="sv-SE" sz="2000" b="0" dirty="0">
                        <a:latin typeface="+mj-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0" dirty="0">
                          <a:latin typeface="+mj-lt"/>
                        </a:rPr>
                        <a:t>Kaliumnitrat, KNO</a:t>
                      </a:r>
                      <a:r>
                        <a:rPr lang="sv-SE" sz="1800" b="0" baseline="-25000" dirty="0">
                          <a:latin typeface="+mj-lt"/>
                        </a:rPr>
                        <a:t>3</a:t>
                      </a:r>
                      <a:r>
                        <a:rPr lang="sv-SE" sz="1800" b="0" dirty="0">
                          <a:effectLst/>
                          <a:latin typeface="+mj-lt"/>
                        </a:rPr>
                        <a:t>(s), kol, svavel</a:t>
                      </a:r>
                      <a:endParaRPr lang="sv-SE" sz="1800" b="0" dirty="0">
                        <a:latin typeface="+mj-lt"/>
                      </a:endParaRPr>
                    </a:p>
                  </a:txBody>
                  <a:tcPr/>
                </a:tc>
                <a:extLst>
                  <a:ext uri="{0D108BD9-81ED-4DB2-BD59-A6C34878D82A}">
                    <a16:rowId xmlns:a16="http://schemas.microsoft.com/office/drawing/2014/main" val="3263142225"/>
                  </a:ext>
                </a:extLst>
              </a:tr>
              <a:tr h="377589">
                <a:tc>
                  <a:txBody>
                    <a:bodyPr/>
                    <a:lstStyle/>
                    <a:p>
                      <a:r>
                        <a:rPr lang="sv-SE" sz="2000" b="0" kern="1200" dirty="0">
                          <a:solidFill>
                            <a:schemeClr val="dk1"/>
                          </a:solidFill>
                          <a:effectLst/>
                          <a:latin typeface="+mj-lt"/>
                          <a:ea typeface="+mn-ea"/>
                          <a:cs typeface="+mn-cs"/>
                        </a:rPr>
                        <a:t>2</a:t>
                      </a:r>
                    </a:p>
                  </a:txBody>
                  <a:tcPr/>
                </a:tc>
                <a:tc>
                  <a:txBody>
                    <a:bodyPr/>
                    <a:lstStyle/>
                    <a:p>
                      <a:r>
                        <a:rPr lang="sv-SE" sz="2000" b="0" dirty="0">
                          <a:latin typeface="+mj-lt"/>
                          <a:hlinkClick r:id="rId3"/>
                        </a:rPr>
                        <a:t>Nitrerad cellulosa</a:t>
                      </a:r>
                      <a:endParaRPr lang="sv-SE" sz="2000" b="0" kern="1200" dirty="0">
                        <a:solidFill>
                          <a:schemeClr val="dk1"/>
                        </a:solidFill>
                        <a:effectLst/>
                        <a:latin typeface="+mj-lt"/>
                        <a:ea typeface="+mn-ea"/>
                        <a:cs typeface="+mn-cs"/>
                      </a:endParaRPr>
                    </a:p>
                  </a:txBody>
                  <a:tcPr/>
                </a:tc>
                <a:tc>
                  <a:txBody>
                    <a:bodyPr/>
                    <a:lstStyle/>
                    <a:p>
                      <a:r>
                        <a:rPr lang="sv-SE" sz="1800" b="0" dirty="0">
                          <a:solidFill>
                            <a:schemeClr val="tx1"/>
                          </a:solidFill>
                          <a:latin typeface="+mj-lt"/>
                        </a:rPr>
                        <a:t>Bomull/papper, svavelsyra, salpetersyra</a:t>
                      </a:r>
                      <a:endParaRPr lang="sv-SE" sz="1800" b="0" dirty="0">
                        <a:latin typeface="+mj-lt"/>
                      </a:endParaRPr>
                    </a:p>
                  </a:txBody>
                  <a:tcPr/>
                </a:tc>
                <a:extLst>
                  <a:ext uri="{0D108BD9-81ED-4DB2-BD59-A6C34878D82A}">
                    <a16:rowId xmlns:a16="http://schemas.microsoft.com/office/drawing/2014/main" val="1317372804"/>
                  </a:ext>
                </a:extLst>
              </a:tr>
              <a:tr h="377589">
                <a:tc>
                  <a:txBody>
                    <a:bodyPr/>
                    <a:lstStyle/>
                    <a:p>
                      <a:r>
                        <a:rPr lang="sv-SE" sz="2000" b="0" dirty="0">
                          <a:solidFill>
                            <a:schemeClr val="tx1"/>
                          </a:solidFill>
                          <a:latin typeface="+mj-lt"/>
                        </a:rPr>
                        <a:t>3</a:t>
                      </a:r>
                    </a:p>
                  </a:txBody>
                  <a:tcPr/>
                </a:tc>
                <a:tc>
                  <a:txBody>
                    <a:bodyPr/>
                    <a:lstStyle/>
                    <a:p>
                      <a:r>
                        <a:rPr lang="sv-SE" sz="2000" b="0" dirty="0">
                          <a:solidFill>
                            <a:schemeClr val="tx1"/>
                          </a:solidFill>
                          <a:latin typeface="+mj-lt"/>
                        </a:rPr>
                        <a:t>Knallpulver</a:t>
                      </a:r>
                    </a:p>
                  </a:txBody>
                  <a:tcPr/>
                </a:tc>
                <a:tc>
                  <a:txBody>
                    <a:bodyPr/>
                    <a:lstStyle/>
                    <a:p>
                      <a:r>
                        <a:rPr lang="sv-SE" sz="1800" b="0" dirty="0">
                          <a:solidFill>
                            <a:schemeClr val="tx1"/>
                          </a:solidFill>
                          <a:latin typeface="+mj-lt"/>
                        </a:rPr>
                        <a:t>Kaliumklorat, </a:t>
                      </a:r>
                      <a:r>
                        <a:rPr lang="sv-SE" sz="1800" b="0" kern="1200" dirty="0">
                          <a:solidFill>
                            <a:schemeClr val="dk1"/>
                          </a:solidFill>
                          <a:effectLst/>
                          <a:latin typeface="+mj-lt"/>
                          <a:ea typeface="+mn-ea"/>
                          <a:cs typeface="+mn-cs"/>
                        </a:rPr>
                        <a:t>KClO</a:t>
                      </a:r>
                      <a:r>
                        <a:rPr lang="sv-SE" sz="1800" b="0" kern="1200" baseline="-25000" dirty="0">
                          <a:solidFill>
                            <a:schemeClr val="dk1"/>
                          </a:solidFill>
                          <a:effectLst/>
                          <a:latin typeface="+mj-lt"/>
                          <a:ea typeface="+mn-ea"/>
                          <a:cs typeface="+mn-cs"/>
                        </a:rPr>
                        <a:t>3</a:t>
                      </a:r>
                      <a:r>
                        <a:rPr lang="sv-SE" sz="1800" b="0" dirty="0">
                          <a:solidFill>
                            <a:schemeClr val="tx1"/>
                          </a:solidFill>
                          <a:latin typeface="+mj-lt"/>
                        </a:rPr>
                        <a:t>(s), svavel</a:t>
                      </a:r>
                      <a:endParaRPr lang="sv-SE" sz="1800" b="0" dirty="0">
                        <a:latin typeface="+mj-lt"/>
                      </a:endParaRPr>
                    </a:p>
                  </a:txBody>
                  <a:tcPr/>
                </a:tc>
                <a:extLst>
                  <a:ext uri="{0D108BD9-81ED-4DB2-BD59-A6C34878D82A}">
                    <a16:rowId xmlns:a16="http://schemas.microsoft.com/office/drawing/2014/main" val="2153177388"/>
                  </a:ext>
                </a:extLst>
              </a:tr>
              <a:tr h="37758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000" b="0" kern="1200" dirty="0">
                          <a:solidFill>
                            <a:schemeClr val="dk1"/>
                          </a:solidFill>
                          <a:effectLst/>
                          <a:latin typeface="+mj-lt"/>
                          <a:ea typeface="+mn-ea"/>
                          <a:cs typeface="+mn-cs"/>
                        </a:rPr>
                        <a:t>4ab</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2000" b="0" dirty="0">
                          <a:solidFill>
                            <a:schemeClr val="tx1"/>
                          </a:solidFill>
                          <a:latin typeface="+mj-lt"/>
                          <a:hlinkClick r:id="rId4"/>
                        </a:rPr>
                        <a:t>Kaliumnitrat med </a:t>
                      </a:r>
                      <a:r>
                        <a:rPr lang="sv-SE" sz="2000" b="0" kern="1200" dirty="0">
                          <a:solidFill>
                            <a:schemeClr val="tx1"/>
                          </a:solidFill>
                          <a:latin typeface="+mj-lt"/>
                          <a:ea typeface="+mn-ea"/>
                          <a:cs typeface="+mn-cs"/>
                          <a:hlinkClick r:id="rId4">
                            <a:extLst>
                              <a:ext uri="{A12FA001-AC4F-418D-AE19-62706E023703}">
                                <ahyp:hlinkClr xmlns:ahyp="http://schemas.microsoft.com/office/drawing/2018/hyperlinkcolor" val="tx"/>
                              </a:ext>
                            </a:extLst>
                          </a:hlinkClick>
                        </a:rPr>
                        <a:t>a) kol</a:t>
                      </a:r>
                      <a:r>
                        <a:rPr lang="en-GB" sz="2000" b="0" kern="1200" dirty="0">
                          <a:solidFill>
                            <a:schemeClr val="tx1"/>
                          </a:solidFill>
                          <a:latin typeface="+mj-lt"/>
                          <a:ea typeface="+mn-ea"/>
                          <a:cs typeface="+mn-cs"/>
                          <a:hlinkClick r:id="rId4">
                            <a:extLst>
                              <a:ext uri="{A12FA001-AC4F-418D-AE19-62706E023703}">
                                <ahyp:hlinkClr xmlns:ahyp="http://schemas.microsoft.com/office/drawing/2018/hyperlinkcolor" val="tx"/>
                              </a:ext>
                            </a:extLst>
                          </a:hlinkClick>
                        </a:rPr>
                        <a:t> </a:t>
                      </a:r>
                      <a:r>
                        <a:rPr lang="sv-SE" sz="2000" b="0" kern="1200" dirty="0">
                          <a:solidFill>
                            <a:schemeClr val="tx1"/>
                          </a:solidFill>
                          <a:latin typeface="+mj-lt"/>
                          <a:ea typeface="+mn-ea"/>
                          <a:cs typeface="+mn-cs"/>
                        </a:rPr>
                        <a:t>och b) socker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800" b="0" dirty="0">
                          <a:latin typeface="+mj-lt"/>
                        </a:rPr>
                        <a:t>Kaliumnitrat, KNO</a:t>
                      </a:r>
                      <a:r>
                        <a:rPr lang="sv-SE" sz="1800" b="0" baseline="-25000" dirty="0">
                          <a:latin typeface="+mj-lt"/>
                        </a:rPr>
                        <a:t>3</a:t>
                      </a:r>
                      <a:r>
                        <a:rPr lang="sv-SE" sz="1800" b="0" dirty="0">
                          <a:solidFill>
                            <a:schemeClr val="tx1"/>
                          </a:solidFill>
                          <a:latin typeface="+mj-lt"/>
                        </a:rPr>
                        <a:t>(l), kol, socker</a:t>
                      </a:r>
                      <a:endParaRPr lang="en-GB" sz="1800" b="0" kern="1200" dirty="0">
                        <a:solidFill>
                          <a:schemeClr val="dk1"/>
                        </a:solidFill>
                        <a:effectLst/>
                        <a:latin typeface="+mj-lt"/>
                        <a:ea typeface="Calibri" panose="020F0502020204030204" pitchFamily="34" charset="0"/>
                        <a:cs typeface="Times New Roman" panose="02020603050405020304" pitchFamily="18" charset="0"/>
                      </a:endParaRPr>
                    </a:p>
                  </a:txBody>
                  <a:tcPr/>
                </a:tc>
                <a:extLst>
                  <a:ext uri="{0D108BD9-81ED-4DB2-BD59-A6C34878D82A}">
                    <a16:rowId xmlns:a16="http://schemas.microsoft.com/office/drawing/2014/main" val="4065418048"/>
                  </a:ext>
                </a:extLst>
              </a:tr>
              <a:tr h="377589">
                <a:tc>
                  <a:txBody>
                    <a:bodyPr/>
                    <a:lstStyle/>
                    <a:p>
                      <a:r>
                        <a:rPr lang="sv-SE" sz="2000" b="0" dirty="0">
                          <a:latin typeface="+mj-lt"/>
                        </a:rPr>
                        <a:t>4c</a:t>
                      </a:r>
                    </a:p>
                  </a:txBody>
                  <a:tcPr/>
                </a:tc>
                <a:tc>
                  <a:txBody>
                    <a:bodyPr/>
                    <a:lstStyle/>
                    <a:p>
                      <a:r>
                        <a:rPr lang="sv-SE" sz="2000" b="0" i="0" u="none" strike="noStrike" kern="1200" baseline="0" dirty="0">
                          <a:solidFill>
                            <a:schemeClr val="dk1"/>
                          </a:solidFill>
                          <a:latin typeface="+mj-lt"/>
                          <a:ea typeface="+mn-ea"/>
                          <a:cs typeface="+mn-cs"/>
                          <a:hlinkClick r:id="rId5"/>
                        </a:rPr>
                        <a:t>Energirika skumbilar</a:t>
                      </a:r>
                      <a:endParaRPr lang="sv-SE" sz="2000" b="0" dirty="0">
                        <a:latin typeface="+mj-lt"/>
                      </a:endParaRPr>
                    </a:p>
                  </a:txBody>
                  <a:tcPr/>
                </a:tc>
                <a:tc>
                  <a:txBody>
                    <a:bodyPr/>
                    <a:lstStyle/>
                    <a:p>
                      <a:r>
                        <a:rPr lang="sv-SE" sz="1800" b="0" kern="1200" dirty="0" err="1">
                          <a:solidFill>
                            <a:schemeClr val="tx1"/>
                          </a:solidFill>
                          <a:latin typeface="+mj-lt"/>
                          <a:ea typeface="+mn-ea"/>
                          <a:cs typeface="+mn-cs"/>
                        </a:rPr>
                        <a:t>Kaliumperklorat</a:t>
                      </a:r>
                      <a:r>
                        <a:rPr lang="sv-SE" sz="1800" b="0" kern="1200" dirty="0">
                          <a:solidFill>
                            <a:schemeClr val="tx1"/>
                          </a:solidFill>
                          <a:latin typeface="+mj-lt"/>
                          <a:ea typeface="+mn-ea"/>
                          <a:cs typeface="+mn-cs"/>
                        </a:rPr>
                        <a:t>, KClO4(l), godis</a:t>
                      </a:r>
                    </a:p>
                  </a:txBody>
                  <a:tcPr/>
                </a:tc>
                <a:extLst>
                  <a:ext uri="{0D108BD9-81ED-4DB2-BD59-A6C34878D82A}">
                    <a16:rowId xmlns:a16="http://schemas.microsoft.com/office/drawing/2014/main" val="3506623717"/>
                  </a:ext>
                </a:extLst>
              </a:tr>
              <a:tr h="668041">
                <a:tc>
                  <a:txBody>
                    <a:bodyPr/>
                    <a:lstStyle/>
                    <a:p>
                      <a:r>
                        <a:rPr lang="sv-SE" sz="2000" b="0" dirty="0">
                          <a:latin typeface="+mj-lt"/>
                        </a:rPr>
                        <a:t>5</a:t>
                      </a:r>
                    </a:p>
                  </a:txBody>
                  <a:tcPr/>
                </a:tc>
                <a:tc>
                  <a:txBody>
                    <a:bodyPr/>
                    <a:lstStyle/>
                    <a:p>
                      <a:r>
                        <a:rPr lang="sv-SE" sz="2000" b="0" dirty="0">
                          <a:latin typeface="+mj-lt"/>
                          <a:hlinkClick r:id="rId6"/>
                        </a:rPr>
                        <a:t>Ammoniumnitrat och zink med ammoniumklorid (katalysator)</a:t>
                      </a:r>
                      <a:endParaRPr lang="sv-SE" sz="2000" b="0" dirty="0">
                        <a:latin typeface="+mj-lt"/>
                      </a:endParaRPr>
                    </a:p>
                  </a:txBody>
                  <a:tcPr/>
                </a:tc>
                <a:tc>
                  <a:txBody>
                    <a:bodyPr/>
                    <a:lstStyle/>
                    <a:p>
                      <a:r>
                        <a:rPr lang="en-GB" sz="1800" b="0" kern="1200" dirty="0">
                          <a:solidFill>
                            <a:schemeClr val="dk1"/>
                          </a:solidFill>
                          <a:effectLst/>
                          <a:latin typeface="+mj-lt"/>
                          <a:ea typeface="Calibri" panose="020F0502020204030204" pitchFamily="34" charset="0"/>
                          <a:cs typeface="+mn-cs"/>
                        </a:rPr>
                        <a:t>Ammoniumnitrat, NH</a:t>
                      </a:r>
                      <a:r>
                        <a:rPr lang="en-GB" sz="1800" b="0" kern="1200" baseline="-25000" dirty="0">
                          <a:solidFill>
                            <a:schemeClr val="dk1"/>
                          </a:solidFill>
                          <a:effectLst/>
                          <a:latin typeface="+mj-lt"/>
                          <a:ea typeface="Calibri" panose="020F0502020204030204" pitchFamily="34" charset="0"/>
                          <a:cs typeface="+mn-cs"/>
                        </a:rPr>
                        <a:t>4</a:t>
                      </a:r>
                      <a:r>
                        <a:rPr lang="en-GB" sz="1800" b="0" kern="1200" dirty="0">
                          <a:solidFill>
                            <a:schemeClr val="dk1"/>
                          </a:solidFill>
                          <a:effectLst/>
                          <a:latin typeface="+mj-lt"/>
                          <a:ea typeface="Calibri" panose="020F0502020204030204" pitchFamily="34" charset="0"/>
                          <a:cs typeface="+mn-cs"/>
                        </a:rPr>
                        <a:t>NO</a:t>
                      </a:r>
                      <a:r>
                        <a:rPr lang="en-GB" sz="1800" b="0" kern="1200" baseline="-25000" dirty="0">
                          <a:solidFill>
                            <a:schemeClr val="dk1"/>
                          </a:solidFill>
                          <a:effectLst/>
                          <a:latin typeface="+mj-lt"/>
                          <a:ea typeface="Calibri" panose="020F0502020204030204" pitchFamily="34" charset="0"/>
                          <a:cs typeface="+mn-cs"/>
                        </a:rPr>
                        <a:t>3</a:t>
                      </a:r>
                      <a:r>
                        <a:rPr lang="en-GB" sz="1800" b="0" kern="1200" dirty="0">
                          <a:solidFill>
                            <a:schemeClr val="dk1"/>
                          </a:solidFill>
                          <a:effectLst/>
                          <a:latin typeface="+mj-lt"/>
                          <a:ea typeface="Calibri" panose="020F0502020204030204" pitchFamily="34" charset="0"/>
                          <a:cs typeface="+mn-cs"/>
                        </a:rPr>
                        <a:t>(s), </a:t>
                      </a:r>
                      <a:r>
                        <a:rPr lang="en-GB" sz="1800" b="0" kern="1200" dirty="0" err="1">
                          <a:solidFill>
                            <a:schemeClr val="dk1"/>
                          </a:solidFill>
                          <a:effectLst/>
                          <a:latin typeface="+mj-lt"/>
                          <a:ea typeface="Calibri" panose="020F0502020204030204" pitchFamily="34" charset="0"/>
                          <a:cs typeface="+mn-cs"/>
                        </a:rPr>
                        <a:t>zink</a:t>
                      </a:r>
                      <a:r>
                        <a:rPr lang="en-GB" sz="1800" b="0" kern="1200" dirty="0">
                          <a:solidFill>
                            <a:schemeClr val="dk1"/>
                          </a:solidFill>
                          <a:effectLst/>
                          <a:latin typeface="+mj-lt"/>
                          <a:ea typeface="Calibri" panose="020F0502020204030204" pitchFamily="34" charset="0"/>
                          <a:cs typeface="+mn-cs"/>
                        </a:rPr>
                        <a:t>, ammoniumklorid, NH</a:t>
                      </a:r>
                      <a:r>
                        <a:rPr lang="en-GB" sz="1800" b="0" kern="1200" baseline="-25000" dirty="0">
                          <a:solidFill>
                            <a:schemeClr val="dk1"/>
                          </a:solidFill>
                          <a:effectLst/>
                          <a:latin typeface="+mj-lt"/>
                          <a:ea typeface="Calibri" panose="020F0502020204030204" pitchFamily="34" charset="0"/>
                          <a:cs typeface="+mn-cs"/>
                        </a:rPr>
                        <a:t>4</a:t>
                      </a:r>
                      <a:r>
                        <a:rPr lang="en-GB" sz="1800" b="0" kern="1200" dirty="0">
                          <a:solidFill>
                            <a:schemeClr val="dk1"/>
                          </a:solidFill>
                          <a:effectLst/>
                          <a:latin typeface="+mj-lt"/>
                          <a:ea typeface="Calibri" panose="020F0502020204030204" pitchFamily="34" charset="0"/>
                          <a:cs typeface="+mn-cs"/>
                        </a:rPr>
                        <a:t>Cl(s)</a:t>
                      </a:r>
                      <a:endParaRPr lang="sv-SE" sz="1800" b="0" dirty="0">
                        <a:latin typeface="+mj-lt"/>
                      </a:endParaRPr>
                    </a:p>
                  </a:txBody>
                  <a:tcPr/>
                </a:tc>
                <a:extLst>
                  <a:ext uri="{0D108BD9-81ED-4DB2-BD59-A6C34878D82A}">
                    <a16:rowId xmlns:a16="http://schemas.microsoft.com/office/drawing/2014/main" val="700814788"/>
                  </a:ext>
                </a:extLst>
              </a:tr>
              <a:tr h="377589">
                <a:tc>
                  <a:txBody>
                    <a:bodyPr/>
                    <a:lstStyle/>
                    <a:p>
                      <a:r>
                        <a:rPr lang="sv-SE" sz="2000" b="0" dirty="0">
                          <a:latin typeface="+mj-lt"/>
                        </a:rPr>
                        <a:t>6</a:t>
                      </a:r>
                    </a:p>
                  </a:txBody>
                  <a:tcPr/>
                </a:tc>
                <a:tc>
                  <a:txBody>
                    <a:bodyPr/>
                    <a:lstStyle/>
                    <a:p>
                      <a:r>
                        <a:rPr lang="sv-SE" sz="2000" b="0" dirty="0">
                          <a:latin typeface="+mj-lt"/>
                          <a:hlinkClick r:id="rId7"/>
                        </a:rPr>
                        <a:t>Kaliumklorat med socker och järnpulver</a:t>
                      </a:r>
                      <a:endParaRPr lang="sv-SE" sz="2000" b="0" dirty="0">
                        <a:latin typeface="+mj-lt"/>
                      </a:endParaRPr>
                    </a:p>
                  </a:txBody>
                  <a:tcPr/>
                </a:tc>
                <a:tc>
                  <a:txBody>
                    <a:bodyPr/>
                    <a:lstStyle/>
                    <a:p>
                      <a:r>
                        <a:rPr lang="sv-SE" sz="1800" b="0" kern="1200" dirty="0">
                          <a:solidFill>
                            <a:schemeClr val="dk1"/>
                          </a:solidFill>
                          <a:effectLst/>
                          <a:latin typeface="+mj-lt"/>
                          <a:ea typeface="+mn-ea"/>
                          <a:cs typeface="+mn-cs"/>
                        </a:rPr>
                        <a:t>Kaliumklorat, KClO</a:t>
                      </a:r>
                      <a:r>
                        <a:rPr lang="sv-SE" sz="1800" b="0" kern="1200" baseline="-25000" dirty="0">
                          <a:solidFill>
                            <a:schemeClr val="dk1"/>
                          </a:solidFill>
                          <a:effectLst/>
                          <a:latin typeface="+mj-lt"/>
                          <a:ea typeface="+mn-ea"/>
                          <a:cs typeface="+mn-cs"/>
                        </a:rPr>
                        <a:t>3</a:t>
                      </a:r>
                      <a:r>
                        <a:rPr lang="sv-SE" sz="1800" b="0" dirty="0">
                          <a:solidFill>
                            <a:schemeClr val="tx1"/>
                          </a:solidFill>
                          <a:latin typeface="+mj-lt"/>
                        </a:rPr>
                        <a:t>(s), socker, järn</a:t>
                      </a:r>
                      <a:endParaRPr lang="sv-SE" sz="1800" b="0" dirty="0">
                        <a:latin typeface="+mj-lt"/>
                      </a:endParaRPr>
                    </a:p>
                  </a:txBody>
                  <a:tcPr/>
                </a:tc>
                <a:extLst>
                  <a:ext uri="{0D108BD9-81ED-4DB2-BD59-A6C34878D82A}">
                    <a16:rowId xmlns:a16="http://schemas.microsoft.com/office/drawing/2014/main" val="3157842615"/>
                  </a:ext>
                </a:extLst>
              </a:tr>
              <a:tr h="609951">
                <a:tc>
                  <a:txBody>
                    <a:bodyPr/>
                    <a:lstStyle/>
                    <a:p>
                      <a:r>
                        <a:rPr lang="sv-SE" sz="2000" b="0" dirty="0">
                          <a:latin typeface="+mj-lt"/>
                        </a:rPr>
                        <a:t>7</a:t>
                      </a:r>
                    </a:p>
                  </a:txBody>
                  <a:tcPr/>
                </a:tc>
                <a:tc>
                  <a:txBody>
                    <a:bodyPr/>
                    <a:lstStyle/>
                    <a:p>
                      <a:r>
                        <a:rPr lang="sv-SE" sz="2000" b="0" dirty="0">
                          <a:latin typeface="+mj-lt"/>
                        </a:rPr>
                        <a:t>Bengalisk eld</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kern="1200" dirty="0" err="1">
                          <a:solidFill>
                            <a:schemeClr val="dk1"/>
                          </a:solidFill>
                          <a:effectLst/>
                          <a:latin typeface="+mj-lt"/>
                          <a:ea typeface="+mn-ea"/>
                          <a:cs typeface="+mn-cs"/>
                        </a:rPr>
                        <a:t>Kaliumklorat</a:t>
                      </a:r>
                      <a:r>
                        <a:rPr lang="en-GB" sz="1800" b="0" kern="1200" dirty="0">
                          <a:solidFill>
                            <a:schemeClr val="dk1"/>
                          </a:solidFill>
                          <a:effectLst/>
                          <a:latin typeface="+mj-lt"/>
                          <a:ea typeface="+mn-ea"/>
                          <a:cs typeface="+mn-cs"/>
                        </a:rPr>
                        <a:t>, KClO</a:t>
                      </a:r>
                      <a:r>
                        <a:rPr lang="en-GB" sz="1800" b="0" kern="1200" baseline="-25000" dirty="0">
                          <a:solidFill>
                            <a:schemeClr val="dk1"/>
                          </a:solidFill>
                          <a:effectLst/>
                          <a:latin typeface="+mj-lt"/>
                          <a:ea typeface="+mn-ea"/>
                          <a:cs typeface="+mn-cs"/>
                        </a:rPr>
                        <a:t>3</a:t>
                      </a:r>
                      <a:r>
                        <a:rPr lang="en-GB" sz="1800" b="0" kern="1200" dirty="0">
                          <a:solidFill>
                            <a:schemeClr val="dk1"/>
                          </a:solidFill>
                          <a:effectLst/>
                          <a:latin typeface="+mj-lt"/>
                          <a:ea typeface="+mn-ea"/>
                          <a:cs typeface="+mn-cs"/>
                        </a:rPr>
                        <a:t>(s), </a:t>
                      </a:r>
                      <a:r>
                        <a:rPr lang="en-GB" sz="1800" b="0" kern="1200" dirty="0" err="1">
                          <a:solidFill>
                            <a:schemeClr val="dk1"/>
                          </a:solidFill>
                          <a:effectLst/>
                          <a:latin typeface="+mj-lt"/>
                          <a:ea typeface="+mn-ea"/>
                          <a:cs typeface="+mn-cs"/>
                        </a:rPr>
                        <a:t>svavel</a:t>
                      </a:r>
                      <a:r>
                        <a:rPr lang="en-GB" sz="1800" b="0" kern="1200" dirty="0">
                          <a:solidFill>
                            <a:schemeClr val="dk1"/>
                          </a:solidFill>
                          <a:effectLst/>
                          <a:latin typeface="+mj-lt"/>
                          <a:ea typeface="+mn-ea"/>
                          <a:cs typeface="+mn-cs"/>
                        </a:rPr>
                        <a:t>, </a:t>
                      </a:r>
                      <a:r>
                        <a:rPr lang="en-GB" sz="1800" b="0" kern="1200" dirty="0" err="1">
                          <a:solidFill>
                            <a:schemeClr val="dk1"/>
                          </a:solidFill>
                          <a:effectLst/>
                          <a:latin typeface="+mj-lt"/>
                          <a:ea typeface="+mn-ea"/>
                          <a:cs typeface="+mn-cs"/>
                        </a:rPr>
                        <a:t>metallnitrat</a:t>
                      </a:r>
                      <a:r>
                        <a:rPr lang="en-GB" sz="1800" b="0" kern="1200" dirty="0">
                          <a:solidFill>
                            <a:schemeClr val="dk1"/>
                          </a:solidFill>
                          <a:effectLst/>
                          <a:latin typeface="+mj-lt"/>
                          <a:ea typeface="+mn-ea"/>
                          <a:cs typeface="+mn-cs"/>
                        </a:rPr>
                        <a:t> </a:t>
                      </a:r>
                      <a:r>
                        <a:rPr lang="en-GB" sz="1800" b="0" kern="1200" dirty="0" err="1">
                          <a:solidFill>
                            <a:schemeClr val="dk1"/>
                          </a:solidFill>
                          <a:effectLst/>
                          <a:latin typeface="+mj-lt"/>
                          <a:ea typeface="+mn-ea"/>
                          <a:cs typeface="+mn-cs"/>
                        </a:rPr>
                        <a:t>av</a:t>
                      </a:r>
                      <a:r>
                        <a:rPr lang="en-GB" sz="1800" b="0" kern="1200" dirty="0">
                          <a:solidFill>
                            <a:schemeClr val="dk1"/>
                          </a:solidFill>
                          <a:effectLst/>
                          <a:latin typeface="+mj-lt"/>
                          <a:ea typeface="+mn-ea"/>
                          <a:cs typeface="+mn-cs"/>
                        </a:rPr>
                        <a:t> Sr och Ba, </a:t>
                      </a:r>
                      <a:r>
                        <a:rPr lang="en-GB" sz="1800" b="0" kern="1200" dirty="0" err="1">
                          <a:solidFill>
                            <a:schemeClr val="dk1"/>
                          </a:solidFill>
                          <a:effectLst/>
                          <a:latin typeface="+mj-lt"/>
                          <a:ea typeface="+mn-ea"/>
                          <a:cs typeface="+mn-cs"/>
                        </a:rPr>
                        <a:t>m.m.</a:t>
                      </a:r>
                      <a:endParaRPr lang="sv-SE" sz="1800" b="0" kern="1200" dirty="0">
                        <a:solidFill>
                          <a:schemeClr val="dk1"/>
                        </a:solidFill>
                        <a:effectLst/>
                        <a:latin typeface="+mj-lt"/>
                        <a:ea typeface="+mn-ea"/>
                        <a:cs typeface="+mn-cs"/>
                      </a:endParaRPr>
                    </a:p>
                  </a:txBody>
                  <a:tcPr/>
                </a:tc>
                <a:extLst>
                  <a:ext uri="{0D108BD9-81ED-4DB2-BD59-A6C34878D82A}">
                    <a16:rowId xmlns:a16="http://schemas.microsoft.com/office/drawing/2014/main" val="454607798"/>
                  </a:ext>
                </a:extLst>
              </a:tr>
              <a:tr h="609951">
                <a:tc>
                  <a:txBody>
                    <a:bodyPr/>
                    <a:lstStyle/>
                    <a:p>
                      <a:r>
                        <a:rPr lang="sv-SE" sz="2000" b="0" dirty="0">
                          <a:latin typeface="+mj-lt"/>
                        </a:rPr>
                        <a:t>8</a:t>
                      </a:r>
                    </a:p>
                  </a:txBody>
                  <a:tcPr/>
                </a:tc>
                <a:tc>
                  <a:txBody>
                    <a:bodyPr/>
                    <a:lstStyle/>
                    <a:p>
                      <a:r>
                        <a:rPr lang="sv-SE" sz="2000" b="0" dirty="0">
                          <a:latin typeface="+mj-lt"/>
                          <a:hlinkClick r:id="rId8"/>
                        </a:rPr>
                        <a:t>Kaliumpermanganat och glykol</a:t>
                      </a:r>
                      <a:endParaRPr lang="sv-SE" sz="2000" b="0" dirty="0">
                        <a:latin typeface="+mj-lt"/>
                      </a:endParaRPr>
                    </a:p>
                  </a:txBody>
                  <a:tcPr/>
                </a:tc>
                <a:tc>
                  <a:txBody>
                    <a:bodyPr/>
                    <a:lstStyle/>
                    <a:p>
                      <a:r>
                        <a:rPr lang="en-GB" sz="1800" b="0" kern="1200" dirty="0">
                          <a:solidFill>
                            <a:schemeClr val="dk1"/>
                          </a:solidFill>
                          <a:effectLst/>
                          <a:latin typeface="+mj-lt"/>
                          <a:ea typeface="+mn-ea"/>
                          <a:cs typeface="+mn-cs"/>
                        </a:rPr>
                        <a:t>Kaliumpermanganat, KMnO</a:t>
                      </a:r>
                      <a:r>
                        <a:rPr lang="en-GB" sz="1800" b="0" kern="1200" baseline="-25000" dirty="0">
                          <a:solidFill>
                            <a:schemeClr val="dk1"/>
                          </a:solidFill>
                          <a:effectLst/>
                          <a:latin typeface="+mj-lt"/>
                          <a:ea typeface="+mn-ea"/>
                          <a:cs typeface="+mn-cs"/>
                        </a:rPr>
                        <a:t>4</a:t>
                      </a:r>
                      <a:r>
                        <a:rPr lang="en-GB" sz="1800" b="0" kern="1200" dirty="0">
                          <a:solidFill>
                            <a:schemeClr val="dk1"/>
                          </a:solidFill>
                          <a:effectLst/>
                          <a:latin typeface="+mj-lt"/>
                          <a:ea typeface="+mn-ea"/>
                          <a:cs typeface="+mn-cs"/>
                        </a:rPr>
                        <a:t>(s), </a:t>
                      </a:r>
                      <a:r>
                        <a:rPr lang="en-GB" sz="1800" b="0" kern="1200" dirty="0" err="1">
                          <a:solidFill>
                            <a:schemeClr val="dk1"/>
                          </a:solidFill>
                          <a:effectLst/>
                          <a:latin typeface="+mj-lt"/>
                          <a:ea typeface="+mn-ea"/>
                          <a:cs typeface="+mn-cs"/>
                        </a:rPr>
                        <a:t>etylenglykol</a:t>
                      </a:r>
                      <a:r>
                        <a:rPr lang="en-GB" sz="1800" b="0" kern="1200" dirty="0">
                          <a:solidFill>
                            <a:schemeClr val="dk1"/>
                          </a:solidFill>
                          <a:effectLst/>
                          <a:latin typeface="+mj-lt"/>
                          <a:ea typeface="+mn-ea"/>
                          <a:cs typeface="+mn-cs"/>
                        </a:rPr>
                        <a:t>, C</a:t>
                      </a:r>
                      <a:r>
                        <a:rPr lang="en-GB" sz="1800" b="0" kern="1200" baseline="-25000" dirty="0">
                          <a:solidFill>
                            <a:schemeClr val="dk1"/>
                          </a:solidFill>
                          <a:effectLst/>
                          <a:latin typeface="+mj-lt"/>
                          <a:ea typeface="+mn-ea"/>
                          <a:cs typeface="+mn-cs"/>
                        </a:rPr>
                        <a:t>2</a:t>
                      </a:r>
                      <a:r>
                        <a:rPr lang="en-GB" sz="1800" b="0" kern="1200" dirty="0">
                          <a:solidFill>
                            <a:schemeClr val="dk1"/>
                          </a:solidFill>
                          <a:effectLst/>
                          <a:latin typeface="+mj-lt"/>
                          <a:ea typeface="+mn-ea"/>
                          <a:cs typeface="+mn-cs"/>
                        </a:rPr>
                        <a:t>H</a:t>
                      </a:r>
                      <a:r>
                        <a:rPr lang="en-GB" sz="1800" b="0" kern="1200" baseline="-25000" dirty="0">
                          <a:solidFill>
                            <a:schemeClr val="dk1"/>
                          </a:solidFill>
                          <a:effectLst/>
                          <a:latin typeface="+mj-lt"/>
                          <a:ea typeface="+mn-ea"/>
                          <a:cs typeface="+mn-cs"/>
                        </a:rPr>
                        <a:t>4</a:t>
                      </a:r>
                      <a:r>
                        <a:rPr lang="en-GB" sz="1800" b="0" kern="1200" dirty="0">
                          <a:solidFill>
                            <a:schemeClr val="dk1"/>
                          </a:solidFill>
                          <a:effectLst/>
                          <a:latin typeface="+mj-lt"/>
                          <a:ea typeface="+mn-ea"/>
                          <a:cs typeface="+mn-cs"/>
                        </a:rPr>
                        <a:t>(OH)</a:t>
                      </a:r>
                      <a:r>
                        <a:rPr lang="en-GB" sz="1800" b="0" kern="1200" baseline="-25000" dirty="0">
                          <a:solidFill>
                            <a:schemeClr val="dk1"/>
                          </a:solidFill>
                          <a:effectLst/>
                          <a:latin typeface="+mj-lt"/>
                          <a:ea typeface="+mn-ea"/>
                          <a:cs typeface="+mn-cs"/>
                        </a:rPr>
                        <a:t>2</a:t>
                      </a:r>
                      <a:endParaRPr lang="sv-SE" sz="1800" b="0" dirty="0">
                        <a:latin typeface="+mj-lt"/>
                      </a:endParaRPr>
                    </a:p>
                  </a:txBody>
                  <a:tcPr/>
                </a:tc>
                <a:extLst>
                  <a:ext uri="{0D108BD9-81ED-4DB2-BD59-A6C34878D82A}">
                    <a16:rowId xmlns:a16="http://schemas.microsoft.com/office/drawing/2014/main" val="524522360"/>
                  </a:ext>
                </a:extLst>
              </a:tr>
            </a:tbl>
          </a:graphicData>
        </a:graphic>
      </p:graphicFrame>
      <p:grpSp>
        <p:nvGrpSpPr>
          <p:cNvPr id="6" name="Grupp 5">
            <a:extLst>
              <a:ext uri="{FF2B5EF4-FFF2-40B4-BE49-F238E27FC236}">
                <a16:creationId xmlns:a16="http://schemas.microsoft.com/office/drawing/2014/main" id="{486902BB-CCB7-2EFB-AAB0-4C0BBF10A2A9}"/>
              </a:ext>
            </a:extLst>
          </p:cNvPr>
          <p:cNvGrpSpPr/>
          <p:nvPr/>
        </p:nvGrpSpPr>
        <p:grpSpPr>
          <a:xfrm>
            <a:off x="713418" y="1999129"/>
            <a:ext cx="10156832" cy="3335802"/>
            <a:chOff x="713418" y="1999129"/>
            <a:chExt cx="10156832" cy="3335802"/>
          </a:xfrm>
        </p:grpSpPr>
        <p:sp>
          <p:nvSpPr>
            <p:cNvPr id="2" name="textruta 1">
              <a:extLst>
                <a:ext uri="{FF2B5EF4-FFF2-40B4-BE49-F238E27FC236}">
                  <a16:creationId xmlns:a16="http://schemas.microsoft.com/office/drawing/2014/main" id="{38FD523D-A81D-EC76-E7A3-629BF8CC12E4}"/>
                </a:ext>
              </a:extLst>
            </p:cNvPr>
            <p:cNvSpPr txBox="1"/>
            <p:nvPr/>
          </p:nvSpPr>
          <p:spPr>
            <a:xfrm>
              <a:off x="713418" y="1999129"/>
              <a:ext cx="10156832" cy="830997"/>
            </a:xfrm>
            <a:prstGeom prst="rect">
              <a:avLst/>
            </a:prstGeom>
            <a:solidFill>
              <a:srgbClr val="7F7F7F">
                <a:alpha val="69804"/>
              </a:srgbClr>
            </a:solidFill>
          </p:spPr>
          <p:txBody>
            <a:bodyPr wrap="square" rtlCol="0">
              <a:spAutoFit/>
            </a:bodyPr>
            <a:lstStyle/>
            <a:p>
              <a:endParaRPr lang="en-US" sz="1200" dirty="0"/>
            </a:p>
            <a:p>
              <a:endParaRPr lang="en-US" sz="1200" dirty="0"/>
            </a:p>
            <a:p>
              <a:endParaRPr lang="en-US" sz="1200" dirty="0"/>
            </a:p>
            <a:p>
              <a:endParaRPr lang="en-US" sz="1200" dirty="0"/>
            </a:p>
          </p:txBody>
        </p:sp>
        <p:sp>
          <p:nvSpPr>
            <p:cNvPr id="3" name="textruta 2">
              <a:extLst>
                <a:ext uri="{FF2B5EF4-FFF2-40B4-BE49-F238E27FC236}">
                  <a16:creationId xmlns:a16="http://schemas.microsoft.com/office/drawing/2014/main" id="{AD7CEC16-14B9-B3F7-341D-B1F9E5301E96}"/>
                </a:ext>
              </a:extLst>
            </p:cNvPr>
            <p:cNvSpPr txBox="1"/>
            <p:nvPr/>
          </p:nvSpPr>
          <p:spPr>
            <a:xfrm>
              <a:off x="713418" y="3580605"/>
              <a:ext cx="10156832" cy="1754326"/>
            </a:xfrm>
            <a:prstGeom prst="rect">
              <a:avLst/>
            </a:prstGeom>
            <a:solidFill>
              <a:srgbClr val="7F7F7F">
                <a:alpha val="69804"/>
              </a:srgbClr>
            </a:solidFill>
          </p:spPr>
          <p:txBody>
            <a:bodyPr wrap="square" rtlCol="0">
              <a:spAutoFit/>
            </a:body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grpSp>
    </p:spTree>
    <p:extLst>
      <p:ext uri="{BB962C8B-B14F-4D97-AF65-F5344CB8AC3E}">
        <p14:creationId xmlns:p14="http://schemas.microsoft.com/office/powerpoint/2010/main" val="1334866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2">
            <a:extLst>
              <a:ext uri="{FF2B5EF4-FFF2-40B4-BE49-F238E27FC236}">
                <a16:creationId xmlns:a16="http://schemas.microsoft.com/office/drawing/2014/main" id="{7E6AB03C-191D-4E44-8BF0-AF23D7349FBE}"/>
              </a:ext>
            </a:extLst>
          </p:cNvPr>
          <p:cNvSpPr txBox="1">
            <a:spLocks/>
          </p:cNvSpPr>
          <p:nvPr/>
        </p:nvSpPr>
        <p:spPr>
          <a:xfrm>
            <a:off x="643017" y="656248"/>
            <a:ext cx="9916126" cy="5873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3600" b="1" dirty="0">
                <a:solidFill>
                  <a:srgbClr val="EB653E"/>
                </a:solidFill>
              </a:rPr>
              <a:t>Övergripande riktlinjer för KRC-demonstrationerna</a:t>
            </a:r>
          </a:p>
        </p:txBody>
      </p:sp>
      <p:sp>
        <p:nvSpPr>
          <p:cNvPr id="6" name="Textruta 2">
            <a:extLst>
              <a:ext uri="{FF2B5EF4-FFF2-40B4-BE49-F238E27FC236}">
                <a16:creationId xmlns:a16="http://schemas.microsoft.com/office/drawing/2014/main" id="{94202E17-B3A6-43E2-B3A8-C1B3C7E9743D}"/>
              </a:ext>
            </a:extLst>
          </p:cNvPr>
          <p:cNvSpPr txBox="1">
            <a:spLocks noChangeArrowheads="1"/>
          </p:cNvSpPr>
          <p:nvPr/>
        </p:nvSpPr>
        <p:spPr bwMode="auto">
          <a:xfrm>
            <a:off x="757800" y="2289715"/>
            <a:ext cx="10273993" cy="3393237"/>
          </a:xfrm>
          <a:prstGeom prst="rect">
            <a:avLst/>
          </a:prstGeom>
          <a:noFill/>
          <a:ln w="28575">
            <a:solidFill>
              <a:schemeClr val="tx2"/>
            </a:solidFill>
            <a:miter lim="800000"/>
            <a:headEnd/>
            <a:tailEnd/>
          </a:ln>
        </p:spPr>
        <p:txBody>
          <a:bodyPr rot="0" vert="horz" wrap="square" lIns="91440" tIns="45720" rIns="91440" bIns="45720" anchor="t" anchorCtr="0">
            <a:noAutofit/>
          </a:bodyPr>
          <a:lstStyle/>
          <a:p>
            <a:r>
              <a:rPr lang="en-GB" sz="2400" b="1" dirty="0" err="1">
                <a:effectLst/>
                <a:latin typeface="+mj-lt"/>
                <a:ea typeface="Times New Roman" panose="02020603050405020304" pitchFamily="18" charset="0"/>
              </a:rPr>
              <a:t>Observera</a:t>
            </a:r>
            <a:r>
              <a:rPr lang="en-GB" sz="2400" b="1" dirty="0">
                <a:effectLst/>
                <a:latin typeface="+mj-lt"/>
                <a:ea typeface="Times New Roman" panose="02020603050405020304" pitchFamily="18" charset="0"/>
              </a:rPr>
              <a:t> </a:t>
            </a:r>
            <a:r>
              <a:rPr lang="en-GB" sz="2400" b="1" dirty="0" err="1">
                <a:effectLst/>
                <a:latin typeface="+mj-lt"/>
                <a:ea typeface="Times New Roman" panose="02020603050405020304" pitchFamily="18" charset="0"/>
              </a:rPr>
              <a:t>att</a:t>
            </a:r>
            <a:r>
              <a:rPr lang="en-GB" sz="2400" b="1" dirty="0">
                <a:effectLst/>
                <a:latin typeface="+mj-lt"/>
                <a:ea typeface="Times New Roman" panose="02020603050405020304" pitchFamily="18" charset="0"/>
              </a:rPr>
              <a:t> </a:t>
            </a:r>
            <a:r>
              <a:rPr lang="en-GB" sz="2400" b="1" dirty="0" err="1">
                <a:effectLst/>
                <a:latin typeface="+mj-lt"/>
                <a:ea typeface="Times New Roman" panose="02020603050405020304" pitchFamily="18" charset="0"/>
              </a:rPr>
              <a:t>mängderna</a:t>
            </a:r>
            <a:r>
              <a:rPr lang="en-GB" sz="2400" b="1" dirty="0">
                <a:effectLst/>
                <a:latin typeface="+mj-lt"/>
                <a:ea typeface="Times New Roman" panose="02020603050405020304" pitchFamily="18" charset="0"/>
              </a:rPr>
              <a:t> och </a:t>
            </a:r>
            <a:r>
              <a:rPr lang="en-GB" sz="2400" b="1" dirty="0" err="1">
                <a:effectLst/>
                <a:latin typeface="+mj-lt"/>
                <a:ea typeface="Times New Roman" panose="02020603050405020304" pitchFamily="18" charset="0"/>
              </a:rPr>
              <a:t>handhavandet</a:t>
            </a:r>
            <a:r>
              <a:rPr lang="en-GB" sz="2400" b="1" dirty="0">
                <a:effectLst/>
                <a:latin typeface="+mj-lt"/>
                <a:ea typeface="Times New Roman" panose="02020603050405020304" pitchFamily="18" charset="0"/>
              </a:rPr>
              <a:t> för </a:t>
            </a:r>
            <a:r>
              <a:rPr lang="en-GB" sz="2400" b="1" dirty="0" err="1">
                <a:effectLst/>
                <a:latin typeface="+mj-lt"/>
                <a:ea typeface="Times New Roman" panose="02020603050405020304" pitchFamily="18" charset="0"/>
              </a:rPr>
              <a:t>demonstrationerna</a:t>
            </a:r>
            <a:r>
              <a:rPr lang="en-GB" sz="2400" b="1" dirty="0">
                <a:effectLst/>
                <a:latin typeface="+mj-lt"/>
                <a:ea typeface="Times New Roman" panose="02020603050405020304" pitchFamily="18" charset="0"/>
              </a:rPr>
              <a:t> i </a:t>
            </a:r>
            <a:r>
              <a:rPr lang="en-GB" sz="2400" b="1" dirty="0" err="1">
                <a:effectLst/>
                <a:latin typeface="+mj-lt"/>
                <a:ea typeface="Times New Roman" panose="02020603050405020304" pitchFamily="18" charset="0"/>
              </a:rPr>
              <a:t>detta</a:t>
            </a:r>
            <a:r>
              <a:rPr lang="en-GB" sz="2400" b="1" dirty="0">
                <a:effectLst/>
                <a:latin typeface="+mj-lt"/>
                <a:ea typeface="Times New Roman" panose="02020603050405020304" pitchFamily="18" charset="0"/>
              </a:rPr>
              <a:t> </a:t>
            </a:r>
            <a:r>
              <a:rPr lang="en-GB" sz="2400" b="1" dirty="0" err="1">
                <a:effectLst/>
                <a:latin typeface="+mj-lt"/>
                <a:ea typeface="Times New Roman" panose="02020603050405020304" pitchFamily="18" charset="0"/>
              </a:rPr>
              <a:t>häfte</a:t>
            </a:r>
            <a:r>
              <a:rPr lang="en-GB" sz="2400" b="1" dirty="0">
                <a:effectLst/>
                <a:latin typeface="+mj-lt"/>
                <a:ea typeface="Times New Roman" panose="02020603050405020304" pitchFamily="18" charset="0"/>
              </a:rPr>
              <a:t> är </a:t>
            </a:r>
            <a:r>
              <a:rPr lang="en-GB" sz="2400" b="1" dirty="0" err="1">
                <a:effectLst/>
                <a:latin typeface="+mj-lt"/>
                <a:ea typeface="Times New Roman" panose="02020603050405020304" pitchFamily="18" charset="0"/>
              </a:rPr>
              <a:t>anpassade</a:t>
            </a:r>
            <a:r>
              <a:rPr lang="en-GB" sz="2400" b="1" dirty="0">
                <a:effectLst/>
                <a:latin typeface="+mj-lt"/>
                <a:ea typeface="Times New Roman" panose="02020603050405020304" pitchFamily="18" charset="0"/>
              </a:rPr>
              <a:t> för </a:t>
            </a:r>
            <a:r>
              <a:rPr lang="en-GB" sz="2400" b="1" dirty="0" err="1">
                <a:effectLst/>
                <a:latin typeface="+mj-lt"/>
                <a:ea typeface="Times New Roman" panose="02020603050405020304" pitchFamily="18" charset="0"/>
              </a:rPr>
              <a:t>att</a:t>
            </a:r>
            <a:r>
              <a:rPr lang="en-GB" sz="2400" b="1" dirty="0">
                <a:effectLst/>
                <a:latin typeface="+mj-lt"/>
                <a:ea typeface="Times New Roman" panose="02020603050405020304" pitchFamily="18" charset="0"/>
              </a:rPr>
              <a:t> </a:t>
            </a:r>
            <a:r>
              <a:rPr lang="en-GB" sz="2400" b="1" dirty="0" err="1">
                <a:effectLst/>
                <a:latin typeface="+mj-lt"/>
                <a:ea typeface="Times New Roman" panose="02020603050405020304" pitchFamily="18" charset="0"/>
              </a:rPr>
              <a:t>få</a:t>
            </a:r>
            <a:r>
              <a:rPr lang="en-GB" sz="2400" b="1" dirty="0">
                <a:effectLst/>
                <a:latin typeface="+mj-lt"/>
                <a:ea typeface="Times New Roman" panose="02020603050405020304" pitchFamily="18" charset="0"/>
              </a:rPr>
              <a:t> </a:t>
            </a:r>
            <a:r>
              <a:rPr lang="en-GB" sz="2400" b="1" dirty="0" err="1">
                <a:effectLst/>
                <a:latin typeface="+mj-lt"/>
                <a:ea typeface="Times New Roman" panose="02020603050405020304" pitchFamily="18" charset="0"/>
              </a:rPr>
              <a:t>genomföras</a:t>
            </a:r>
            <a:r>
              <a:rPr lang="en-GB" sz="2400" b="1" dirty="0">
                <a:effectLst/>
                <a:latin typeface="+mj-lt"/>
                <a:ea typeface="Times New Roman" panose="02020603050405020304" pitchFamily="18" charset="0"/>
              </a:rPr>
              <a:t> </a:t>
            </a:r>
            <a:r>
              <a:rPr lang="en-GB" sz="2400" b="1" dirty="0" err="1">
                <a:effectLst/>
                <a:latin typeface="+mj-lt"/>
                <a:ea typeface="Times New Roman" panose="02020603050405020304" pitchFamily="18" charset="0"/>
              </a:rPr>
              <a:t>enligt</a:t>
            </a:r>
            <a:r>
              <a:rPr lang="en-GB" sz="2400" b="1" dirty="0">
                <a:effectLst/>
                <a:latin typeface="+mj-lt"/>
                <a:ea typeface="Times New Roman" panose="02020603050405020304" pitchFamily="18" charset="0"/>
              </a:rPr>
              <a:t> </a:t>
            </a:r>
            <a:r>
              <a:rPr lang="en-GB" sz="2400" b="1" dirty="0" err="1">
                <a:effectLst/>
                <a:latin typeface="+mj-lt"/>
                <a:ea typeface="Times New Roman" panose="02020603050405020304" pitchFamily="18" charset="0"/>
              </a:rPr>
              <a:t>undantaget</a:t>
            </a:r>
            <a:r>
              <a:rPr lang="en-GB" sz="2400" b="1" dirty="0">
                <a:effectLst/>
                <a:latin typeface="+mj-lt"/>
                <a:ea typeface="Times New Roman" panose="02020603050405020304" pitchFamily="18" charset="0"/>
              </a:rPr>
              <a:t> </a:t>
            </a:r>
            <a:r>
              <a:rPr lang="en-GB" sz="2400" b="1" dirty="0" err="1">
                <a:effectLst/>
                <a:latin typeface="+mj-lt"/>
                <a:ea typeface="Times New Roman" panose="02020603050405020304" pitchFamily="18" charset="0"/>
              </a:rPr>
              <a:t>tillstånd</a:t>
            </a:r>
            <a:r>
              <a:rPr lang="en-GB" sz="2400" b="1" dirty="0">
                <a:effectLst/>
                <a:latin typeface="+mj-lt"/>
                <a:ea typeface="Times New Roman" panose="02020603050405020304" pitchFamily="18" charset="0"/>
              </a:rPr>
              <a:t> </a:t>
            </a:r>
            <a:r>
              <a:rPr lang="en-GB" sz="2400" b="1" dirty="0" err="1">
                <a:effectLst/>
                <a:latin typeface="+mj-lt"/>
                <a:ea typeface="Times New Roman" panose="02020603050405020304" pitchFamily="18" charset="0"/>
              </a:rPr>
              <a:t>från</a:t>
            </a:r>
            <a:r>
              <a:rPr lang="en-GB" sz="2400" b="1" dirty="0">
                <a:effectLst/>
                <a:latin typeface="+mj-lt"/>
                <a:ea typeface="Times New Roman" panose="02020603050405020304" pitchFamily="18" charset="0"/>
              </a:rPr>
              <a:t> MCF </a:t>
            </a:r>
            <a:r>
              <a:rPr lang="en-GB" sz="2400" b="1" dirty="0" err="1">
                <a:effectLst/>
                <a:latin typeface="+mj-lt"/>
                <a:ea typeface="Times New Roman" panose="02020603050405020304" pitchFamily="18" charset="0"/>
              </a:rPr>
              <a:t>kap</a:t>
            </a:r>
            <a:r>
              <a:rPr lang="en-GB" sz="2400" b="1" dirty="0">
                <a:effectLst/>
                <a:latin typeface="+mj-lt"/>
                <a:ea typeface="Times New Roman" panose="02020603050405020304" pitchFamily="18" charset="0"/>
              </a:rPr>
              <a:t> 2. 10§ </a:t>
            </a:r>
            <a:r>
              <a:rPr lang="en-GB" sz="2400" b="1" dirty="0" err="1">
                <a:effectLst/>
                <a:latin typeface="+mj-lt"/>
                <a:ea typeface="Times New Roman" panose="02020603050405020304" pitchFamily="18" charset="0"/>
              </a:rPr>
              <a:t>av</a:t>
            </a:r>
            <a:r>
              <a:rPr lang="en-GB" sz="2400" dirty="0">
                <a:effectLst/>
                <a:latin typeface="+mj-lt"/>
                <a:ea typeface="Times New Roman" panose="02020603050405020304" pitchFamily="18" charset="0"/>
              </a:rPr>
              <a:t> </a:t>
            </a:r>
            <a:r>
              <a:rPr lang="en-GB" sz="2400" u="sng" dirty="0">
                <a:solidFill>
                  <a:srgbClr val="0563C1"/>
                </a:solidFill>
                <a:effectLst/>
                <a:latin typeface="+mj-lt"/>
                <a:ea typeface="Times New Roman" panose="02020603050405020304" pitchFamily="18" charset="0"/>
                <a:cs typeface="Times New Roman" panose="02020603050405020304" pitchFamily="18" charset="0"/>
                <a:hlinkClick r:id="rId3"/>
              </a:rPr>
              <a:t>MCFFS 2026:4</a:t>
            </a:r>
            <a:r>
              <a:rPr lang="en-GB" sz="2400" dirty="0">
                <a:effectLst/>
                <a:latin typeface="+mj-lt"/>
                <a:ea typeface="Times New Roman" panose="02020603050405020304" pitchFamily="18" charset="0"/>
              </a:rPr>
              <a:t>. </a:t>
            </a:r>
            <a:r>
              <a:rPr lang="en-GB" sz="2400" dirty="0" err="1">
                <a:effectLst/>
                <a:latin typeface="+mj-lt"/>
                <a:ea typeface="Times New Roman" panose="02020603050405020304" pitchFamily="18" charset="0"/>
              </a:rPr>
              <a:t>Samtliga</a:t>
            </a:r>
            <a:r>
              <a:rPr lang="en-GB" sz="2400" dirty="0">
                <a:effectLst/>
                <a:latin typeface="+mj-lt"/>
                <a:ea typeface="Times New Roman" panose="02020603050405020304" pitchFamily="18" charset="0"/>
              </a:rPr>
              <a:t> </a:t>
            </a:r>
            <a:r>
              <a:rPr lang="en-GB" sz="2400" dirty="0" err="1">
                <a:effectLst/>
                <a:latin typeface="+mj-lt"/>
                <a:ea typeface="Times New Roman" panose="02020603050405020304" pitchFamily="18" charset="0"/>
              </a:rPr>
              <a:t>försök</a:t>
            </a:r>
            <a:r>
              <a:rPr lang="en-GB" sz="2400" dirty="0">
                <a:effectLst/>
                <a:latin typeface="+mj-lt"/>
                <a:ea typeface="Times New Roman" panose="02020603050405020304" pitchFamily="18" charset="0"/>
              </a:rPr>
              <a:t> är </a:t>
            </a:r>
            <a:r>
              <a:rPr lang="en-GB" sz="2400" dirty="0" err="1">
                <a:effectLst/>
                <a:latin typeface="+mj-lt"/>
                <a:ea typeface="Times New Roman" panose="02020603050405020304" pitchFamily="18" charset="0"/>
              </a:rPr>
              <a:t>tänkta</a:t>
            </a:r>
            <a:r>
              <a:rPr lang="en-GB" sz="2400" dirty="0">
                <a:effectLst/>
                <a:latin typeface="+mj-lt"/>
                <a:ea typeface="Times New Roman" panose="02020603050405020304" pitchFamily="18" charset="0"/>
              </a:rPr>
              <a:t> </a:t>
            </a:r>
            <a:r>
              <a:rPr lang="en-GB" sz="2400" dirty="0" err="1">
                <a:effectLst/>
                <a:latin typeface="+mj-lt"/>
                <a:ea typeface="Times New Roman" panose="02020603050405020304" pitchFamily="18" charset="0"/>
              </a:rPr>
              <a:t>som</a:t>
            </a:r>
            <a:r>
              <a:rPr lang="en-GB" sz="2400" dirty="0">
                <a:effectLst/>
                <a:latin typeface="+mj-lt"/>
                <a:ea typeface="Times New Roman" panose="02020603050405020304" pitchFamily="18" charset="0"/>
              </a:rPr>
              <a:t> </a:t>
            </a:r>
            <a:r>
              <a:rPr lang="en-GB" sz="2400" dirty="0" err="1">
                <a:effectLst/>
                <a:latin typeface="+mj-lt"/>
                <a:ea typeface="Times New Roman" panose="02020603050405020304" pitchFamily="18" charset="0"/>
              </a:rPr>
              <a:t>demonstrationer</a:t>
            </a:r>
            <a:r>
              <a:rPr lang="en-GB" sz="2400" dirty="0">
                <a:effectLst/>
                <a:latin typeface="+mj-lt"/>
                <a:ea typeface="Times New Roman" panose="02020603050405020304" pitchFamily="18" charset="0"/>
              </a:rPr>
              <a:t> och ska </a:t>
            </a:r>
            <a:r>
              <a:rPr lang="en-GB" sz="2400" dirty="0" err="1">
                <a:effectLst/>
                <a:latin typeface="+mj-lt"/>
                <a:ea typeface="Times New Roman" panose="02020603050405020304" pitchFamily="18" charset="0"/>
              </a:rPr>
              <a:t>genomföras</a:t>
            </a:r>
            <a:r>
              <a:rPr lang="en-GB" sz="2400" dirty="0">
                <a:effectLst/>
                <a:latin typeface="+mj-lt"/>
                <a:ea typeface="Times New Roman" panose="02020603050405020304" pitchFamily="18" charset="0"/>
              </a:rPr>
              <a:t> i </a:t>
            </a:r>
            <a:r>
              <a:rPr lang="en-GB" sz="2400" dirty="0" err="1">
                <a:effectLst/>
                <a:latin typeface="+mj-lt"/>
                <a:ea typeface="Times New Roman" panose="02020603050405020304" pitchFamily="18" charset="0"/>
              </a:rPr>
              <a:t>dragskåp</a:t>
            </a:r>
            <a:r>
              <a:rPr lang="en-GB" sz="2400" dirty="0">
                <a:effectLst/>
                <a:latin typeface="+mj-lt"/>
                <a:ea typeface="Times New Roman" panose="02020603050405020304" pitchFamily="18" charset="0"/>
              </a:rPr>
              <a:t> </a:t>
            </a:r>
            <a:r>
              <a:rPr lang="en-GB" sz="2400" dirty="0" err="1">
                <a:effectLst/>
                <a:latin typeface="+mj-lt"/>
                <a:ea typeface="Times New Roman" panose="02020603050405020304" pitchFamily="18" charset="0"/>
              </a:rPr>
              <a:t>alternativt</a:t>
            </a:r>
            <a:r>
              <a:rPr lang="en-GB" sz="2400" dirty="0">
                <a:effectLst/>
                <a:latin typeface="+mj-lt"/>
                <a:ea typeface="Times New Roman" panose="02020603050405020304" pitchFamily="18" charset="0"/>
              </a:rPr>
              <a:t> </a:t>
            </a:r>
            <a:r>
              <a:rPr lang="en-GB" sz="2400" dirty="0" err="1">
                <a:effectLst/>
                <a:latin typeface="+mj-lt"/>
                <a:ea typeface="Times New Roman" panose="02020603050405020304" pitchFamily="18" charset="0"/>
              </a:rPr>
              <a:t>utomhus</a:t>
            </a:r>
            <a:r>
              <a:rPr lang="en-GB" sz="2400" dirty="0">
                <a:effectLst/>
                <a:latin typeface="+mj-lt"/>
                <a:ea typeface="Times New Roman" panose="02020603050405020304" pitchFamily="18" charset="0"/>
              </a:rPr>
              <a:t>. </a:t>
            </a:r>
            <a:r>
              <a:rPr lang="en-GB" sz="2400" dirty="0" err="1">
                <a:effectLst/>
                <a:latin typeface="+mj-lt"/>
                <a:ea typeface="Times New Roman" panose="02020603050405020304" pitchFamily="18" charset="0"/>
              </a:rPr>
              <a:t>Använd</a:t>
            </a:r>
            <a:r>
              <a:rPr lang="en-GB" sz="2400" dirty="0">
                <a:effectLst/>
                <a:latin typeface="+mj-lt"/>
                <a:ea typeface="Times New Roman" panose="02020603050405020304" pitchFamily="18" charset="0"/>
              </a:rPr>
              <a:t> </a:t>
            </a:r>
            <a:r>
              <a:rPr lang="en-GB" sz="2400" dirty="0" err="1">
                <a:effectLst/>
                <a:latin typeface="+mj-lt"/>
                <a:ea typeface="Times New Roman" panose="02020603050405020304" pitchFamily="18" charset="0"/>
              </a:rPr>
              <a:t>alltid</a:t>
            </a:r>
            <a:r>
              <a:rPr lang="en-GB" sz="2400" dirty="0">
                <a:effectLst/>
                <a:latin typeface="+mj-lt"/>
                <a:ea typeface="Times New Roman" panose="02020603050405020304" pitchFamily="18" charset="0"/>
              </a:rPr>
              <a:t> </a:t>
            </a:r>
            <a:r>
              <a:rPr lang="en-GB" sz="2400" dirty="0" err="1">
                <a:effectLst/>
                <a:latin typeface="+mj-lt"/>
                <a:ea typeface="Times New Roman" panose="02020603050405020304" pitchFamily="18" charset="0"/>
              </a:rPr>
              <a:t>skyddsglasögon</a:t>
            </a:r>
            <a:r>
              <a:rPr lang="en-GB" sz="2400" dirty="0">
                <a:effectLst/>
                <a:latin typeface="+mj-lt"/>
                <a:ea typeface="Times New Roman" panose="02020603050405020304" pitchFamily="18" charset="0"/>
              </a:rPr>
              <a:t> och </a:t>
            </a:r>
            <a:r>
              <a:rPr lang="en-GB" sz="2400" dirty="0" err="1">
                <a:effectLst/>
                <a:latin typeface="+mj-lt"/>
                <a:ea typeface="Times New Roman" panose="02020603050405020304" pitchFamily="18" charset="0"/>
              </a:rPr>
              <a:t>skyddskläder</a:t>
            </a:r>
            <a:r>
              <a:rPr lang="en-GB" sz="2400" dirty="0">
                <a:effectLst/>
                <a:latin typeface="+mj-lt"/>
                <a:ea typeface="Times New Roman" panose="02020603050405020304" pitchFamily="18" charset="0"/>
              </a:rPr>
              <a:t>.</a:t>
            </a:r>
          </a:p>
          <a:p>
            <a:r>
              <a:rPr lang="sv-SE" sz="2400" dirty="0">
                <a:effectLst/>
                <a:latin typeface="+mj-lt"/>
                <a:ea typeface="Times New Roman" panose="02020603050405020304" pitchFamily="18" charset="0"/>
              </a:rPr>
              <a:t> </a:t>
            </a:r>
          </a:p>
          <a:p>
            <a:r>
              <a:rPr lang="sv-SE" sz="2400" b="1" dirty="0">
                <a:effectLst/>
                <a:latin typeface="+mj-lt"/>
                <a:ea typeface="Times New Roman" panose="02020603050405020304" pitchFamily="18" charset="0"/>
              </a:rPr>
              <a:t>Det är viktigt att explosiva blandningar förbränns i öppna kärl eller på en öppen yta</a:t>
            </a:r>
            <a:r>
              <a:rPr lang="sv-SE" sz="2400" dirty="0">
                <a:effectLst/>
                <a:latin typeface="+mj-lt"/>
                <a:ea typeface="Times New Roman" panose="02020603050405020304" pitchFamily="18" charset="0"/>
              </a:rPr>
              <a:t>. </a:t>
            </a:r>
            <a:endParaRPr lang="sv-SE" sz="2400" b="1" dirty="0">
              <a:latin typeface="+mj-lt"/>
              <a:ea typeface="Times New Roman" panose="02020603050405020304" pitchFamily="18" charset="0"/>
            </a:endParaRPr>
          </a:p>
          <a:p>
            <a:r>
              <a:rPr lang="sv-SE" sz="2400" dirty="0">
                <a:effectLst/>
                <a:latin typeface="+mj-lt"/>
                <a:ea typeface="Times New Roman" panose="02020603050405020304" pitchFamily="18" charset="0"/>
              </a:rPr>
              <a:t>Hantera alla explosiva blandningar med stor försiktighet och ingen av blandningarna ska sparas.</a:t>
            </a:r>
          </a:p>
          <a:p>
            <a:r>
              <a:rPr lang="en-GB" sz="2000" dirty="0">
                <a:effectLst/>
                <a:latin typeface="+mj-lt"/>
                <a:ea typeface="Times New Roman" panose="02020603050405020304" pitchFamily="18" charset="0"/>
              </a:rPr>
              <a:t> </a:t>
            </a:r>
          </a:p>
          <a:p>
            <a:r>
              <a:rPr lang="en-GB" sz="2000" dirty="0">
                <a:effectLst/>
                <a:latin typeface="+mj-lt"/>
                <a:ea typeface="Times New Roman" panose="02020603050405020304" pitchFamily="18" charset="0"/>
              </a:rPr>
              <a:t> </a:t>
            </a:r>
          </a:p>
        </p:txBody>
      </p:sp>
      <p:sp>
        <p:nvSpPr>
          <p:cNvPr id="2" name="textruta 1">
            <a:extLst>
              <a:ext uri="{FF2B5EF4-FFF2-40B4-BE49-F238E27FC236}">
                <a16:creationId xmlns:a16="http://schemas.microsoft.com/office/drawing/2014/main" id="{9B83839D-1009-4B7B-B59B-E5477F450C6E}"/>
              </a:ext>
            </a:extLst>
          </p:cNvPr>
          <p:cNvSpPr txBox="1"/>
          <p:nvPr/>
        </p:nvSpPr>
        <p:spPr>
          <a:xfrm>
            <a:off x="643017" y="1535837"/>
            <a:ext cx="7228582" cy="461665"/>
          </a:xfrm>
          <a:prstGeom prst="rect">
            <a:avLst/>
          </a:prstGeom>
          <a:noFill/>
        </p:spPr>
        <p:txBody>
          <a:bodyPr wrap="none" rtlCol="0">
            <a:spAutoFit/>
          </a:bodyPr>
          <a:lstStyle/>
          <a:p>
            <a:r>
              <a:rPr lang="sv-SE" sz="2400" dirty="0">
                <a:latin typeface="+mj-lt"/>
              </a:rPr>
              <a:t>Nedanstående textruta finns i början på varje instruktion.</a:t>
            </a:r>
            <a:endParaRPr lang="en-GB" sz="2400" dirty="0">
              <a:latin typeface="+mj-lt"/>
            </a:endParaRPr>
          </a:p>
        </p:txBody>
      </p:sp>
    </p:spTree>
    <p:extLst>
      <p:ext uri="{BB962C8B-B14F-4D97-AF65-F5344CB8AC3E}">
        <p14:creationId xmlns:p14="http://schemas.microsoft.com/office/powerpoint/2010/main" val="39775945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ADE63-4E98-6604-CCEF-D2CDDB59264A}"/>
            </a:ext>
          </a:extLst>
        </p:cNvPr>
        <p:cNvGrpSpPr/>
        <p:nvPr/>
      </p:nvGrpSpPr>
      <p:grpSpPr>
        <a:xfrm>
          <a:off x="0" y="0"/>
          <a:ext cx="0" cy="0"/>
          <a:chOff x="0" y="0"/>
          <a:chExt cx="0" cy="0"/>
        </a:xfrm>
      </p:grpSpPr>
      <p:sp>
        <p:nvSpPr>
          <p:cNvPr id="4" name="Platshållare för text 2">
            <a:extLst>
              <a:ext uri="{FF2B5EF4-FFF2-40B4-BE49-F238E27FC236}">
                <a16:creationId xmlns:a16="http://schemas.microsoft.com/office/drawing/2014/main" id="{04914698-E6F3-B4BB-3DD0-6E0823691494}"/>
              </a:ext>
            </a:extLst>
          </p:cNvPr>
          <p:cNvSpPr txBox="1">
            <a:spLocks/>
          </p:cNvSpPr>
          <p:nvPr/>
        </p:nvSpPr>
        <p:spPr>
          <a:xfrm>
            <a:off x="643017" y="656248"/>
            <a:ext cx="9916126" cy="5873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3600" b="1" dirty="0">
                <a:solidFill>
                  <a:srgbClr val="EB653E"/>
                </a:solidFill>
              </a:rPr>
              <a:t>Övergripande riskmedvetenhet är A och O</a:t>
            </a:r>
          </a:p>
        </p:txBody>
      </p:sp>
      <p:sp>
        <p:nvSpPr>
          <p:cNvPr id="2" name="textruta 1">
            <a:extLst>
              <a:ext uri="{FF2B5EF4-FFF2-40B4-BE49-F238E27FC236}">
                <a16:creationId xmlns:a16="http://schemas.microsoft.com/office/drawing/2014/main" id="{3CD980F7-C247-D870-F174-CA9DD77BC163}"/>
              </a:ext>
            </a:extLst>
          </p:cNvPr>
          <p:cNvSpPr txBox="1"/>
          <p:nvPr/>
        </p:nvSpPr>
        <p:spPr>
          <a:xfrm>
            <a:off x="643017" y="1243623"/>
            <a:ext cx="7118488" cy="4493538"/>
          </a:xfrm>
          <a:prstGeom prst="rect">
            <a:avLst/>
          </a:prstGeom>
          <a:noFill/>
        </p:spPr>
        <p:txBody>
          <a:bodyPr wrap="square" rtlCol="0">
            <a:spAutoFit/>
          </a:bodyPr>
          <a:lstStyle/>
          <a:p>
            <a:pPr>
              <a:spcAft>
                <a:spcPts val="600"/>
              </a:spcAft>
            </a:pPr>
            <a:r>
              <a:rPr lang="sv-SE" sz="2400" dirty="0">
                <a:latin typeface="+mj-lt"/>
              </a:rPr>
              <a:t>Laborationer som innehåller moment med hantering av reaktiva och starkt frätande ämnen kräver försiktighet och medvetenhet om riskerna samt viss </a:t>
            </a:r>
            <a:r>
              <a:rPr lang="sv-SE" sz="2400" b="1" dirty="0">
                <a:latin typeface="+mj-lt"/>
              </a:rPr>
              <a:t>labbvana</a:t>
            </a:r>
            <a:r>
              <a:rPr lang="sv-SE" sz="2400" dirty="0">
                <a:latin typeface="+mj-lt"/>
              </a:rPr>
              <a:t>.</a:t>
            </a:r>
            <a:br>
              <a:rPr lang="sv-SE" sz="2400" dirty="0">
                <a:latin typeface="+mj-lt"/>
              </a:rPr>
            </a:br>
            <a:endParaRPr lang="sv-SE" dirty="0">
              <a:latin typeface="+mj-lt"/>
            </a:endParaRPr>
          </a:p>
          <a:p>
            <a:pPr>
              <a:spcAft>
                <a:spcPts val="600"/>
              </a:spcAft>
            </a:pPr>
            <a:r>
              <a:rPr lang="sv-SE" sz="2400" dirty="0">
                <a:latin typeface="+mj-lt"/>
              </a:rPr>
              <a:t>Vi har valt att låta de 8 försöken vara </a:t>
            </a:r>
            <a:r>
              <a:rPr lang="sv-SE" sz="2400" b="1" dirty="0">
                <a:latin typeface="+mj-lt"/>
              </a:rPr>
              <a:t>demonstrationer</a:t>
            </a:r>
            <a:r>
              <a:rPr lang="sv-SE" sz="2400" dirty="0">
                <a:latin typeface="+mj-lt"/>
              </a:rPr>
              <a:t> istället för elevförsök. I anvisningarna finns även underlag för riskbedömningar.</a:t>
            </a:r>
            <a:br>
              <a:rPr lang="sv-SE" sz="2400" dirty="0">
                <a:latin typeface="+mj-lt"/>
              </a:rPr>
            </a:br>
            <a:endParaRPr lang="sv-SE" dirty="0">
              <a:latin typeface="+mj-lt"/>
            </a:endParaRPr>
          </a:p>
          <a:p>
            <a:pPr>
              <a:spcAft>
                <a:spcPts val="600"/>
              </a:spcAft>
            </a:pPr>
            <a:r>
              <a:rPr lang="sv-SE" sz="2400" dirty="0">
                <a:latin typeface="+mj-lt"/>
              </a:rPr>
              <a:t>Ett sätt att ytterligare minska riskerna är att </a:t>
            </a:r>
            <a:r>
              <a:rPr lang="sv-SE" sz="2400" b="1" dirty="0">
                <a:latin typeface="+mj-lt"/>
              </a:rPr>
              <a:t>begränsa mängden </a:t>
            </a:r>
            <a:r>
              <a:rPr lang="sv-SE" sz="2400" dirty="0">
                <a:latin typeface="+mj-lt"/>
              </a:rPr>
              <a:t>reaktiva kemikalier så långt som möjligt. </a:t>
            </a:r>
            <a:br>
              <a:rPr lang="sv-SE" sz="2400" dirty="0">
                <a:latin typeface="+mj-lt"/>
              </a:rPr>
            </a:br>
            <a:r>
              <a:rPr lang="sv-SE" sz="2400" dirty="0">
                <a:latin typeface="+mj-lt"/>
              </a:rPr>
              <a:t>Ju mindre mängd, ju mindre risk för skador om något skulle gå fel. </a:t>
            </a:r>
            <a:endParaRPr lang="en-GB" sz="2400" dirty="0">
              <a:latin typeface="+mj-lt"/>
            </a:endParaRPr>
          </a:p>
        </p:txBody>
      </p:sp>
      <p:pic>
        <p:nvPicPr>
          <p:cNvPr id="6" name="Bildobjekt 5">
            <a:extLst>
              <a:ext uri="{FF2B5EF4-FFF2-40B4-BE49-F238E27FC236}">
                <a16:creationId xmlns:a16="http://schemas.microsoft.com/office/drawing/2014/main" id="{1BCC4D82-95CD-4561-A581-D8CF8F0488D8}"/>
              </a:ext>
            </a:extLst>
          </p:cNvPr>
          <p:cNvPicPr>
            <a:picLocks noChangeAspect="1"/>
          </p:cNvPicPr>
          <p:nvPr/>
        </p:nvPicPr>
        <p:blipFill rotWithShape="1">
          <a:blip r:embed="rId3"/>
          <a:srcRect l="39779" t="7687" r="24926" b="-279"/>
          <a:stretch/>
        </p:blipFill>
        <p:spPr>
          <a:xfrm>
            <a:off x="8159121" y="1361589"/>
            <a:ext cx="3667844" cy="51719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863705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text 2">
            <a:extLst>
              <a:ext uri="{FF2B5EF4-FFF2-40B4-BE49-F238E27FC236}">
                <a16:creationId xmlns:a16="http://schemas.microsoft.com/office/drawing/2014/main" id="{282A7AF2-4B27-4C97-A3D3-687B33A1A001}"/>
              </a:ext>
            </a:extLst>
          </p:cNvPr>
          <p:cNvSpPr txBox="1">
            <a:spLocks/>
          </p:cNvSpPr>
          <p:nvPr/>
        </p:nvSpPr>
        <p:spPr>
          <a:xfrm>
            <a:off x="643018" y="656248"/>
            <a:ext cx="10944924" cy="5873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3600" b="1" dirty="0">
                <a:solidFill>
                  <a:srgbClr val="EB653E"/>
                </a:solidFill>
                <a:cs typeface="Calibri" charset="0"/>
              </a:rPr>
              <a:t>Vilka syften kan man ha med demonstrationerna?</a:t>
            </a:r>
            <a:endParaRPr lang="en-GB" sz="3600" b="1" dirty="0">
              <a:solidFill>
                <a:srgbClr val="EB653E"/>
              </a:solidFill>
            </a:endParaRPr>
          </a:p>
        </p:txBody>
      </p:sp>
      <p:sp>
        <p:nvSpPr>
          <p:cNvPr id="10" name="textruta 9">
            <a:extLst>
              <a:ext uri="{FF2B5EF4-FFF2-40B4-BE49-F238E27FC236}">
                <a16:creationId xmlns:a16="http://schemas.microsoft.com/office/drawing/2014/main" id="{7B92CEB1-0D75-4B84-8EC1-8263C858D338}"/>
              </a:ext>
            </a:extLst>
          </p:cNvPr>
          <p:cNvSpPr txBox="1"/>
          <p:nvPr/>
        </p:nvSpPr>
        <p:spPr>
          <a:xfrm>
            <a:off x="7536160" y="6453336"/>
            <a:ext cx="184731" cy="461665"/>
          </a:xfrm>
          <a:prstGeom prst="rect">
            <a:avLst/>
          </a:prstGeom>
          <a:noFill/>
        </p:spPr>
        <p:txBody>
          <a:bodyPr wrap="none" rtlCol="0">
            <a:spAutoFit/>
          </a:bodyPr>
          <a:lstStyle/>
          <a:p>
            <a:endParaRPr lang="sv-SE" sz="2400" dirty="0">
              <a:latin typeface="Calibri Light (rubriker)"/>
            </a:endParaRPr>
          </a:p>
        </p:txBody>
      </p:sp>
      <p:grpSp>
        <p:nvGrpSpPr>
          <p:cNvPr id="11" name="Grupp 10">
            <a:extLst>
              <a:ext uri="{FF2B5EF4-FFF2-40B4-BE49-F238E27FC236}">
                <a16:creationId xmlns:a16="http://schemas.microsoft.com/office/drawing/2014/main" id="{5E1BED39-D274-4666-AC25-C239E66A098A}"/>
              </a:ext>
            </a:extLst>
          </p:cNvPr>
          <p:cNvGrpSpPr/>
          <p:nvPr/>
        </p:nvGrpSpPr>
        <p:grpSpPr>
          <a:xfrm>
            <a:off x="6386406" y="1508654"/>
            <a:ext cx="5629566" cy="3323306"/>
            <a:chOff x="6365295" y="1556633"/>
            <a:chExt cx="5629566" cy="3323306"/>
          </a:xfrm>
        </p:grpSpPr>
        <p:sp>
          <p:nvSpPr>
            <p:cNvPr id="13" name="textruta 4">
              <a:extLst>
                <a:ext uri="{FF2B5EF4-FFF2-40B4-BE49-F238E27FC236}">
                  <a16:creationId xmlns:a16="http://schemas.microsoft.com/office/drawing/2014/main" id="{B883B4D9-9B86-4874-BFF6-6FC55FD3A9B8}"/>
                </a:ext>
              </a:extLst>
            </p:cNvPr>
            <p:cNvSpPr txBox="1"/>
            <p:nvPr/>
          </p:nvSpPr>
          <p:spPr>
            <a:xfrm>
              <a:off x="6365295" y="1556633"/>
              <a:ext cx="1684179" cy="461665"/>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rtlCol="0">
              <a:spAutoFit/>
            </a:bodyPr>
            <a:lstStyle>
              <a:defPPr>
                <a:defRPr lang="sv-SE"/>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sv-SE" sz="2400" dirty="0">
                  <a:latin typeface="Calibri Light (rubriker)"/>
                </a:rPr>
                <a:t>Förbränning</a:t>
              </a:r>
            </a:p>
          </p:txBody>
        </p:sp>
        <p:sp>
          <p:nvSpPr>
            <p:cNvPr id="14" name="textruta 6">
              <a:extLst>
                <a:ext uri="{FF2B5EF4-FFF2-40B4-BE49-F238E27FC236}">
                  <a16:creationId xmlns:a16="http://schemas.microsoft.com/office/drawing/2014/main" id="{53AF3B88-5692-4508-947B-967190EADF3F}"/>
                </a:ext>
              </a:extLst>
            </p:cNvPr>
            <p:cNvSpPr txBox="1"/>
            <p:nvPr/>
          </p:nvSpPr>
          <p:spPr>
            <a:xfrm>
              <a:off x="9087564" y="2066488"/>
              <a:ext cx="2305055" cy="461665"/>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rtlCol="0">
              <a:spAutoFit/>
            </a:bodyPr>
            <a:lstStyle>
              <a:defPPr>
                <a:defRPr lang="sv-SE"/>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sv-SE" sz="2400" dirty="0">
                  <a:latin typeface="Calibri Light (rubriker)"/>
                </a:rPr>
                <a:t>Exoterm reaktion</a:t>
              </a:r>
            </a:p>
          </p:txBody>
        </p:sp>
        <p:sp>
          <p:nvSpPr>
            <p:cNvPr id="15" name="textruta 7">
              <a:extLst>
                <a:ext uri="{FF2B5EF4-FFF2-40B4-BE49-F238E27FC236}">
                  <a16:creationId xmlns:a16="http://schemas.microsoft.com/office/drawing/2014/main" id="{2BDEBA12-00EA-4437-A357-0456A98CC5B7}"/>
                </a:ext>
              </a:extLst>
            </p:cNvPr>
            <p:cNvSpPr txBox="1"/>
            <p:nvPr/>
          </p:nvSpPr>
          <p:spPr>
            <a:xfrm>
              <a:off x="9605138" y="3531832"/>
              <a:ext cx="1663725" cy="461665"/>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rtlCol="0">
              <a:spAutoFit/>
            </a:bodyPr>
            <a:lstStyle>
              <a:defPPr>
                <a:defRPr lang="sv-SE"/>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sv-SE" sz="2400" dirty="0">
                  <a:latin typeface="Calibri Light (rubriker)"/>
                </a:rPr>
                <a:t>Fyrverkerier</a:t>
              </a:r>
            </a:p>
          </p:txBody>
        </p:sp>
        <p:sp>
          <p:nvSpPr>
            <p:cNvPr id="16" name="textruta 9">
              <a:extLst>
                <a:ext uri="{FF2B5EF4-FFF2-40B4-BE49-F238E27FC236}">
                  <a16:creationId xmlns:a16="http://schemas.microsoft.com/office/drawing/2014/main" id="{B01189DE-B2ED-4003-BB0D-41D5145CF62A}"/>
                </a:ext>
              </a:extLst>
            </p:cNvPr>
            <p:cNvSpPr txBox="1"/>
            <p:nvPr/>
          </p:nvSpPr>
          <p:spPr>
            <a:xfrm>
              <a:off x="8827023" y="4418274"/>
              <a:ext cx="3167838" cy="461665"/>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rtlCol="0">
              <a:spAutoFit/>
            </a:bodyPr>
            <a:lstStyle>
              <a:defPPr>
                <a:defRPr lang="sv-SE"/>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sv-SE" sz="2400" dirty="0">
                  <a:latin typeface="Calibri Light (rubriker)"/>
                </a:rPr>
                <a:t>Fasförändring</a:t>
              </a:r>
            </a:p>
          </p:txBody>
        </p:sp>
      </p:grpSp>
      <p:grpSp>
        <p:nvGrpSpPr>
          <p:cNvPr id="21" name="Grupp 20">
            <a:extLst>
              <a:ext uri="{FF2B5EF4-FFF2-40B4-BE49-F238E27FC236}">
                <a16:creationId xmlns:a16="http://schemas.microsoft.com/office/drawing/2014/main" id="{EB08492D-36BE-4B7C-9403-16BAB319BABD}"/>
              </a:ext>
            </a:extLst>
          </p:cNvPr>
          <p:cNvGrpSpPr/>
          <p:nvPr/>
        </p:nvGrpSpPr>
        <p:grpSpPr>
          <a:xfrm>
            <a:off x="6780180" y="2044082"/>
            <a:ext cx="2497990" cy="2637343"/>
            <a:chOff x="7101102" y="1744639"/>
            <a:chExt cx="2326367" cy="3030645"/>
          </a:xfrm>
        </p:grpSpPr>
        <p:cxnSp>
          <p:nvCxnSpPr>
            <p:cNvPr id="22" name="Rak 23">
              <a:extLst>
                <a:ext uri="{FF2B5EF4-FFF2-40B4-BE49-F238E27FC236}">
                  <a16:creationId xmlns:a16="http://schemas.microsoft.com/office/drawing/2014/main" id="{4827FC84-23A6-4CA8-BA03-9DF405B860B3}"/>
                </a:ext>
              </a:extLst>
            </p:cNvPr>
            <p:cNvCxnSpPr>
              <a:cxnSpLocks/>
            </p:cNvCxnSpPr>
            <p:nvPr/>
          </p:nvCxnSpPr>
          <p:spPr>
            <a:xfrm flipV="1">
              <a:off x="7101102" y="1744639"/>
              <a:ext cx="326295" cy="80568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Rak 25">
              <a:extLst>
                <a:ext uri="{FF2B5EF4-FFF2-40B4-BE49-F238E27FC236}">
                  <a16:creationId xmlns:a16="http://schemas.microsoft.com/office/drawing/2014/main" id="{E61D160B-7D4F-4094-A200-42B96FCB3B9F}"/>
                </a:ext>
              </a:extLst>
            </p:cNvPr>
            <p:cNvCxnSpPr>
              <a:endCxn id="14" idx="1"/>
            </p:cNvCxnSpPr>
            <p:nvPr/>
          </p:nvCxnSpPr>
          <p:spPr>
            <a:xfrm flipV="1">
              <a:off x="7466496" y="1980509"/>
              <a:ext cx="1803124" cy="62710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Rak 29">
              <a:extLst>
                <a:ext uri="{FF2B5EF4-FFF2-40B4-BE49-F238E27FC236}">
                  <a16:creationId xmlns:a16="http://schemas.microsoft.com/office/drawing/2014/main" id="{2BFFDEE6-C3C4-4EF5-87B0-DEF4ABA8BF7E}"/>
                </a:ext>
              </a:extLst>
            </p:cNvPr>
            <p:cNvCxnSpPr>
              <a:cxnSpLocks/>
              <a:stCxn id="2050" idx="3"/>
            </p:cNvCxnSpPr>
            <p:nvPr/>
          </p:nvCxnSpPr>
          <p:spPr>
            <a:xfrm>
              <a:off x="8010406" y="3577218"/>
              <a:ext cx="1417063" cy="12117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Rak 31">
              <a:extLst>
                <a:ext uri="{FF2B5EF4-FFF2-40B4-BE49-F238E27FC236}">
                  <a16:creationId xmlns:a16="http://schemas.microsoft.com/office/drawing/2014/main" id="{CC80D9F3-EFF4-4A9D-94AA-1CB27127DF2F}"/>
                </a:ext>
              </a:extLst>
            </p:cNvPr>
            <p:cNvCxnSpPr>
              <a:cxnSpLocks/>
            </p:cNvCxnSpPr>
            <p:nvPr/>
          </p:nvCxnSpPr>
          <p:spPr>
            <a:xfrm>
              <a:off x="7977182" y="4417756"/>
              <a:ext cx="832709" cy="35752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8" name="Grupp 27">
            <a:extLst>
              <a:ext uri="{FF2B5EF4-FFF2-40B4-BE49-F238E27FC236}">
                <a16:creationId xmlns:a16="http://schemas.microsoft.com/office/drawing/2014/main" id="{E47C4020-2B6B-4BE8-87B9-C1CE8B48E9B7}"/>
              </a:ext>
            </a:extLst>
          </p:cNvPr>
          <p:cNvGrpSpPr/>
          <p:nvPr/>
        </p:nvGrpSpPr>
        <p:grpSpPr>
          <a:xfrm>
            <a:off x="469229" y="1460452"/>
            <a:ext cx="4106912" cy="4337391"/>
            <a:chOff x="619059" y="1774864"/>
            <a:chExt cx="4106912" cy="4337391"/>
          </a:xfrm>
        </p:grpSpPr>
        <p:sp>
          <p:nvSpPr>
            <p:cNvPr id="29" name="textruta 12">
              <a:extLst>
                <a:ext uri="{FF2B5EF4-FFF2-40B4-BE49-F238E27FC236}">
                  <a16:creationId xmlns:a16="http://schemas.microsoft.com/office/drawing/2014/main" id="{A2CEE64A-ED15-4587-B0B1-ACE05617918E}"/>
                </a:ext>
              </a:extLst>
            </p:cNvPr>
            <p:cNvSpPr txBox="1"/>
            <p:nvPr/>
          </p:nvSpPr>
          <p:spPr>
            <a:xfrm>
              <a:off x="2032348" y="1774864"/>
              <a:ext cx="2693623" cy="461665"/>
            </a:xfrm>
            <a:prstGeom prst="rect">
              <a:avLst/>
            </a:prstGeom>
            <a:noFill/>
          </p:spPr>
          <p:style>
            <a:lnRef idx="2">
              <a:schemeClr val="accent1"/>
            </a:lnRef>
            <a:fillRef idx="1">
              <a:schemeClr val="lt1"/>
            </a:fillRef>
            <a:effectRef idx="0">
              <a:schemeClr val="accent1"/>
            </a:effectRef>
            <a:fontRef idx="minor">
              <a:schemeClr val="dk1"/>
            </a:fontRef>
          </p:style>
          <p:txBody>
            <a:bodyPr wrap="none" rtlCol="0">
              <a:spAutoFit/>
            </a:bodyPr>
            <a:lstStyle>
              <a:defPPr>
                <a:defRPr lang="sv-SE"/>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sv-SE" sz="2400" dirty="0">
                  <a:latin typeface="Calibri Light (rubriker)"/>
                </a:rPr>
                <a:t>Historiskt perspektiv</a:t>
              </a:r>
            </a:p>
          </p:txBody>
        </p:sp>
        <p:sp>
          <p:nvSpPr>
            <p:cNvPr id="30" name="textruta 13">
              <a:extLst>
                <a:ext uri="{FF2B5EF4-FFF2-40B4-BE49-F238E27FC236}">
                  <a16:creationId xmlns:a16="http://schemas.microsoft.com/office/drawing/2014/main" id="{95241861-8F4B-4550-85D3-B6C6A100D14D}"/>
                </a:ext>
              </a:extLst>
            </p:cNvPr>
            <p:cNvSpPr txBox="1"/>
            <p:nvPr/>
          </p:nvSpPr>
          <p:spPr>
            <a:xfrm>
              <a:off x="759581" y="2836629"/>
              <a:ext cx="2079415" cy="461665"/>
            </a:xfrm>
            <a:prstGeom prst="rect">
              <a:avLst/>
            </a:prstGeom>
            <a:noFill/>
          </p:spPr>
          <p:style>
            <a:lnRef idx="2">
              <a:schemeClr val="accent1"/>
            </a:lnRef>
            <a:fillRef idx="1">
              <a:schemeClr val="lt1"/>
            </a:fillRef>
            <a:effectRef idx="0">
              <a:schemeClr val="accent1"/>
            </a:effectRef>
            <a:fontRef idx="minor">
              <a:schemeClr val="dk1"/>
            </a:fontRef>
          </p:style>
          <p:txBody>
            <a:bodyPr wrap="none" rtlCol="0">
              <a:spAutoFit/>
            </a:bodyPr>
            <a:lstStyle>
              <a:defPPr>
                <a:defRPr lang="sv-SE"/>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sv-SE" sz="2400" dirty="0">
                  <a:latin typeface="Calibri Light (rubriker)"/>
                </a:rPr>
                <a:t>Riskbedömning</a:t>
              </a:r>
            </a:p>
          </p:txBody>
        </p:sp>
        <p:sp>
          <p:nvSpPr>
            <p:cNvPr id="31" name="textruta 14">
              <a:extLst>
                <a:ext uri="{FF2B5EF4-FFF2-40B4-BE49-F238E27FC236}">
                  <a16:creationId xmlns:a16="http://schemas.microsoft.com/office/drawing/2014/main" id="{65F74290-33D1-4A39-B359-24C8BD4693B6}"/>
                </a:ext>
              </a:extLst>
            </p:cNvPr>
            <p:cNvSpPr txBox="1"/>
            <p:nvPr/>
          </p:nvSpPr>
          <p:spPr>
            <a:xfrm>
              <a:off x="619059" y="3938228"/>
              <a:ext cx="2142766" cy="461665"/>
            </a:xfrm>
            <a:prstGeom prst="rect">
              <a:avLst/>
            </a:prstGeom>
            <a:noFill/>
          </p:spPr>
          <p:style>
            <a:lnRef idx="2">
              <a:schemeClr val="accent1"/>
            </a:lnRef>
            <a:fillRef idx="1">
              <a:schemeClr val="lt1"/>
            </a:fillRef>
            <a:effectRef idx="0">
              <a:schemeClr val="accent1"/>
            </a:effectRef>
            <a:fontRef idx="minor">
              <a:schemeClr val="dk1"/>
            </a:fontRef>
          </p:style>
          <p:txBody>
            <a:bodyPr wrap="none" rtlCol="0">
              <a:spAutoFit/>
            </a:bodyPr>
            <a:lstStyle>
              <a:defPPr>
                <a:defRPr lang="sv-SE"/>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sv-SE" sz="2400" dirty="0">
                  <a:latin typeface="Calibri Light (rubriker)"/>
                </a:rPr>
                <a:t>Kemisk reaktion</a:t>
              </a:r>
            </a:p>
          </p:txBody>
        </p:sp>
        <p:sp>
          <p:nvSpPr>
            <p:cNvPr id="33" name="textruta 42">
              <a:extLst>
                <a:ext uri="{FF2B5EF4-FFF2-40B4-BE49-F238E27FC236}">
                  <a16:creationId xmlns:a16="http://schemas.microsoft.com/office/drawing/2014/main" id="{D682FA4A-32CB-490B-94ED-CB5EA41DEBDB}"/>
                </a:ext>
              </a:extLst>
            </p:cNvPr>
            <p:cNvSpPr txBox="1"/>
            <p:nvPr/>
          </p:nvSpPr>
          <p:spPr>
            <a:xfrm>
              <a:off x="1954391" y="5650590"/>
              <a:ext cx="2212785" cy="461665"/>
            </a:xfrm>
            <a:prstGeom prst="rect">
              <a:avLst/>
            </a:prstGeom>
            <a:noFill/>
            <a:ln>
              <a:noFill/>
            </a:ln>
          </p:spPr>
          <p:style>
            <a:lnRef idx="2">
              <a:schemeClr val="dk1"/>
            </a:lnRef>
            <a:fillRef idx="1">
              <a:schemeClr val="lt1"/>
            </a:fillRef>
            <a:effectRef idx="0">
              <a:schemeClr val="dk1"/>
            </a:effectRef>
            <a:fontRef idx="minor">
              <a:schemeClr val="dk1"/>
            </a:fontRef>
          </p:style>
          <p:txBody>
            <a:bodyPr wrap="none" rtlCol="0">
              <a:spAutoFit/>
            </a:bodyPr>
            <a:lstStyle>
              <a:defPPr>
                <a:defRPr lang="sv-SE"/>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sv-SE" sz="2400" dirty="0">
                  <a:latin typeface="Calibri Light (rubriker)"/>
                </a:rPr>
                <a:t>Formelskrivning</a:t>
              </a:r>
            </a:p>
          </p:txBody>
        </p:sp>
      </p:grpSp>
      <p:grpSp>
        <p:nvGrpSpPr>
          <p:cNvPr id="34" name="Grupp 33">
            <a:extLst>
              <a:ext uri="{FF2B5EF4-FFF2-40B4-BE49-F238E27FC236}">
                <a16:creationId xmlns:a16="http://schemas.microsoft.com/office/drawing/2014/main" id="{A4EF4A94-FC21-49EE-9B43-EAD29A85D043}"/>
              </a:ext>
            </a:extLst>
          </p:cNvPr>
          <p:cNvGrpSpPr/>
          <p:nvPr/>
        </p:nvGrpSpPr>
        <p:grpSpPr>
          <a:xfrm>
            <a:off x="2611995" y="1922117"/>
            <a:ext cx="2615371" cy="3385239"/>
            <a:chOff x="2607743" y="1922117"/>
            <a:chExt cx="2319415" cy="3385239"/>
          </a:xfrm>
        </p:grpSpPr>
        <p:cxnSp>
          <p:nvCxnSpPr>
            <p:cNvPr id="35" name="Rak 19">
              <a:extLst>
                <a:ext uri="{FF2B5EF4-FFF2-40B4-BE49-F238E27FC236}">
                  <a16:creationId xmlns:a16="http://schemas.microsoft.com/office/drawing/2014/main" id="{2CE19B21-C1C7-4785-9EAC-1885A91B3E57}"/>
                </a:ext>
              </a:extLst>
            </p:cNvPr>
            <p:cNvCxnSpPr>
              <a:cxnSpLocks/>
              <a:endCxn id="29" idx="2"/>
            </p:cNvCxnSpPr>
            <p:nvPr/>
          </p:nvCxnSpPr>
          <p:spPr>
            <a:xfrm flipH="1" flipV="1">
              <a:off x="3155220" y="1922117"/>
              <a:ext cx="1587569" cy="8230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Rak 39">
              <a:extLst>
                <a:ext uri="{FF2B5EF4-FFF2-40B4-BE49-F238E27FC236}">
                  <a16:creationId xmlns:a16="http://schemas.microsoft.com/office/drawing/2014/main" id="{DA0DEB45-F108-4151-811C-C7E4D4DFB331}"/>
                </a:ext>
              </a:extLst>
            </p:cNvPr>
            <p:cNvCxnSpPr>
              <a:cxnSpLocks/>
              <a:endCxn id="30" idx="3"/>
            </p:cNvCxnSpPr>
            <p:nvPr/>
          </p:nvCxnSpPr>
          <p:spPr>
            <a:xfrm flipH="1" flipV="1">
              <a:off x="2676181" y="2753050"/>
              <a:ext cx="1061358" cy="23083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Rak 41">
              <a:extLst>
                <a:ext uri="{FF2B5EF4-FFF2-40B4-BE49-F238E27FC236}">
                  <a16:creationId xmlns:a16="http://schemas.microsoft.com/office/drawing/2014/main" id="{44B3EDD7-43C2-4E92-843B-2A8B192F9232}"/>
                </a:ext>
              </a:extLst>
            </p:cNvPr>
            <p:cNvCxnSpPr>
              <a:cxnSpLocks/>
              <a:stCxn id="2050" idx="1"/>
              <a:endCxn id="31" idx="3"/>
            </p:cNvCxnSpPr>
            <p:nvPr/>
          </p:nvCxnSpPr>
          <p:spPr>
            <a:xfrm flipH="1">
              <a:off x="2607743" y="3638838"/>
              <a:ext cx="1129797" cy="2158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Rak 44">
              <a:extLst>
                <a:ext uri="{FF2B5EF4-FFF2-40B4-BE49-F238E27FC236}">
                  <a16:creationId xmlns:a16="http://schemas.microsoft.com/office/drawing/2014/main" id="{9F276F00-D354-4FB8-9587-27932344930B}"/>
                </a:ext>
              </a:extLst>
            </p:cNvPr>
            <p:cNvCxnSpPr>
              <a:cxnSpLocks/>
            </p:cNvCxnSpPr>
            <p:nvPr/>
          </p:nvCxnSpPr>
          <p:spPr>
            <a:xfrm flipH="1">
              <a:off x="3060007" y="4372237"/>
              <a:ext cx="1867151" cy="93511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pic>
        <p:nvPicPr>
          <p:cNvPr id="2050" name="Picture 2" descr="Krut – Wikipedia">
            <a:extLst>
              <a:ext uri="{FF2B5EF4-FFF2-40B4-BE49-F238E27FC236}">
                <a16:creationId xmlns:a16="http://schemas.microsoft.com/office/drawing/2014/main" id="{DF3C3BD1-64C2-429E-A95A-8456E9FF39C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3823" b="4530"/>
          <a:stretch/>
        </p:blipFill>
        <p:spPr bwMode="auto">
          <a:xfrm>
            <a:off x="3885954" y="2745205"/>
            <a:ext cx="3870612" cy="17872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3173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a:extLst>
              <a:ext uri="{FF2B5EF4-FFF2-40B4-BE49-F238E27FC236}">
                <a16:creationId xmlns:a16="http://schemas.microsoft.com/office/drawing/2014/main" id="{088F4BC2-C161-E886-50AD-577134C7A5F7}"/>
              </a:ext>
            </a:extLst>
          </p:cNvPr>
          <p:cNvSpPr>
            <a:spLocks noGrp="1"/>
          </p:cNvSpPr>
          <p:nvPr>
            <p:ph type="body" sz="quarter" idx="10"/>
          </p:nvPr>
        </p:nvSpPr>
        <p:spPr>
          <a:xfrm>
            <a:off x="1128648" y="776822"/>
            <a:ext cx="6251567" cy="637893"/>
          </a:xfrm>
        </p:spPr>
        <p:txBody>
          <a:bodyPr/>
          <a:lstStyle/>
          <a:p>
            <a:r>
              <a:rPr lang="sv-SE" dirty="0"/>
              <a:t>Brandtriangeln</a:t>
            </a:r>
          </a:p>
          <a:p>
            <a:endParaRPr lang="en-GB" dirty="0"/>
          </a:p>
        </p:txBody>
      </p:sp>
      <p:sp>
        <p:nvSpPr>
          <p:cNvPr id="4" name="Platshållare för text 2">
            <a:extLst>
              <a:ext uri="{FF2B5EF4-FFF2-40B4-BE49-F238E27FC236}">
                <a16:creationId xmlns:a16="http://schemas.microsoft.com/office/drawing/2014/main" id="{5BC0FFFF-537B-160C-4B03-FBD89BB404CA}"/>
              </a:ext>
            </a:extLst>
          </p:cNvPr>
          <p:cNvSpPr>
            <a:spLocks noGrp="1"/>
          </p:cNvSpPr>
          <p:nvPr>
            <p:ph type="body" sz="quarter" idx="11"/>
          </p:nvPr>
        </p:nvSpPr>
        <p:spPr>
          <a:xfrm>
            <a:off x="1128648" y="1624844"/>
            <a:ext cx="6251567" cy="4332610"/>
          </a:xfrm>
        </p:spPr>
        <p:txBody>
          <a:bodyPr>
            <a:normAutofit fontScale="92500"/>
          </a:bodyPr>
          <a:lstStyle/>
          <a:p>
            <a:pPr>
              <a:lnSpc>
                <a:spcPct val="100000"/>
              </a:lnSpc>
            </a:pPr>
            <a:r>
              <a:rPr lang="sv-SE" b="1" dirty="0">
                <a:cs typeface="+mn-cs"/>
              </a:rPr>
              <a:t>För att eld ska uppstå behövs bränsle, syre och värme</a:t>
            </a:r>
            <a:r>
              <a:rPr lang="sv-SE" dirty="0">
                <a:cs typeface="+mn-cs"/>
              </a:rPr>
              <a:t>.</a:t>
            </a:r>
          </a:p>
          <a:p>
            <a:pPr>
              <a:lnSpc>
                <a:spcPct val="100000"/>
              </a:lnSpc>
            </a:pPr>
            <a:r>
              <a:rPr lang="sv-SE" b="1" dirty="0">
                <a:cs typeface="+mn-cs"/>
              </a:rPr>
              <a:t>Förbränning</a:t>
            </a:r>
            <a:r>
              <a:rPr lang="sv-SE" dirty="0">
                <a:cs typeface="+mn-cs"/>
              </a:rPr>
              <a:t> är en kemisk reaktion som matar en eld med värme och syre.</a:t>
            </a:r>
          </a:p>
          <a:p>
            <a:pPr>
              <a:lnSpc>
                <a:spcPct val="100000"/>
              </a:lnSpc>
            </a:pPr>
            <a:br>
              <a:rPr lang="sv-SE" dirty="0">
                <a:cs typeface="+mn-cs"/>
              </a:rPr>
            </a:br>
            <a:br>
              <a:rPr lang="sv-SE" dirty="0">
                <a:cs typeface="+mn-cs"/>
              </a:rPr>
            </a:br>
            <a:r>
              <a:rPr lang="sv-SE" dirty="0">
                <a:cs typeface="+mn-cs"/>
              </a:rPr>
              <a:t>Om vi jämför brandtriangeln med ingredienserna för svartkrut, så ser vi deras olika funktioner.</a:t>
            </a:r>
          </a:p>
          <a:p>
            <a:pPr>
              <a:lnSpc>
                <a:spcPct val="100000"/>
              </a:lnSpc>
            </a:pPr>
            <a:r>
              <a:rPr lang="sv-SE" dirty="0">
                <a:cs typeface="+mn-cs"/>
              </a:rPr>
              <a:t>I en pyroteknisk blandning finns ett syreavgivande oxidationsmedel, ett bränsle och något som är lättantändligt. Detta kombineras ofta med något som ger en önskad effekt t.ex. en färgad eld.</a:t>
            </a:r>
          </a:p>
        </p:txBody>
      </p:sp>
      <p:pic>
        <p:nvPicPr>
          <p:cNvPr id="7" name="Bildobjekt 6">
            <a:extLst>
              <a:ext uri="{FF2B5EF4-FFF2-40B4-BE49-F238E27FC236}">
                <a16:creationId xmlns:a16="http://schemas.microsoft.com/office/drawing/2014/main" id="{04A769E9-D447-502D-4216-EFED635F0A46}"/>
              </a:ext>
            </a:extLst>
          </p:cNvPr>
          <p:cNvPicPr>
            <a:picLocks noChangeAspect="1"/>
          </p:cNvPicPr>
          <p:nvPr/>
        </p:nvPicPr>
        <p:blipFill>
          <a:blip r:embed="rId2"/>
          <a:stretch>
            <a:fillRect/>
          </a:stretch>
        </p:blipFill>
        <p:spPr>
          <a:xfrm>
            <a:off x="7521608" y="1627632"/>
            <a:ext cx="2517648" cy="3602736"/>
          </a:xfrm>
          <a:prstGeom prst="rect">
            <a:avLst/>
          </a:prstGeom>
        </p:spPr>
      </p:pic>
    </p:spTree>
    <p:extLst>
      <p:ext uri="{BB962C8B-B14F-4D97-AF65-F5344CB8AC3E}">
        <p14:creationId xmlns:p14="http://schemas.microsoft.com/office/powerpoint/2010/main" val="74436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Platshållare för text 2">
            <a:extLst>
              <a:ext uri="{FF2B5EF4-FFF2-40B4-BE49-F238E27FC236}">
                <a16:creationId xmlns:a16="http://schemas.microsoft.com/office/drawing/2014/main" id="{8EA8ACBD-699C-48EB-BA2A-5BE63242D0E5}"/>
              </a:ext>
            </a:extLst>
          </p:cNvPr>
          <p:cNvSpPr txBox="1">
            <a:spLocks/>
          </p:cNvSpPr>
          <p:nvPr/>
        </p:nvSpPr>
        <p:spPr>
          <a:xfrm>
            <a:off x="681324" y="1017345"/>
            <a:ext cx="10408208" cy="6655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GB" sz="3600" b="1" dirty="0">
              <a:solidFill>
                <a:srgbClr val="EB653E"/>
              </a:solidFill>
            </a:endParaRPr>
          </a:p>
        </p:txBody>
      </p:sp>
      <p:sp>
        <p:nvSpPr>
          <p:cNvPr id="7" name="textruta 6">
            <a:extLst>
              <a:ext uri="{FF2B5EF4-FFF2-40B4-BE49-F238E27FC236}">
                <a16:creationId xmlns:a16="http://schemas.microsoft.com/office/drawing/2014/main" id="{D74CB124-3F20-41B8-9C9A-D04576836D2D}"/>
              </a:ext>
            </a:extLst>
          </p:cNvPr>
          <p:cNvSpPr txBox="1"/>
          <p:nvPr/>
        </p:nvSpPr>
        <p:spPr>
          <a:xfrm>
            <a:off x="766507" y="670793"/>
            <a:ext cx="10744169" cy="646331"/>
          </a:xfrm>
          <a:prstGeom prst="rect">
            <a:avLst/>
          </a:prstGeom>
          <a:noFill/>
        </p:spPr>
        <p:txBody>
          <a:bodyPr wrap="square">
            <a:spAutoFit/>
          </a:bodyPr>
          <a:lstStyle/>
          <a:p>
            <a:r>
              <a:rPr lang="sv-SE" sz="3600" b="1" dirty="0">
                <a:solidFill>
                  <a:srgbClr val="EA653D"/>
                </a:solidFill>
              </a:rPr>
              <a:t>Entalpiförändring, </a:t>
            </a:r>
            <a:r>
              <a:rPr lang="el-GR" sz="3600" b="1" dirty="0">
                <a:solidFill>
                  <a:srgbClr val="EA653D"/>
                </a:solidFill>
              </a:rPr>
              <a:t>Δ</a:t>
            </a:r>
            <a:r>
              <a:rPr lang="sv-SE" sz="3600" b="1" dirty="0">
                <a:solidFill>
                  <a:srgbClr val="EA653D"/>
                </a:solidFill>
              </a:rPr>
              <a:t>H</a:t>
            </a:r>
            <a:endParaRPr lang="sv-SE" sz="3600" b="1" dirty="0">
              <a:solidFill>
                <a:srgbClr val="EA653D"/>
              </a:solidFill>
              <a:latin typeface="Arial" panose="020B0604020202020204" pitchFamily="34" charset="0"/>
              <a:cs typeface="Arial" panose="020B0604020202020204" pitchFamily="34" charset="0"/>
            </a:endParaRPr>
          </a:p>
        </p:txBody>
      </p:sp>
      <p:sp>
        <p:nvSpPr>
          <p:cNvPr id="10" name="textruta 9">
            <a:extLst>
              <a:ext uri="{FF2B5EF4-FFF2-40B4-BE49-F238E27FC236}">
                <a16:creationId xmlns:a16="http://schemas.microsoft.com/office/drawing/2014/main" id="{7796F210-2F0E-48BB-8026-BABF4B80AC6F}"/>
              </a:ext>
            </a:extLst>
          </p:cNvPr>
          <p:cNvSpPr txBox="1"/>
          <p:nvPr/>
        </p:nvSpPr>
        <p:spPr>
          <a:xfrm>
            <a:off x="821549" y="1831982"/>
            <a:ext cx="7401087" cy="923330"/>
          </a:xfrm>
          <a:prstGeom prst="rect">
            <a:avLst/>
          </a:prstGeom>
          <a:noFill/>
        </p:spPr>
        <p:txBody>
          <a:bodyPr wrap="square" rtlCol="0">
            <a:spAutoFit/>
          </a:bodyPr>
          <a:lstStyle/>
          <a:p>
            <a:r>
              <a:rPr lang="sv-SE" b="1" dirty="0">
                <a:latin typeface="+mj-lt"/>
              </a:rPr>
              <a:t>Entalpi (H) </a:t>
            </a:r>
            <a:r>
              <a:rPr lang="sv-SE" dirty="0">
                <a:latin typeface="+mj-lt"/>
              </a:rPr>
              <a:t>är ett mått på energin som finns lagrad i ett ämne. Den består av kemisk energi omsätts när kemiska bindningar bildas och bryts och termisk energi (värmeenergi) som handlar om partiklars rörelse.</a:t>
            </a:r>
          </a:p>
        </p:txBody>
      </p:sp>
      <p:sp>
        <p:nvSpPr>
          <p:cNvPr id="11" name="Rektangel 10">
            <a:extLst>
              <a:ext uri="{FF2B5EF4-FFF2-40B4-BE49-F238E27FC236}">
                <a16:creationId xmlns:a16="http://schemas.microsoft.com/office/drawing/2014/main" id="{B369EBD9-D58A-442C-BD14-39BED69EEC46}"/>
              </a:ext>
            </a:extLst>
          </p:cNvPr>
          <p:cNvSpPr/>
          <p:nvPr/>
        </p:nvSpPr>
        <p:spPr>
          <a:xfrm>
            <a:off x="894371" y="2955659"/>
            <a:ext cx="3420584" cy="2538378"/>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atin typeface="+mj-lt"/>
            </a:endParaRPr>
          </a:p>
        </p:txBody>
      </p:sp>
      <p:grpSp>
        <p:nvGrpSpPr>
          <p:cNvPr id="12" name="Grupp 11">
            <a:extLst>
              <a:ext uri="{FF2B5EF4-FFF2-40B4-BE49-F238E27FC236}">
                <a16:creationId xmlns:a16="http://schemas.microsoft.com/office/drawing/2014/main" id="{B7054EE4-5E79-4100-BF59-C012AA985D2E}"/>
              </a:ext>
            </a:extLst>
          </p:cNvPr>
          <p:cNvGrpSpPr/>
          <p:nvPr/>
        </p:nvGrpSpPr>
        <p:grpSpPr>
          <a:xfrm>
            <a:off x="1312545" y="3505916"/>
            <a:ext cx="2754466" cy="1560406"/>
            <a:chOff x="1155042" y="2044015"/>
            <a:chExt cx="2399589" cy="1304167"/>
          </a:xfrm>
        </p:grpSpPr>
        <p:cxnSp>
          <p:nvCxnSpPr>
            <p:cNvPr id="13" name="Rak pilkoppling 12">
              <a:extLst>
                <a:ext uri="{FF2B5EF4-FFF2-40B4-BE49-F238E27FC236}">
                  <a16:creationId xmlns:a16="http://schemas.microsoft.com/office/drawing/2014/main" id="{1C243B9A-473E-4333-A785-A7D97EE5A018}"/>
                </a:ext>
              </a:extLst>
            </p:cNvPr>
            <p:cNvCxnSpPr>
              <a:cxnSpLocks/>
            </p:cNvCxnSpPr>
            <p:nvPr/>
          </p:nvCxnSpPr>
          <p:spPr>
            <a:xfrm>
              <a:off x="1155042" y="3285938"/>
              <a:ext cx="23995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Rak pilkoppling 13">
              <a:extLst>
                <a:ext uri="{FF2B5EF4-FFF2-40B4-BE49-F238E27FC236}">
                  <a16:creationId xmlns:a16="http://schemas.microsoft.com/office/drawing/2014/main" id="{C9948834-93D6-4681-B854-7B917346425F}"/>
                </a:ext>
              </a:extLst>
            </p:cNvPr>
            <p:cNvCxnSpPr>
              <a:cxnSpLocks/>
            </p:cNvCxnSpPr>
            <p:nvPr/>
          </p:nvCxnSpPr>
          <p:spPr>
            <a:xfrm flipV="1">
              <a:off x="1205345" y="2044015"/>
              <a:ext cx="0" cy="13041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15" name="textruta 14">
            <a:extLst>
              <a:ext uri="{FF2B5EF4-FFF2-40B4-BE49-F238E27FC236}">
                <a16:creationId xmlns:a16="http://schemas.microsoft.com/office/drawing/2014/main" id="{E395F616-7250-4CC2-999B-2A61DD2756E8}"/>
              </a:ext>
            </a:extLst>
          </p:cNvPr>
          <p:cNvSpPr txBox="1"/>
          <p:nvPr/>
        </p:nvSpPr>
        <p:spPr>
          <a:xfrm rot="16200000">
            <a:off x="630932" y="4029659"/>
            <a:ext cx="1019831" cy="307777"/>
          </a:xfrm>
          <a:prstGeom prst="rect">
            <a:avLst/>
          </a:prstGeom>
          <a:noFill/>
        </p:spPr>
        <p:txBody>
          <a:bodyPr wrap="square" rtlCol="0">
            <a:spAutoFit/>
          </a:bodyPr>
          <a:lstStyle/>
          <a:p>
            <a:r>
              <a:rPr lang="sv-SE" sz="1400" dirty="0">
                <a:latin typeface="+mj-lt"/>
              </a:rPr>
              <a:t>Entalpi, H</a:t>
            </a:r>
          </a:p>
        </p:txBody>
      </p:sp>
      <p:cxnSp>
        <p:nvCxnSpPr>
          <p:cNvPr id="16" name="Rak koppling 15">
            <a:extLst>
              <a:ext uri="{FF2B5EF4-FFF2-40B4-BE49-F238E27FC236}">
                <a16:creationId xmlns:a16="http://schemas.microsoft.com/office/drawing/2014/main" id="{08214AF7-7223-45FC-977A-7FF589C6D7D4}"/>
              </a:ext>
            </a:extLst>
          </p:cNvPr>
          <p:cNvCxnSpPr>
            <a:cxnSpLocks/>
          </p:cNvCxnSpPr>
          <p:nvPr/>
        </p:nvCxnSpPr>
        <p:spPr>
          <a:xfrm>
            <a:off x="1610319" y="3883524"/>
            <a:ext cx="1081659" cy="0"/>
          </a:xfrm>
          <a:prstGeom prst="line">
            <a:avLst/>
          </a:prstGeom>
          <a:ln/>
        </p:spPr>
        <p:style>
          <a:lnRef idx="1">
            <a:schemeClr val="dk1"/>
          </a:lnRef>
          <a:fillRef idx="0">
            <a:schemeClr val="dk1"/>
          </a:fillRef>
          <a:effectRef idx="0">
            <a:schemeClr val="dk1"/>
          </a:effectRef>
          <a:fontRef idx="minor">
            <a:schemeClr val="tx1"/>
          </a:fontRef>
        </p:style>
      </p:cxnSp>
      <p:sp>
        <p:nvSpPr>
          <p:cNvPr id="17" name="textruta 16">
            <a:extLst>
              <a:ext uri="{FF2B5EF4-FFF2-40B4-BE49-F238E27FC236}">
                <a16:creationId xmlns:a16="http://schemas.microsoft.com/office/drawing/2014/main" id="{98AA16DA-9192-4B1E-AFB1-4A81E749F9B1}"/>
              </a:ext>
            </a:extLst>
          </p:cNvPr>
          <p:cNvSpPr txBox="1"/>
          <p:nvPr/>
        </p:nvSpPr>
        <p:spPr>
          <a:xfrm>
            <a:off x="2104935" y="5052033"/>
            <a:ext cx="2210013" cy="307777"/>
          </a:xfrm>
          <a:prstGeom prst="rect">
            <a:avLst/>
          </a:prstGeom>
          <a:noFill/>
        </p:spPr>
        <p:txBody>
          <a:bodyPr wrap="square" rtlCol="0">
            <a:spAutoFit/>
          </a:bodyPr>
          <a:lstStyle/>
          <a:p>
            <a:r>
              <a:rPr lang="sv-SE" sz="1400" dirty="0">
                <a:latin typeface="+mj-lt"/>
              </a:rPr>
              <a:t>Reaktionens riktning</a:t>
            </a:r>
          </a:p>
        </p:txBody>
      </p:sp>
      <p:cxnSp>
        <p:nvCxnSpPr>
          <p:cNvPr id="18" name="Rak koppling 17">
            <a:extLst>
              <a:ext uri="{FF2B5EF4-FFF2-40B4-BE49-F238E27FC236}">
                <a16:creationId xmlns:a16="http://schemas.microsoft.com/office/drawing/2014/main" id="{B08061ED-8152-454C-AFA5-4E6B5A9B196E}"/>
              </a:ext>
            </a:extLst>
          </p:cNvPr>
          <p:cNvCxnSpPr>
            <a:cxnSpLocks/>
          </p:cNvCxnSpPr>
          <p:nvPr/>
        </p:nvCxnSpPr>
        <p:spPr>
          <a:xfrm>
            <a:off x="2382088" y="4693463"/>
            <a:ext cx="1294854" cy="0"/>
          </a:xfrm>
          <a:prstGeom prst="line">
            <a:avLst/>
          </a:prstGeom>
          <a:ln/>
        </p:spPr>
        <p:style>
          <a:lnRef idx="1">
            <a:schemeClr val="dk1"/>
          </a:lnRef>
          <a:fillRef idx="0">
            <a:schemeClr val="dk1"/>
          </a:fillRef>
          <a:effectRef idx="0">
            <a:schemeClr val="dk1"/>
          </a:effectRef>
          <a:fontRef idx="minor">
            <a:schemeClr val="tx1"/>
          </a:fontRef>
        </p:style>
      </p:cxnSp>
      <p:sp>
        <p:nvSpPr>
          <p:cNvPr id="19" name="Platshållare för innehåll 2">
            <a:extLst>
              <a:ext uri="{FF2B5EF4-FFF2-40B4-BE49-F238E27FC236}">
                <a16:creationId xmlns:a16="http://schemas.microsoft.com/office/drawing/2014/main" id="{020CB352-5B1F-4EBF-B2F9-D0750B45D670}"/>
              </a:ext>
            </a:extLst>
          </p:cNvPr>
          <p:cNvSpPr txBox="1">
            <a:spLocks/>
          </p:cNvSpPr>
          <p:nvPr/>
        </p:nvSpPr>
        <p:spPr>
          <a:xfrm>
            <a:off x="1528966" y="3583573"/>
            <a:ext cx="1248487" cy="301402"/>
          </a:xfrm>
          <a:prstGeom prst="rect">
            <a:avLst/>
          </a:prstGeom>
        </p:spPr>
        <p:txBody>
          <a:bodyPr vert="horz" lIns="91440" tIns="45720" rIns="91440" bIns="45720" rtlCol="0">
            <a:noAutofit/>
          </a:bodyPr>
          <a:lst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7000"/>
              </a:lnSpc>
              <a:spcAft>
                <a:spcPts val="600"/>
              </a:spcAft>
              <a:buFont typeface="Arial" panose="020B0604020202020204" pitchFamily="34" charset="0"/>
              <a:buNone/>
            </a:pPr>
            <a:r>
              <a:rPr lang="sv-SE" sz="1400" err="1">
                <a:latin typeface="+mj-lt"/>
                <a:ea typeface="Calibri" panose="020F0502020204030204" pitchFamily="34" charset="0"/>
              </a:rPr>
              <a:t>Reaktanter</a:t>
            </a:r>
            <a:endParaRPr lang="sv-SE" sz="1400">
              <a:latin typeface="+mj-lt"/>
              <a:ea typeface="Calibri" panose="020F0502020204030204" pitchFamily="34" charset="0"/>
            </a:endParaRPr>
          </a:p>
        </p:txBody>
      </p:sp>
      <p:sp>
        <p:nvSpPr>
          <p:cNvPr id="20" name="Platshållare för innehåll 2">
            <a:extLst>
              <a:ext uri="{FF2B5EF4-FFF2-40B4-BE49-F238E27FC236}">
                <a16:creationId xmlns:a16="http://schemas.microsoft.com/office/drawing/2014/main" id="{7C36494B-ED83-45C9-8D4E-FC929F609B91}"/>
              </a:ext>
            </a:extLst>
          </p:cNvPr>
          <p:cNvSpPr txBox="1">
            <a:spLocks/>
          </p:cNvSpPr>
          <p:nvPr/>
        </p:nvSpPr>
        <p:spPr>
          <a:xfrm>
            <a:off x="2611812" y="4361969"/>
            <a:ext cx="1193098" cy="301402"/>
          </a:xfrm>
          <a:prstGeom prst="rect">
            <a:avLst/>
          </a:prstGeom>
        </p:spPr>
        <p:txBody>
          <a:bodyPr vert="horz" lIns="91440" tIns="45720" rIns="91440" bIns="45720" rtlCol="0">
            <a:noAutofit/>
          </a:bodyPr>
          <a:lst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7000"/>
              </a:lnSpc>
              <a:spcAft>
                <a:spcPts val="600"/>
              </a:spcAft>
              <a:buFont typeface="Arial" panose="020B0604020202020204" pitchFamily="34" charset="0"/>
              <a:buNone/>
            </a:pPr>
            <a:r>
              <a:rPr lang="sv-SE" sz="1400">
                <a:latin typeface="+mj-lt"/>
                <a:ea typeface="Calibri" panose="020F0502020204030204" pitchFamily="34" charset="0"/>
              </a:rPr>
              <a:t>Produkter</a:t>
            </a:r>
          </a:p>
        </p:txBody>
      </p:sp>
      <p:grpSp>
        <p:nvGrpSpPr>
          <p:cNvPr id="21" name="Grupp 20">
            <a:extLst>
              <a:ext uri="{FF2B5EF4-FFF2-40B4-BE49-F238E27FC236}">
                <a16:creationId xmlns:a16="http://schemas.microsoft.com/office/drawing/2014/main" id="{1690ACC7-2FB3-4369-AF1F-F28913C0B919}"/>
              </a:ext>
            </a:extLst>
          </p:cNvPr>
          <p:cNvGrpSpPr/>
          <p:nvPr/>
        </p:nvGrpSpPr>
        <p:grpSpPr>
          <a:xfrm>
            <a:off x="1437945" y="3028686"/>
            <a:ext cx="2754465" cy="1587407"/>
            <a:chOff x="1300088" y="2279617"/>
            <a:chExt cx="2754465" cy="1587407"/>
          </a:xfrm>
        </p:grpSpPr>
        <p:cxnSp>
          <p:nvCxnSpPr>
            <p:cNvPr id="22" name="Rak pilkoppling 21">
              <a:extLst>
                <a:ext uri="{FF2B5EF4-FFF2-40B4-BE49-F238E27FC236}">
                  <a16:creationId xmlns:a16="http://schemas.microsoft.com/office/drawing/2014/main" id="{ABB1A6FB-33C9-43A8-996C-9F3B28580CC5}"/>
                </a:ext>
              </a:extLst>
            </p:cNvPr>
            <p:cNvCxnSpPr>
              <a:cxnSpLocks/>
            </p:cNvCxnSpPr>
            <p:nvPr/>
          </p:nvCxnSpPr>
          <p:spPr>
            <a:xfrm>
              <a:off x="2352556" y="3205478"/>
              <a:ext cx="0" cy="661546"/>
            </a:xfrm>
            <a:prstGeom prst="straightConnector1">
              <a:avLst/>
            </a:prstGeom>
            <a:ln w="38100">
              <a:solidFill>
                <a:srgbClr val="E73B1D"/>
              </a:solidFill>
              <a:tailEnd type="triangle"/>
            </a:ln>
          </p:spPr>
          <p:style>
            <a:lnRef idx="1">
              <a:schemeClr val="accent1"/>
            </a:lnRef>
            <a:fillRef idx="0">
              <a:schemeClr val="accent1"/>
            </a:fillRef>
            <a:effectRef idx="0">
              <a:schemeClr val="accent1"/>
            </a:effectRef>
            <a:fontRef idx="minor">
              <a:schemeClr val="tx1"/>
            </a:fontRef>
          </p:style>
        </p:cxnSp>
        <p:grpSp>
          <p:nvGrpSpPr>
            <p:cNvPr id="23" name="Grupp 22">
              <a:extLst>
                <a:ext uri="{FF2B5EF4-FFF2-40B4-BE49-F238E27FC236}">
                  <a16:creationId xmlns:a16="http://schemas.microsoft.com/office/drawing/2014/main" id="{9ABC9AAE-E639-4ECB-931E-9065ADAF4485}"/>
                </a:ext>
              </a:extLst>
            </p:cNvPr>
            <p:cNvGrpSpPr/>
            <p:nvPr/>
          </p:nvGrpSpPr>
          <p:grpSpPr>
            <a:xfrm>
              <a:off x="1300088" y="2279617"/>
              <a:ext cx="2754465" cy="1384586"/>
              <a:chOff x="1300088" y="2279617"/>
              <a:chExt cx="2754465" cy="1384586"/>
            </a:xfrm>
          </p:grpSpPr>
          <mc:AlternateContent xmlns:mc="http://schemas.openxmlformats.org/markup-compatibility/2006" xmlns:a14="http://schemas.microsoft.com/office/drawing/2010/main">
            <mc:Choice Requires="a14">
              <p:sp>
                <p:nvSpPr>
                  <p:cNvPr id="24" name="Platshållare för innehåll 2">
                    <a:extLst>
                      <a:ext uri="{FF2B5EF4-FFF2-40B4-BE49-F238E27FC236}">
                        <a16:creationId xmlns:a16="http://schemas.microsoft.com/office/drawing/2014/main" id="{D7FF2C0A-6B1B-4007-AB1F-5340B63A3C1F}"/>
                      </a:ext>
                    </a:extLst>
                  </p:cNvPr>
                  <p:cNvSpPr txBox="1">
                    <a:spLocks/>
                  </p:cNvSpPr>
                  <p:nvPr/>
                </p:nvSpPr>
                <p:spPr>
                  <a:xfrm>
                    <a:off x="1300088" y="2279617"/>
                    <a:ext cx="2754465" cy="301402"/>
                  </a:xfrm>
                  <a:prstGeom prst="rect">
                    <a:avLst/>
                  </a:prstGeom>
                  <a:ln>
                    <a:noFill/>
                  </a:ln>
                </p:spPr>
                <p:txBody>
                  <a:bodyPr vert="horz" lIns="91440" tIns="45720" rIns="91440" bIns="45720" rtlCol="0">
                    <a:noAutofit/>
                  </a:bodyPr>
                  <a:lst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7000"/>
                      </a:lnSpc>
                      <a:spcAft>
                        <a:spcPts val="600"/>
                      </a:spcAft>
                      <a:buNone/>
                    </a:pPr>
                    <a:r>
                      <a:rPr lang="sv-SE" sz="1800" b="1" dirty="0">
                        <a:latin typeface="+mj-lt"/>
                        <a:ea typeface="Calibri" panose="020F0502020204030204" pitchFamily="34" charset="0"/>
                      </a:rPr>
                      <a:t>Exoterm reaktion, </a:t>
                    </a:r>
                    <a14:m>
                      <m:oMath xmlns:m="http://schemas.openxmlformats.org/officeDocument/2006/math">
                        <m:r>
                          <a:rPr lang="sv-SE" sz="1800" i="1" smtClean="0">
                            <a:latin typeface="Cambria Math" panose="02040503050406030204" pitchFamily="18" charset="0"/>
                            <a:ea typeface="Cambria Math" panose="02040503050406030204" pitchFamily="18" charset="0"/>
                          </a:rPr>
                          <m:t>∆</m:t>
                        </m:r>
                        <m:r>
                          <a:rPr lang="sv-SE" sz="1800" b="0" i="1" smtClean="0">
                            <a:latin typeface="Cambria Math" panose="02040503050406030204" pitchFamily="18" charset="0"/>
                            <a:ea typeface="Cambria Math" panose="02040503050406030204" pitchFamily="18" charset="0"/>
                          </a:rPr>
                          <m:t>𝐻</m:t>
                        </m:r>
                        <m:r>
                          <a:rPr lang="sv-SE" sz="1800" b="0" i="1" smtClean="0">
                            <a:latin typeface="Cambria Math" panose="02040503050406030204" pitchFamily="18" charset="0"/>
                            <a:ea typeface="Cambria Math" panose="02040503050406030204" pitchFamily="18" charset="0"/>
                          </a:rPr>
                          <m:t>&lt;0</m:t>
                        </m:r>
                      </m:oMath>
                    </a14:m>
                    <a:endParaRPr lang="sv-SE" sz="1800" dirty="0">
                      <a:latin typeface="+mj-lt"/>
                      <a:ea typeface="Calibri" panose="020F0502020204030204" pitchFamily="34" charset="0"/>
                    </a:endParaRPr>
                  </a:p>
                  <a:p>
                    <a:pPr marL="0" indent="0">
                      <a:lnSpc>
                        <a:spcPct val="107000"/>
                      </a:lnSpc>
                      <a:spcAft>
                        <a:spcPts val="600"/>
                      </a:spcAft>
                      <a:buFont typeface="Arial" panose="020B0604020202020204" pitchFamily="34" charset="0"/>
                      <a:buNone/>
                    </a:pPr>
                    <a:endParaRPr lang="sv-SE" sz="1800" b="1" dirty="0">
                      <a:latin typeface="+mj-lt"/>
                      <a:ea typeface="Calibri" panose="020F0502020204030204" pitchFamily="34" charset="0"/>
                    </a:endParaRPr>
                  </a:p>
                </p:txBody>
              </p:sp>
            </mc:Choice>
            <mc:Fallback xmlns="">
              <p:sp>
                <p:nvSpPr>
                  <p:cNvPr id="24" name="Platshållare för innehåll 2">
                    <a:extLst>
                      <a:ext uri="{FF2B5EF4-FFF2-40B4-BE49-F238E27FC236}">
                        <a16:creationId xmlns:a16="http://schemas.microsoft.com/office/drawing/2014/main" id="{D7FF2C0A-6B1B-4007-AB1F-5340B63A3C1F}"/>
                      </a:ext>
                    </a:extLst>
                  </p:cNvPr>
                  <p:cNvSpPr txBox="1">
                    <a:spLocks noRot="1" noChangeAspect="1" noMove="1" noResize="1" noEditPoints="1" noAdjustHandles="1" noChangeArrowheads="1" noChangeShapeType="1" noTextEdit="1"/>
                  </p:cNvSpPr>
                  <p:nvPr/>
                </p:nvSpPr>
                <p:spPr>
                  <a:xfrm>
                    <a:off x="1300088" y="2279617"/>
                    <a:ext cx="2754465" cy="301402"/>
                  </a:xfrm>
                  <a:prstGeom prst="rect">
                    <a:avLst/>
                  </a:prstGeom>
                  <a:blipFill>
                    <a:blip r:embed="rId2"/>
                    <a:stretch>
                      <a:fillRect l="-1991" t="-10204" b="-57143"/>
                    </a:stretch>
                  </a:blipFill>
                  <a:ln>
                    <a:noFill/>
                  </a:ln>
                </p:spPr>
                <p:txBody>
                  <a:bodyPr/>
                  <a:lstStyle/>
                  <a:p>
                    <a:r>
                      <a:rPr lang="sv-SE">
                        <a:noFill/>
                      </a:rPr>
                      <a:t> </a:t>
                    </a:r>
                  </a:p>
                </p:txBody>
              </p:sp>
            </mc:Fallback>
          </mc:AlternateContent>
          <p:grpSp>
            <p:nvGrpSpPr>
              <p:cNvPr id="25" name="Grupp 24">
                <a:extLst>
                  <a:ext uri="{FF2B5EF4-FFF2-40B4-BE49-F238E27FC236}">
                    <a16:creationId xmlns:a16="http://schemas.microsoft.com/office/drawing/2014/main" id="{91116350-1F24-474D-AE13-00C22547D183}"/>
                  </a:ext>
                </a:extLst>
              </p:cNvPr>
              <p:cNvGrpSpPr/>
              <p:nvPr/>
            </p:nvGrpSpPr>
            <p:grpSpPr>
              <a:xfrm rot="767322">
                <a:off x="2615126" y="2741667"/>
                <a:ext cx="1019887" cy="922536"/>
                <a:chOff x="3478509" y="3137887"/>
                <a:chExt cx="1359848" cy="1230048"/>
              </a:xfrm>
            </p:grpSpPr>
            <p:grpSp>
              <p:nvGrpSpPr>
                <p:cNvPr id="26" name="Grupp 25">
                  <a:extLst>
                    <a:ext uri="{FF2B5EF4-FFF2-40B4-BE49-F238E27FC236}">
                      <a16:creationId xmlns:a16="http://schemas.microsoft.com/office/drawing/2014/main" id="{C28F20E9-ED65-403E-BC71-79C97A65D69F}"/>
                    </a:ext>
                  </a:extLst>
                </p:cNvPr>
                <p:cNvGrpSpPr/>
                <p:nvPr/>
              </p:nvGrpSpPr>
              <p:grpSpPr>
                <a:xfrm>
                  <a:off x="3478509" y="3693340"/>
                  <a:ext cx="624635" cy="674595"/>
                  <a:chOff x="3585023" y="3568740"/>
                  <a:chExt cx="624635" cy="674595"/>
                </a:xfrm>
              </p:grpSpPr>
              <p:cxnSp>
                <p:nvCxnSpPr>
                  <p:cNvPr id="28" name="Koppling: böjd 27">
                    <a:extLst>
                      <a:ext uri="{FF2B5EF4-FFF2-40B4-BE49-F238E27FC236}">
                        <a16:creationId xmlns:a16="http://schemas.microsoft.com/office/drawing/2014/main" id="{806DDB81-2413-4561-91CA-0951462DE6ED}"/>
                      </a:ext>
                    </a:extLst>
                  </p:cNvPr>
                  <p:cNvCxnSpPr/>
                  <p:nvPr/>
                </p:nvCxnSpPr>
                <p:spPr>
                  <a:xfrm rot="5400000" flipH="1" flipV="1">
                    <a:off x="3577662" y="3576101"/>
                    <a:ext cx="432012" cy="417290"/>
                  </a:xfrm>
                  <a:prstGeom prst="curvedConnector3">
                    <a:avLst/>
                  </a:prstGeom>
                  <a:ln>
                    <a:solidFill>
                      <a:srgbClr val="E73B1D"/>
                    </a:solidFill>
                    <a:tailEnd type="triangle"/>
                  </a:ln>
                </p:spPr>
                <p:style>
                  <a:lnRef idx="1">
                    <a:schemeClr val="accent1"/>
                  </a:lnRef>
                  <a:fillRef idx="0">
                    <a:schemeClr val="accent1"/>
                  </a:fillRef>
                  <a:effectRef idx="0">
                    <a:schemeClr val="accent1"/>
                  </a:effectRef>
                  <a:fontRef idx="minor">
                    <a:schemeClr val="tx1"/>
                  </a:fontRef>
                </p:style>
              </p:cxnSp>
              <p:cxnSp>
                <p:nvCxnSpPr>
                  <p:cNvPr id="29" name="Koppling: böjd 28">
                    <a:extLst>
                      <a:ext uri="{FF2B5EF4-FFF2-40B4-BE49-F238E27FC236}">
                        <a16:creationId xmlns:a16="http://schemas.microsoft.com/office/drawing/2014/main" id="{5878BE4A-8C8C-4A08-AA9E-89A4688A3C3C}"/>
                      </a:ext>
                    </a:extLst>
                  </p:cNvPr>
                  <p:cNvCxnSpPr/>
                  <p:nvPr/>
                </p:nvCxnSpPr>
                <p:spPr>
                  <a:xfrm rot="5400000" flipH="1" flipV="1">
                    <a:off x="3694513" y="3684490"/>
                    <a:ext cx="432012" cy="417290"/>
                  </a:xfrm>
                  <a:prstGeom prst="curvedConnector3">
                    <a:avLst/>
                  </a:prstGeom>
                  <a:ln>
                    <a:solidFill>
                      <a:srgbClr val="E73B1D"/>
                    </a:solidFill>
                    <a:tailEnd type="triangle"/>
                  </a:ln>
                </p:spPr>
                <p:style>
                  <a:lnRef idx="1">
                    <a:schemeClr val="accent1"/>
                  </a:lnRef>
                  <a:fillRef idx="0">
                    <a:schemeClr val="accent1"/>
                  </a:fillRef>
                  <a:effectRef idx="0">
                    <a:schemeClr val="accent1"/>
                  </a:effectRef>
                  <a:fontRef idx="minor">
                    <a:schemeClr val="tx1"/>
                  </a:fontRef>
                </p:style>
              </p:cxnSp>
              <p:cxnSp>
                <p:nvCxnSpPr>
                  <p:cNvPr id="30" name="Koppling: böjd 29">
                    <a:extLst>
                      <a:ext uri="{FF2B5EF4-FFF2-40B4-BE49-F238E27FC236}">
                        <a16:creationId xmlns:a16="http://schemas.microsoft.com/office/drawing/2014/main" id="{145640B1-7DEF-446E-94CB-500918912928}"/>
                      </a:ext>
                    </a:extLst>
                  </p:cNvPr>
                  <p:cNvCxnSpPr/>
                  <p:nvPr/>
                </p:nvCxnSpPr>
                <p:spPr>
                  <a:xfrm rot="5400000" flipH="1" flipV="1">
                    <a:off x="3785007" y="3818684"/>
                    <a:ext cx="432012" cy="417290"/>
                  </a:xfrm>
                  <a:prstGeom prst="curvedConnector3">
                    <a:avLst/>
                  </a:prstGeom>
                  <a:ln>
                    <a:solidFill>
                      <a:srgbClr val="E73B1D"/>
                    </a:solidFill>
                    <a:tailEnd type="triangle"/>
                  </a:ln>
                </p:spPr>
                <p:style>
                  <a:lnRef idx="1">
                    <a:schemeClr val="accent1"/>
                  </a:lnRef>
                  <a:fillRef idx="0">
                    <a:schemeClr val="accent1"/>
                  </a:fillRef>
                  <a:effectRef idx="0">
                    <a:schemeClr val="accent1"/>
                  </a:effectRef>
                  <a:fontRef idx="minor">
                    <a:schemeClr val="tx1"/>
                  </a:fontRef>
                </p:style>
              </p:cxnSp>
            </p:grpSp>
            <p:sp>
              <p:nvSpPr>
                <p:cNvPr id="27" name="textruta 26">
                  <a:extLst>
                    <a:ext uri="{FF2B5EF4-FFF2-40B4-BE49-F238E27FC236}">
                      <a16:creationId xmlns:a16="http://schemas.microsoft.com/office/drawing/2014/main" id="{57CE6FAA-8EE0-4A25-9C29-3AD120106D8F}"/>
                    </a:ext>
                  </a:extLst>
                </p:cNvPr>
                <p:cNvSpPr txBox="1"/>
                <p:nvPr/>
              </p:nvSpPr>
              <p:spPr>
                <a:xfrm rot="18975410">
                  <a:off x="3931209" y="3137887"/>
                  <a:ext cx="907148" cy="697626"/>
                </a:xfrm>
                <a:prstGeom prst="rect">
                  <a:avLst/>
                </a:prstGeom>
                <a:noFill/>
                <a:ln>
                  <a:noFill/>
                </a:ln>
              </p:spPr>
              <p:txBody>
                <a:bodyPr wrap="square" rtlCol="0">
                  <a:spAutoFit/>
                </a:bodyPr>
                <a:lstStyle/>
                <a:p>
                  <a:r>
                    <a:rPr lang="sv-SE" sz="1400" dirty="0">
                      <a:solidFill>
                        <a:srgbClr val="C00000"/>
                      </a:solidFill>
                      <a:latin typeface="+mj-lt"/>
                    </a:rPr>
                    <a:t>Värme avges</a:t>
                  </a:r>
                </a:p>
              </p:txBody>
            </p:sp>
          </p:grpSp>
        </p:grpSp>
      </p:grpSp>
      <p:sp>
        <p:nvSpPr>
          <p:cNvPr id="31" name="Rektangel 30">
            <a:extLst>
              <a:ext uri="{FF2B5EF4-FFF2-40B4-BE49-F238E27FC236}">
                <a16:creationId xmlns:a16="http://schemas.microsoft.com/office/drawing/2014/main" id="{28D85840-DA7F-4457-89BC-2463E055B361}"/>
              </a:ext>
            </a:extLst>
          </p:cNvPr>
          <p:cNvSpPr/>
          <p:nvPr/>
        </p:nvSpPr>
        <p:spPr>
          <a:xfrm>
            <a:off x="4785495" y="2947830"/>
            <a:ext cx="3420584" cy="2538378"/>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latin typeface="+mj-lt"/>
            </a:endParaRPr>
          </a:p>
        </p:txBody>
      </p:sp>
      <p:grpSp>
        <p:nvGrpSpPr>
          <p:cNvPr id="32" name="Grupp 31">
            <a:extLst>
              <a:ext uri="{FF2B5EF4-FFF2-40B4-BE49-F238E27FC236}">
                <a16:creationId xmlns:a16="http://schemas.microsoft.com/office/drawing/2014/main" id="{D390679A-20D6-43BA-8C77-A2944D13699A}"/>
              </a:ext>
            </a:extLst>
          </p:cNvPr>
          <p:cNvGrpSpPr/>
          <p:nvPr/>
        </p:nvGrpSpPr>
        <p:grpSpPr>
          <a:xfrm>
            <a:off x="5243644" y="3516317"/>
            <a:ext cx="2754466" cy="1560406"/>
            <a:chOff x="1155042" y="2044015"/>
            <a:chExt cx="2399589" cy="1304167"/>
          </a:xfrm>
        </p:grpSpPr>
        <p:cxnSp>
          <p:nvCxnSpPr>
            <p:cNvPr id="33" name="Rak pilkoppling 32">
              <a:extLst>
                <a:ext uri="{FF2B5EF4-FFF2-40B4-BE49-F238E27FC236}">
                  <a16:creationId xmlns:a16="http://schemas.microsoft.com/office/drawing/2014/main" id="{CE1AA8E6-9BB1-4345-B2C1-C278B47F6B23}"/>
                </a:ext>
              </a:extLst>
            </p:cNvPr>
            <p:cNvCxnSpPr>
              <a:cxnSpLocks/>
            </p:cNvCxnSpPr>
            <p:nvPr/>
          </p:nvCxnSpPr>
          <p:spPr>
            <a:xfrm>
              <a:off x="1155042" y="3285938"/>
              <a:ext cx="2399589" cy="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4" name="Rak pilkoppling 33">
              <a:extLst>
                <a:ext uri="{FF2B5EF4-FFF2-40B4-BE49-F238E27FC236}">
                  <a16:creationId xmlns:a16="http://schemas.microsoft.com/office/drawing/2014/main" id="{18E6D72B-E3A3-4633-A696-7DE4AA36E331}"/>
                </a:ext>
              </a:extLst>
            </p:cNvPr>
            <p:cNvCxnSpPr>
              <a:cxnSpLocks/>
            </p:cNvCxnSpPr>
            <p:nvPr/>
          </p:nvCxnSpPr>
          <p:spPr>
            <a:xfrm flipV="1">
              <a:off x="1205345" y="2044015"/>
              <a:ext cx="0" cy="130416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5" name="textruta 34">
            <a:extLst>
              <a:ext uri="{FF2B5EF4-FFF2-40B4-BE49-F238E27FC236}">
                <a16:creationId xmlns:a16="http://schemas.microsoft.com/office/drawing/2014/main" id="{6C33371E-1E37-49B7-9A29-AD5372531E7B}"/>
              </a:ext>
            </a:extLst>
          </p:cNvPr>
          <p:cNvSpPr txBox="1"/>
          <p:nvPr/>
        </p:nvSpPr>
        <p:spPr>
          <a:xfrm rot="16200000">
            <a:off x="4562031" y="4040059"/>
            <a:ext cx="1019831" cy="307777"/>
          </a:xfrm>
          <a:prstGeom prst="rect">
            <a:avLst/>
          </a:prstGeom>
          <a:noFill/>
        </p:spPr>
        <p:txBody>
          <a:bodyPr wrap="square" rtlCol="0">
            <a:spAutoFit/>
          </a:bodyPr>
          <a:lstStyle/>
          <a:p>
            <a:r>
              <a:rPr lang="sv-SE" sz="1400" dirty="0">
                <a:latin typeface="+mj-lt"/>
              </a:rPr>
              <a:t>Entalpi, H</a:t>
            </a:r>
          </a:p>
        </p:txBody>
      </p:sp>
      <p:cxnSp>
        <p:nvCxnSpPr>
          <p:cNvPr id="36" name="Rak koppling 35">
            <a:extLst>
              <a:ext uri="{FF2B5EF4-FFF2-40B4-BE49-F238E27FC236}">
                <a16:creationId xmlns:a16="http://schemas.microsoft.com/office/drawing/2014/main" id="{56C32B85-FE29-4183-8183-C65970E6419F}"/>
              </a:ext>
            </a:extLst>
          </p:cNvPr>
          <p:cNvCxnSpPr>
            <a:cxnSpLocks/>
          </p:cNvCxnSpPr>
          <p:nvPr/>
        </p:nvCxnSpPr>
        <p:spPr>
          <a:xfrm>
            <a:off x="5490274" y="4696301"/>
            <a:ext cx="1256002" cy="7563"/>
          </a:xfrm>
          <a:prstGeom prst="line">
            <a:avLst/>
          </a:prstGeom>
          <a:ln/>
        </p:spPr>
        <p:style>
          <a:lnRef idx="1">
            <a:schemeClr val="dk1"/>
          </a:lnRef>
          <a:fillRef idx="0">
            <a:schemeClr val="dk1"/>
          </a:fillRef>
          <a:effectRef idx="0">
            <a:schemeClr val="dk1"/>
          </a:effectRef>
          <a:fontRef idx="minor">
            <a:schemeClr val="tx1"/>
          </a:fontRef>
        </p:style>
      </p:cxnSp>
      <p:sp>
        <p:nvSpPr>
          <p:cNvPr id="37" name="textruta 36">
            <a:extLst>
              <a:ext uri="{FF2B5EF4-FFF2-40B4-BE49-F238E27FC236}">
                <a16:creationId xmlns:a16="http://schemas.microsoft.com/office/drawing/2014/main" id="{D6B68AF0-F3EE-4DE6-9716-C85EFF706950}"/>
              </a:ext>
            </a:extLst>
          </p:cNvPr>
          <p:cNvSpPr txBox="1"/>
          <p:nvPr/>
        </p:nvSpPr>
        <p:spPr>
          <a:xfrm>
            <a:off x="6036034" y="5062434"/>
            <a:ext cx="2370545" cy="307777"/>
          </a:xfrm>
          <a:prstGeom prst="rect">
            <a:avLst/>
          </a:prstGeom>
          <a:noFill/>
        </p:spPr>
        <p:txBody>
          <a:bodyPr wrap="square" rtlCol="0">
            <a:spAutoFit/>
          </a:bodyPr>
          <a:lstStyle/>
          <a:p>
            <a:r>
              <a:rPr lang="sv-SE" sz="1400" dirty="0">
                <a:latin typeface="+mj-lt"/>
              </a:rPr>
              <a:t>Reaktionens riktning</a:t>
            </a:r>
          </a:p>
        </p:txBody>
      </p:sp>
      <p:cxnSp>
        <p:nvCxnSpPr>
          <p:cNvPr id="38" name="Rak koppling 37">
            <a:extLst>
              <a:ext uri="{FF2B5EF4-FFF2-40B4-BE49-F238E27FC236}">
                <a16:creationId xmlns:a16="http://schemas.microsoft.com/office/drawing/2014/main" id="{D08E19E8-05C3-4CE7-AC2B-78841DEA59D2}"/>
              </a:ext>
            </a:extLst>
          </p:cNvPr>
          <p:cNvCxnSpPr>
            <a:cxnSpLocks/>
          </p:cNvCxnSpPr>
          <p:nvPr/>
        </p:nvCxnSpPr>
        <p:spPr>
          <a:xfrm>
            <a:off x="6531951" y="3878377"/>
            <a:ext cx="1076090" cy="0"/>
          </a:xfrm>
          <a:prstGeom prst="line">
            <a:avLst/>
          </a:prstGeom>
          <a:ln/>
        </p:spPr>
        <p:style>
          <a:lnRef idx="1">
            <a:schemeClr val="dk1"/>
          </a:lnRef>
          <a:fillRef idx="0">
            <a:schemeClr val="dk1"/>
          </a:fillRef>
          <a:effectRef idx="0">
            <a:schemeClr val="dk1"/>
          </a:effectRef>
          <a:fontRef idx="minor">
            <a:schemeClr val="tx1"/>
          </a:fontRef>
        </p:style>
      </p:cxnSp>
      <p:sp>
        <p:nvSpPr>
          <p:cNvPr id="39" name="Platshållare för innehåll 2">
            <a:extLst>
              <a:ext uri="{FF2B5EF4-FFF2-40B4-BE49-F238E27FC236}">
                <a16:creationId xmlns:a16="http://schemas.microsoft.com/office/drawing/2014/main" id="{997ECEA8-6E83-4866-B3B9-0E9A3B49BCF6}"/>
              </a:ext>
            </a:extLst>
          </p:cNvPr>
          <p:cNvSpPr txBox="1">
            <a:spLocks/>
          </p:cNvSpPr>
          <p:nvPr/>
        </p:nvSpPr>
        <p:spPr>
          <a:xfrm>
            <a:off x="5411791" y="4391199"/>
            <a:ext cx="1248487" cy="301402"/>
          </a:xfrm>
          <a:prstGeom prst="rect">
            <a:avLst/>
          </a:prstGeom>
        </p:spPr>
        <p:txBody>
          <a:bodyPr vert="horz" lIns="91440" tIns="45720" rIns="91440" bIns="45720" rtlCol="0">
            <a:noAutofit/>
          </a:bodyPr>
          <a:lst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7000"/>
              </a:lnSpc>
              <a:spcAft>
                <a:spcPts val="600"/>
              </a:spcAft>
              <a:buFont typeface="Arial" panose="020B0604020202020204" pitchFamily="34" charset="0"/>
              <a:buNone/>
            </a:pPr>
            <a:r>
              <a:rPr lang="sv-SE" sz="1400" err="1">
                <a:latin typeface="+mj-lt"/>
                <a:ea typeface="Calibri" panose="020F0502020204030204" pitchFamily="34" charset="0"/>
              </a:rPr>
              <a:t>Reaktanter</a:t>
            </a:r>
            <a:endParaRPr lang="sv-SE" sz="1400">
              <a:latin typeface="+mj-lt"/>
              <a:ea typeface="Calibri" panose="020F0502020204030204" pitchFamily="34" charset="0"/>
            </a:endParaRPr>
          </a:p>
        </p:txBody>
      </p:sp>
      <p:sp>
        <p:nvSpPr>
          <p:cNvPr id="40" name="Platshållare för innehåll 2">
            <a:extLst>
              <a:ext uri="{FF2B5EF4-FFF2-40B4-BE49-F238E27FC236}">
                <a16:creationId xmlns:a16="http://schemas.microsoft.com/office/drawing/2014/main" id="{3F922DE2-3394-4A7D-A064-2C782CCC5D16}"/>
              </a:ext>
            </a:extLst>
          </p:cNvPr>
          <p:cNvSpPr txBox="1">
            <a:spLocks/>
          </p:cNvSpPr>
          <p:nvPr/>
        </p:nvSpPr>
        <p:spPr>
          <a:xfrm>
            <a:off x="6473447" y="3553997"/>
            <a:ext cx="1193098" cy="301402"/>
          </a:xfrm>
          <a:prstGeom prst="rect">
            <a:avLst/>
          </a:prstGeom>
        </p:spPr>
        <p:txBody>
          <a:bodyPr vert="horz" lIns="91440" tIns="45720" rIns="91440" bIns="45720" rtlCol="0">
            <a:noAutofit/>
          </a:bodyPr>
          <a:lst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7000"/>
              </a:lnSpc>
              <a:spcAft>
                <a:spcPts val="600"/>
              </a:spcAft>
              <a:buFont typeface="Arial" panose="020B0604020202020204" pitchFamily="34" charset="0"/>
              <a:buNone/>
            </a:pPr>
            <a:r>
              <a:rPr lang="sv-SE" sz="1400">
                <a:latin typeface="+mj-lt"/>
                <a:ea typeface="Calibri" panose="020F0502020204030204" pitchFamily="34" charset="0"/>
              </a:rPr>
              <a:t>Produkter</a:t>
            </a:r>
          </a:p>
        </p:txBody>
      </p:sp>
      <p:grpSp>
        <p:nvGrpSpPr>
          <p:cNvPr id="41" name="Grupp 40">
            <a:extLst>
              <a:ext uri="{FF2B5EF4-FFF2-40B4-BE49-F238E27FC236}">
                <a16:creationId xmlns:a16="http://schemas.microsoft.com/office/drawing/2014/main" id="{3B3AE45A-CC3E-4C73-A23F-782E666E69C4}"/>
              </a:ext>
            </a:extLst>
          </p:cNvPr>
          <p:cNvGrpSpPr/>
          <p:nvPr/>
        </p:nvGrpSpPr>
        <p:grpSpPr>
          <a:xfrm>
            <a:off x="5369044" y="3039087"/>
            <a:ext cx="2754465" cy="1742401"/>
            <a:chOff x="5231187" y="2290018"/>
            <a:chExt cx="2754465" cy="1742401"/>
          </a:xfrm>
        </p:grpSpPr>
        <mc:AlternateContent xmlns:mc="http://schemas.openxmlformats.org/markup-compatibility/2006" xmlns:a14="http://schemas.microsoft.com/office/drawing/2010/main">
          <mc:Choice Requires="a14">
            <p:sp>
              <p:nvSpPr>
                <p:cNvPr id="42" name="Platshållare för innehåll 2">
                  <a:extLst>
                    <a:ext uri="{FF2B5EF4-FFF2-40B4-BE49-F238E27FC236}">
                      <a16:creationId xmlns:a16="http://schemas.microsoft.com/office/drawing/2014/main" id="{EFE0222F-7F85-48FA-9887-DC449FE2BE5C}"/>
                    </a:ext>
                  </a:extLst>
                </p:cNvPr>
                <p:cNvSpPr txBox="1">
                  <a:spLocks/>
                </p:cNvSpPr>
                <p:nvPr/>
              </p:nvSpPr>
              <p:spPr>
                <a:xfrm>
                  <a:off x="5231187" y="2290018"/>
                  <a:ext cx="2754465" cy="301402"/>
                </a:xfrm>
                <a:prstGeom prst="rect">
                  <a:avLst/>
                </a:prstGeom>
              </p:spPr>
              <p:txBody>
                <a:bodyPr vert="horz" lIns="91440" tIns="45720" rIns="91440" bIns="45720" rtlCol="0">
                  <a:noAutofit/>
                </a:bodyPr>
                <a:lstStyle>
                  <a:lvl1pPr marL="144000" indent="-144000" algn="l" defTabSz="685800" rtl="0" eaLnBrk="1" latinLnBrk="0" hangingPunct="1">
                    <a:lnSpc>
                      <a:spcPts val="2000"/>
                    </a:lnSpc>
                    <a:spcBef>
                      <a:spcPts val="1000"/>
                    </a:spcBef>
                    <a:buClr>
                      <a:schemeClr val="accent6"/>
                    </a:buClr>
                    <a:buSzPct val="100000"/>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1pPr>
                  <a:lvl2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2pPr>
                  <a:lvl3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3pPr>
                  <a:lvl4pPr marL="324000" indent="-180000" algn="l" defTabSz="685800" rtl="0" eaLnBrk="1" latinLnBrk="0" hangingPunct="1">
                    <a:lnSpc>
                      <a:spcPts val="2000"/>
                    </a:lnSpc>
                    <a:spcBef>
                      <a:spcPts val="200"/>
                    </a:spcBef>
                    <a:buClr>
                      <a:schemeClr val="accent6"/>
                    </a:buClr>
                    <a:buSzPct val="100000"/>
                    <a:buFont typeface="Systemtypsnitt"/>
                    <a:buChar char="–"/>
                    <a:defRPr sz="1600" kern="1200">
                      <a:solidFill>
                        <a:schemeClr val="tx1"/>
                      </a:solidFill>
                      <a:latin typeface="Arial" panose="020B0604020202020204" pitchFamily="34" charset="0"/>
                      <a:ea typeface="+mn-ea"/>
                      <a:cs typeface="Arial" panose="020B0604020202020204" pitchFamily="34" charset="0"/>
                    </a:defRPr>
                  </a:lvl4pPr>
                  <a:lvl5pPr marL="324000" indent="-180000" algn="l" defTabSz="685800" rtl="0" eaLnBrk="1" latinLnBrk="0" hangingPunct="1">
                    <a:lnSpc>
                      <a:spcPts val="2000"/>
                    </a:lnSpc>
                    <a:spcBef>
                      <a:spcPts val="200"/>
                    </a:spcBef>
                    <a:buClr>
                      <a:schemeClr val="accent6"/>
                    </a:buClr>
                    <a:buFont typeface="Systemtypsnitt"/>
                    <a:buChar char="–"/>
                    <a:defRPr sz="16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7000"/>
                    </a:lnSpc>
                    <a:spcAft>
                      <a:spcPts val="600"/>
                    </a:spcAft>
                    <a:buNone/>
                  </a:pPr>
                  <a:r>
                    <a:rPr lang="sv-SE" sz="1800" b="1" dirty="0">
                      <a:latin typeface="+mj-lt"/>
                      <a:ea typeface="Calibri" panose="020F0502020204030204" pitchFamily="34" charset="0"/>
                    </a:rPr>
                    <a:t>Endoterm reaktion, </a:t>
                  </a:r>
                  <a14:m>
                    <m:oMath xmlns:m="http://schemas.openxmlformats.org/officeDocument/2006/math">
                      <m:r>
                        <a:rPr lang="sv-SE" sz="1800" i="1" smtClean="0">
                          <a:latin typeface="Cambria Math" panose="02040503050406030204" pitchFamily="18" charset="0"/>
                          <a:ea typeface="Cambria Math" panose="02040503050406030204" pitchFamily="18" charset="0"/>
                        </a:rPr>
                        <m:t>∆</m:t>
                      </m:r>
                      <m:r>
                        <a:rPr lang="sv-SE" sz="1800" b="0" i="1" smtClean="0">
                          <a:latin typeface="Cambria Math" panose="02040503050406030204" pitchFamily="18" charset="0"/>
                          <a:ea typeface="Cambria Math" panose="02040503050406030204" pitchFamily="18" charset="0"/>
                        </a:rPr>
                        <m:t>𝐻</m:t>
                      </m:r>
                      <m:r>
                        <a:rPr lang="sv-SE" sz="1800" b="0" i="1" smtClean="0">
                          <a:latin typeface="Cambria Math" panose="02040503050406030204" pitchFamily="18" charset="0"/>
                          <a:ea typeface="Cambria Math" panose="02040503050406030204" pitchFamily="18" charset="0"/>
                        </a:rPr>
                        <m:t>&gt;0</m:t>
                      </m:r>
                    </m:oMath>
                  </a14:m>
                  <a:endParaRPr lang="sv-SE" sz="1800" dirty="0">
                    <a:latin typeface="+mj-lt"/>
                    <a:ea typeface="Calibri" panose="020F0502020204030204" pitchFamily="34" charset="0"/>
                  </a:endParaRPr>
                </a:p>
                <a:p>
                  <a:pPr marL="0" indent="0">
                    <a:lnSpc>
                      <a:spcPct val="107000"/>
                    </a:lnSpc>
                    <a:spcAft>
                      <a:spcPts val="600"/>
                    </a:spcAft>
                    <a:buFont typeface="Arial" panose="020B0604020202020204" pitchFamily="34" charset="0"/>
                    <a:buNone/>
                  </a:pPr>
                  <a:endParaRPr lang="sv-SE" sz="1800" b="1" dirty="0">
                    <a:latin typeface="+mj-lt"/>
                    <a:ea typeface="Calibri" panose="020F0502020204030204" pitchFamily="34" charset="0"/>
                  </a:endParaRPr>
                </a:p>
              </p:txBody>
            </p:sp>
          </mc:Choice>
          <mc:Fallback xmlns="">
            <p:sp>
              <p:nvSpPr>
                <p:cNvPr id="42" name="Platshållare för innehåll 2">
                  <a:extLst>
                    <a:ext uri="{FF2B5EF4-FFF2-40B4-BE49-F238E27FC236}">
                      <a16:creationId xmlns:a16="http://schemas.microsoft.com/office/drawing/2014/main" id="{EFE0222F-7F85-48FA-9887-DC449FE2BE5C}"/>
                    </a:ext>
                  </a:extLst>
                </p:cNvPr>
                <p:cNvSpPr txBox="1">
                  <a:spLocks noRot="1" noChangeAspect="1" noMove="1" noResize="1" noEditPoints="1" noAdjustHandles="1" noChangeArrowheads="1" noChangeShapeType="1" noTextEdit="1"/>
                </p:cNvSpPr>
                <p:nvPr/>
              </p:nvSpPr>
              <p:spPr>
                <a:xfrm>
                  <a:off x="5231187" y="2290018"/>
                  <a:ext cx="2754465" cy="301402"/>
                </a:xfrm>
                <a:prstGeom prst="rect">
                  <a:avLst/>
                </a:prstGeom>
                <a:blipFill>
                  <a:blip r:embed="rId3"/>
                  <a:stretch>
                    <a:fillRect l="-1991" t="-10204" b="-57143"/>
                  </a:stretch>
                </a:blipFill>
              </p:spPr>
              <p:txBody>
                <a:bodyPr/>
                <a:lstStyle/>
                <a:p>
                  <a:r>
                    <a:rPr lang="sv-SE">
                      <a:noFill/>
                    </a:rPr>
                    <a:t> </a:t>
                  </a:r>
                </a:p>
              </p:txBody>
            </p:sp>
          </mc:Fallback>
        </mc:AlternateContent>
        <p:grpSp>
          <p:nvGrpSpPr>
            <p:cNvPr id="43" name="Grupp 42">
              <a:extLst>
                <a:ext uri="{FF2B5EF4-FFF2-40B4-BE49-F238E27FC236}">
                  <a16:creationId xmlns:a16="http://schemas.microsoft.com/office/drawing/2014/main" id="{22737D8A-86BF-4645-83F6-45F44A855FEA}"/>
                </a:ext>
              </a:extLst>
            </p:cNvPr>
            <p:cNvGrpSpPr/>
            <p:nvPr/>
          </p:nvGrpSpPr>
          <p:grpSpPr>
            <a:xfrm>
              <a:off x="6522421" y="3138915"/>
              <a:ext cx="1243845" cy="893504"/>
              <a:chOff x="6522421" y="3138915"/>
              <a:chExt cx="1243845" cy="893504"/>
            </a:xfrm>
          </p:grpSpPr>
          <p:cxnSp>
            <p:nvCxnSpPr>
              <p:cNvPr id="44" name="Rak pilkoppling 43">
                <a:extLst>
                  <a:ext uri="{FF2B5EF4-FFF2-40B4-BE49-F238E27FC236}">
                    <a16:creationId xmlns:a16="http://schemas.microsoft.com/office/drawing/2014/main" id="{9FE8B173-45E8-45C1-9F8B-6F318C0A7E0B}"/>
                  </a:ext>
                </a:extLst>
              </p:cNvPr>
              <p:cNvCxnSpPr>
                <a:cxnSpLocks/>
              </p:cNvCxnSpPr>
              <p:nvPr/>
            </p:nvCxnSpPr>
            <p:spPr>
              <a:xfrm flipV="1">
                <a:off x="6522421" y="3258333"/>
                <a:ext cx="0" cy="597522"/>
              </a:xfrm>
              <a:prstGeom prst="straightConnector1">
                <a:avLst/>
              </a:prstGeom>
              <a:ln w="38100">
                <a:solidFill>
                  <a:srgbClr val="E73B1D"/>
                </a:solidFill>
                <a:tailEnd type="triangle"/>
              </a:ln>
            </p:spPr>
            <p:style>
              <a:lnRef idx="1">
                <a:schemeClr val="accent1"/>
              </a:lnRef>
              <a:fillRef idx="0">
                <a:schemeClr val="accent1"/>
              </a:fillRef>
              <a:effectRef idx="0">
                <a:schemeClr val="accent1"/>
              </a:effectRef>
              <a:fontRef idx="minor">
                <a:schemeClr val="tx1"/>
              </a:fontRef>
            </p:style>
          </p:cxnSp>
          <p:grpSp>
            <p:nvGrpSpPr>
              <p:cNvPr id="45" name="Grupp 44">
                <a:extLst>
                  <a:ext uri="{FF2B5EF4-FFF2-40B4-BE49-F238E27FC236}">
                    <a16:creationId xmlns:a16="http://schemas.microsoft.com/office/drawing/2014/main" id="{D4B597FD-2BBC-421D-870C-4092F166EEBE}"/>
                  </a:ext>
                </a:extLst>
              </p:cNvPr>
              <p:cNvGrpSpPr/>
              <p:nvPr/>
            </p:nvGrpSpPr>
            <p:grpSpPr>
              <a:xfrm rot="20615753">
                <a:off x="6767355" y="3138915"/>
                <a:ext cx="998911" cy="893504"/>
                <a:chOff x="8687126" y="3819511"/>
                <a:chExt cx="1331881" cy="1191338"/>
              </a:xfrm>
            </p:grpSpPr>
            <p:grpSp>
              <p:nvGrpSpPr>
                <p:cNvPr id="46" name="Grupp 45">
                  <a:extLst>
                    <a:ext uri="{FF2B5EF4-FFF2-40B4-BE49-F238E27FC236}">
                      <a16:creationId xmlns:a16="http://schemas.microsoft.com/office/drawing/2014/main" id="{1716659C-E701-4664-A459-A8E18EAB5E46}"/>
                    </a:ext>
                  </a:extLst>
                </p:cNvPr>
                <p:cNvGrpSpPr/>
                <p:nvPr/>
              </p:nvGrpSpPr>
              <p:grpSpPr>
                <a:xfrm flipH="1">
                  <a:off x="8687126" y="3819511"/>
                  <a:ext cx="640644" cy="706301"/>
                  <a:chOff x="3585023" y="3568740"/>
                  <a:chExt cx="624635" cy="674595"/>
                </a:xfrm>
              </p:grpSpPr>
              <p:cxnSp>
                <p:nvCxnSpPr>
                  <p:cNvPr id="48" name="Koppling: böjd 47">
                    <a:extLst>
                      <a:ext uri="{FF2B5EF4-FFF2-40B4-BE49-F238E27FC236}">
                        <a16:creationId xmlns:a16="http://schemas.microsoft.com/office/drawing/2014/main" id="{A624B3D5-9FA1-4FE7-BAC8-739032149DCC}"/>
                      </a:ext>
                    </a:extLst>
                  </p:cNvPr>
                  <p:cNvCxnSpPr/>
                  <p:nvPr/>
                </p:nvCxnSpPr>
                <p:spPr>
                  <a:xfrm rot="5400000" flipH="1" flipV="1">
                    <a:off x="3577662" y="3576101"/>
                    <a:ext cx="432012" cy="417290"/>
                  </a:xfrm>
                  <a:prstGeom prst="curvedConnector3">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9" name="Koppling: böjd 48">
                    <a:extLst>
                      <a:ext uri="{FF2B5EF4-FFF2-40B4-BE49-F238E27FC236}">
                        <a16:creationId xmlns:a16="http://schemas.microsoft.com/office/drawing/2014/main" id="{A3F6F7BE-C6B1-444E-AE86-BE723F59CCC0}"/>
                      </a:ext>
                    </a:extLst>
                  </p:cNvPr>
                  <p:cNvCxnSpPr/>
                  <p:nvPr/>
                </p:nvCxnSpPr>
                <p:spPr>
                  <a:xfrm rot="5400000" flipH="1" flipV="1">
                    <a:off x="3694513" y="3684490"/>
                    <a:ext cx="432012" cy="417290"/>
                  </a:xfrm>
                  <a:prstGeom prst="curvedConnector3">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Koppling: böjd 49">
                    <a:extLst>
                      <a:ext uri="{FF2B5EF4-FFF2-40B4-BE49-F238E27FC236}">
                        <a16:creationId xmlns:a16="http://schemas.microsoft.com/office/drawing/2014/main" id="{044E9E2A-8B43-4DDC-8F51-AE7ADFBB41E1}"/>
                      </a:ext>
                    </a:extLst>
                  </p:cNvPr>
                  <p:cNvCxnSpPr/>
                  <p:nvPr/>
                </p:nvCxnSpPr>
                <p:spPr>
                  <a:xfrm rot="5400000" flipH="1" flipV="1">
                    <a:off x="3785007" y="3818684"/>
                    <a:ext cx="432012" cy="417290"/>
                  </a:xfrm>
                  <a:prstGeom prst="curvedConnector3">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grpSp>
            <p:sp>
              <p:nvSpPr>
                <p:cNvPr id="47" name="textruta 46">
                  <a:extLst>
                    <a:ext uri="{FF2B5EF4-FFF2-40B4-BE49-F238E27FC236}">
                      <a16:creationId xmlns:a16="http://schemas.microsoft.com/office/drawing/2014/main" id="{98FEDE2D-13F4-4DDB-9BAD-2BF7AF738CEE}"/>
                    </a:ext>
                  </a:extLst>
                </p:cNvPr>
                <p:cNvSpPr txBox="1"/>
                <p:nvPr/>
              </p:nvSpPr>
              <p:spPr>
                <a:xfrm rot="13407850" flipV="1">
                  <a:off x="9069225" y="4313222"/>
                  <a:ext cx="949782" cy="697627"/>
                </a:xfrm>
                <a:prstGeom prst="rect">
                  <a:avLst/>
                </a:prstGeom>
                <a:noFill/>
              </p:spPr>
              <p:txBody>
                <a:bodyPr wrap="square" rtlCol="0">
                  <a:spAutoFit/>
                </a:bodyPr>
                <a:lstStyle/>
                <a:p>
                  <a:r>
                    <a:rPr lang="sv-SE" sz="1400" dirty="0">
                      <a:solidFill>
                        <a:srgbClr val="C00000"/>
                      </a:solidFill>
                      <a:latin typeface="+mj-lt"/>
                    </a:rPr>
                    <a:t>Värme upptas</a:t>
                  </a:r>
                </a:p>
              </p:txBody>
            </p:sp>
          </p:grpSp>
        </p:grpSp>
      </p:grpSp>
    </p:spTree>
    <p:extLst>
      <p:ext uri="{BB962C8B-B14F-4D97-AF65-F5344CB8AC3E}">
        <p14:creationId xmlns:p14="http://schemas.microsoft.com/office/powerpoint/2010/main" val="528503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 1">
            <a:extLst>
              <a:ext uri="{FF2B5EF4-FFF2-40B4-BE49-F238E27FC236}">
                <a16:creationId xmlns:a16="http://schemas.microsoft.com/office/drawing/2014/main" id="{41C6FE76-C837-B07B-63E2-EE7E0029EAED}"/>
              </a:ext>
            </a:extLst>
          </p:cNvPr>
          <p:cNvSpPr>
            <a:spLocks noGrp="1"/>
          </p:cNvSpPr>
          <p:nvPr>
            <p:ph type="pic" sz="quarter" idx="12"/>
          </p:nvPr>
        </p:nvSpPr>
        <p:spPr/>
        <p:txBody>
          <a:bodyPr/>
          <a:lstStyle/>
          <a:p>
            <a:endParaRPr lang="en-GB"/>
          </a:p>
        </p:txBody>
      </p:sp>
      <p:sp>
        <p:nvSpPr>
          <p:cNvPr id="3" name="Platshållare för text 2">
            <a:extLst>
              <a:ext uri="{FF2B5EF4-FFF2-40B4-BE49-F238E27FC236}">
                <a16:creationId xmlns:a16="http://schemas.microsoft.com/office/drawing/2014/main" id="{D764C7C3-F2EA-4FBF-8F92-96DFA30E9727}"/>
              </a:ext>
            </a:extLst>
          </p:cNvPr>
          <p:cNvSpPr>
            <a:spLocks noGrp="1"/>
          </p:cNvSpPr>
          <p:nvPr>
            <p:ph type="body" sz="quarter" idx="10"/>
          </p:nvPr>
        </p:nvSpPr>
        <p:spPr>
          <a:xfrm>
            <a:off x="4741767" y="1835661"/>
            <a:ext cx="4570676" cy="3863010"/>
          </a:xfrm>
        </p:spPr>
        <p:txBody>
          <a:bodyPr/>
          <a:lstStyle/>
          <a:p>
            <a:r>
              <a:rPr lang="sv-SE" dirty="0"/>
              <a:t>I en kemisk reaktion bidrar det oxiderande ämnet med syre i vilket ett bränsle brinner. </a:t>
            </a:r>
          </a:p>
          <a:p>
            <a:r>
              <a:rPr lang="sv-SE" dirty="0"/>
              <a:t>På den enklaste nivån kan oxidationsmedlet vara luft eller syre.</a:t>
            </a:r>
          </a:p>
          <a:p>
            <a:r>
              <a:rPr lang="sv-SE" dirty="0"/>
              <a:t>Oxiderande ämnen förvaras åtskilt från brännbara ämnen för att undvika att skapa brandreaktiva blandningar.</a:t>
            </a:r>
          </a:p>
          <a:p>
            <a:endParaRPr lang="sv-SE" dirty="0"/>
          </a:p>
        </p:txBody>
      </p:sp>
      <p:sp>
        <p:nvSpPr>
          <p:cNvPr id="4" name="Platshållare för text 3">
            <a:extLst>
              <a:ext uri="{FF2B5EF4-FFF2-40B4-BE49-F238E27FC236}">
                <a16:creationId xmlns:a16="http://schemas.microsoft.com/office/drawing/2014/main" id="{B3BA4F93-3066-6F2A-3AF8-A70C5A4218A1}"/>
              </a:ext>
            </a:extLst>
          </p:cNvPr>
          <p:cNvSpPr>
            <a:spLocks noGrp="1"/>
          </p:cNvSpPr>
          <p:nvPr>
            <p:ph type="body" sz="quarter" idx="11"/>
          </p:nvPr>
        </p:nvSpPr>
        <p:spPr>
          <a:xfrm>
            <a:off x="4741766" y="928079"/>
            <a:ext cx="4003288" cy="718896"/>
          </a:xfrm>
        </p:spPr>
        <p:txBody>
          <a:bodyPr>
            <a:normAutofit/>
          </a:bodyPr>
          <a:lstStyle/>
          <a:p>
            <a:r>
              <a:rPr lang="sv-SE" dirty="0"/>
              <a:t>Oxiderande ämnen</a:t>
            </a:r>
          </a:p>
        </p:txBody>
      </p:sp>
      <p:pic>
        <p:nvPicPr>
          <p:cNvPr id="2050" name="Picture 2" descr="undefined">
            <a:extLst>
              <a:ext uri="{FF2B5EF4-FFF2-40B4-BE49-F238E27FC236}">
                <a16:creationId xmlns:a16="http://schemas.microsoft.com/office/drawing/2014/main" id="{3305781E-E46D-745E-9166-D536738568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0481" y="1938732"/>
            <a:ext cx="2768997" cy="2768997"/>
          </a:xfrm>
          <a:prstGeom prst="rect">
            <a:avLst/>
          </a:prstGeom>
          <a:noFill/>
          <a:extLst>
            <a:ext uri="{909E8E84-426E-40DD-AFC4-6F175D3DCCD1}">
              <a14:hiddenFill xmlns:a14="http://schemas.microsoft.com/office/drawing/2010/main">
                <a:solidFill>
                  <a:srgbClr val="FFFFFF"/>
                </a:solidFill>
              </a14:hiddenFill>
            </a:ext>
          </a:extLst>
        </p:spPr>
      </p:pic>
      <p:pic>
        <p:nvPicPr>
          <p:cNvPr id="5" name="Platshållare för bild 4">
            <a:extLst>
              <a:ext uri="{FF2B5EF4-FFF2-40B4-BE49-F238E27FC236}">
                <a16:creationId xmlns:a16="http://schemas.microsoft.com/office/drawing/2014/main" id="{6DB7A914-61CB-72DA-5816-0EE0A56A0E7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8836" r="30778"/>
          <a:stretch/>
        </p:blipFill>
        <p:spPr>
          <a:xfrm>
            <a:off x="-1" y="0"/>
            <a:ext cx="4037725" cy="6916994"/>
          </a:xfrm>
          <a:prstGeom prst="rect">
            <a:avLst/>
          </a:prstGeom>
        </p:spPr>
      </p:pic>
    </p:spTree>
    <p:extLst>
      <p:ext uri="{BB962C8B-B14F-4D97-AF65-F5344CB8AC3E}">
        <p14:creationId xmlns:p14="http://schemas.microsoft.com/office/powerpoint/2010/main" val="2819966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text 2">
            <a:extLst>
              <a:ext uri="{FF2B5EF4-FFF2-40B4-BE49-F238E27FC236}">
                <a16:creationId xmlns:a16="http://schemas.microsoft.com/office/drawing/2014/main" id="{8A032B5A-659F-4637-B584-8717CE917294}"/>
              </a:ext>
            </a:extLst>
          </p:cNvPr>
          <p:cNvSpPr>
            <a:spLocks noGrp="1"/>
          </p:cNvSpPr>
          <p:nvPr>
            <p:ph type="body" sz="quarter" idx="10"/>
          </p:nvPr>
        </p:nvSpPr>
        <p:spPr>
          <a:xfrm>
            <a:off x="4259805" y="1352618"/>
            <a:ext cx="7988300" cy="4569617"/>
          </a:xfrm>
        </p:spPr>
        <p:txBody>
          <a:bodyPr/>
          <a:lstStyle/>
          <a:p>
            <a:br>
              <a:rPr lang="sv-SE" dirty="0"/>
            </a:br>
            <a:r>
              <a:rPr lang="sv-SE" dirty="0"/>
              <a:t>N</a:t>
            </a:r>
            <a:r>
              <a:rPr lang="sv-SE" b="0" i="0" u="none" strike="noStrike" baseline="0" dirty="0"/>
              <a:t>itroglycerin är exempel på ett </a:t>
            </a:r>
            <a:r>
              <a:rPr lang="sv-SE" b="0" i="0" u="none" strike="noStrike" dirty="0"/>
              <a:t>ämne</a:t>
            </a:r>
            <a:br>
              <a:rPr lang="sv-SE" b="0" i="0" u="none" strike="noStrike" dirty="0"/>
            </a:br>
            <a:r>
              <a:rPr lang="sv-SE" b="0" i="0" u="none" strike="noStrike" dirty="0"/>
              <a:t>som är både oxidationsmedel och bränsle</a:t>
            </a:r>
            <a:r>
              <a:rPr lang="sv-SE" b="0" i="0" u="none" strike="noStrike" baseline="0" dirty="0"/>
              <a:t>.</a:t>
            </a:r>
            <a:endParaRPr lang="sv-SE" dirty="0"/>
          </a:p>
          <a:p>
            <a:endParaRPr lang="sv-SE" sz="2000" dirty="0"/>
          </a:p>
          <a:p>
            <a:r>
              <a:rPr lang="sv-SE" sz="2000" dirty="0"/>
              <a:t>2 C</a:t>
            </a:r>
            <a:r>
              <a:rPr lang="sv-SE" sz="2000" baseline="-25000" dirty="0"/>
              <a:t>3</a:t>
            </a:r>
            <a:r>
              <a:rPr lang="sv-SE" sz="2000" dirty="0"/>
              <a:t>H</a:t>
            </a:r>
            <a:r>
              <a:rPr lang="sv-SE" sz="2000" baseline="-25000" dirty="0"/>
              <a:t>5</a:t>
            </a:r>
            <a:r>
              <a:rPr lang="sv-SE" sz="2000" dirty="0"/>
              <a:t>N</a:t>
            </a:r>
            <a:r>
              <a:rPr lang="sv-SE" sz="2000" baseline="-25000" dirty="0"/>
              <a:t>3</a:t>
            </a:r>
            <a:r>
              <a:rPr lang="sv-SE" sz="2000" dirty="0"/>
              <a:t>O</a:t>
            </a:r>
            <a:r>
              <a:rPr lang="sv-SE" sz="2000" baseline="-25000" dirty="0"/>
              <a:t>9</a:t>
            </a:r>
            <a:r>
              <a:rPr lang="sv-SE" sz="2000" dirty="0"/>
              <a:t>(l)  →   6 CO</a:t>
            </a:r>
            <a:r>
              <a:rPr lang="sv-SE" sz="2000" baseline="-25000" dirty="0"/>
              <a:t>2</a:t>
            </a:r>
            <a:r>
              <a:rPr lang="sv-SE" sz="2000" dirty="0"/>
              <a:t>(g) + 5 H</a:t>
            </a:r>
            <a:r>
              <a:rPr lang="sv-SE" sz="2000" baseline="-25000" dirty="0"/>
              <a:t>2</a:t>
            </a:r>
            <a:r>
              <a:rPr lang="sv-SE" sz="2000" dirty="0"/>
              <a:t>O(g) + 3 N</a:t>
            </a:r>
            <a:r>
              <a:rPr lang="sv-SE" sz="2000" baseline="-25000" dirty="0"/>
              <a:t>2</a:t>
            </a:r>
            <a:r>
              <a:rPr lang="sv-SE" sz="2000" dirty="0"/>
              <a:t>(g) + 0,5 O</a:t>
            </a:r>
            <a:r>
              <a:rPr lang="sv-SE" sz="2000" baseline="-25000" dirty="0"/>
              <a:t>2</a:t>
            </a:r>
            <a:r>
              <a:rPr lang="sv-SE" sz="2000" dirty="0"/>
              <a:t>(g) + energi</a:t>
            </a:r>
            <a:endParaRPr lang="sv-SE" sz="2000" baseline="-25000" dirty="0"/>
          </a:p>
          <a:p>
            <a:br>
              <a:rPr lang="sv-SE" b="0" i="0" u="none" strike="noStrike" baseline="0" dirty="0"/>
            </a:br>
            <a:endParaRPr lang="sv-SE" b="0" i="0" u="none" strike="noStrike" baseline="0" dirty="0"/>
          </a:p>
          <a:p>
            <a:pPr>
              <a:spcAft>
                <a:spcPts val="600"/>
              </a:spcAft>
            </a:pPr>
            <a:br>
              <a:rPr lang="sv-SE" dirty="0"/>
            </a:br>
            <a:r>
              <a:rPr lang="sv-SE" dirty="0"/>
              <a:t>1867 Alfred Nobel patenterar </a:t>
            </a:r>
            <a:r>
              <a:rPr lang="sv-SE" b="1" dirty="0"/>
              <a:t>dynamit</a:t>
            </a:r>
            <a:r>
              <a:rPr lang="sv-SE" dirty="0"/>
              <a:t>.</a:t>
            </a:r>
          </a:p>
          <a:p>
            <a:pPr>
              <a:spcAft>
                <a:spcPts val="600"/>
              </a:spcAft>
            </a:pPr>
            <a:r>
              <a:rPr lang="sv-SE" b="0" i="0" u="none" strike="noStrike" baseline="0" dirty="0"/>
              <a:t>1876 Alfred Nobel får patent på </a:t>
            </a:r>
            <a:r>
              <a:rPr lang="sv-SE" b="1" i="0" u="none" strike="noStrike" baseline="0" dirty="0"/>
              <a:t>spränggelatin.*</a:t>
            </a:r>
            <a:br>
              <a:rPr lang="sv-SE" b="1" i="0" u="none" strike="noStrike" baseline="0" dirty="0"/>
            </a:br>
            <a:r>
              <a:rPr lang="sv-SE" dirty="0"/>
              <a:t>* </a:t>
            </a:r>
            <a:r>
              <a:rPr lang="sv-SE" sz="1800" dirty="0"/>
              <a:t>Bomullskrut gelatinerad med nitroglycerin. </a:t>
            </a:r>
            <a:endParaRPr lang="sv-SE" dirty="0"/>
          </a:p>
        </p:txBody>
      </p:sp>
      <p:sp>
        <p:nvSpPr>
          <p:cNvPr id="4" name="Platshållare för text 3">
            <a:extLst>
              <a:ext uri="{FF2B5EF4-FFF2-40B4-BE49-F238E27FC236}">
                <a16:creationId xmlns:a16="http://schemas.microsoft.com/office/drawing/2014/main" id="{F7DBC5C6-9E6D-4971-85F2-C08A07BA427C}"/>
              </a:ext>
            </a:extLst>
          </p:cNvPr>
          <p:cNvSpPr>
            <a:spLocks noGrp="1"/>
          </p:cNvSpPr>
          <p:nvPr>
            <p:ph type="body" sz="quarter" idx="11"/>
          </p:nvPr>
        </p:nvSpPr>
        <p:spPr>
          <a:xfrm>
            <a:off x="4203700" y="494735"/>
            <a:ext cx="7452260" cy="597465"/>
          </a:xfrm>
        </p:spPr>
        <p:txBody>
          <a:bodyPr>
            <a:normAutofit/>
          </a:bodyPr>
          <a:lstStyle/>
          <a:p>
            <a:r>
              <a:rPr lang="en-GB" dirty="0"/>
              <a:t>Ascanio Sobrero och Alfred Nobel</a:t>
            </a:r>
            <a:endParaRPr lang="sv-SE" dirty="0"/>
          </a:p>
        </p:txBody>
      </p:sp>
      <p:pic>
        <p:nvPicPr>
          <p:cNvPr id="1030" name="Picture 6" descr="Skeletal formula of zwitterionic nitroglycerin">
            <a:extLst>
              <a:ext uri="{FF2B5EF4-FFF2-40B4-BE49-F238E27FC236}">
                <a16:creationId xmlns:a16="http://schemas.microsoft.com/office/drawing/2014/main" id="{A873BCF8-73CC-3FE9-3C18-F42B9BE427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84744" y="1352619"/>
            <a:ext cx="2349840" cy="1374027"/>
          </a:xfrm>
          <a:prstGeom prst="rect">
            <a:avLst/>
          </a:prstGeom>
          <a:noFill/>
          <a:extLst>
            <a:ext uri="{909E8E84-426E-40DD-AFC4-6F175D3DCCD1}">
              <a14:hiddenFill xmlns:a14="http://schemas.microsoft.com/office/drawing/2010/main">
                <a:solidFill>
                  <a:srgbClr val="FFFFFF"/>
                </a:solidFill>
              </a14:hiddenFill>
            </a:ext>
          </a:extLst>
        </p:spPr>
      </p:pic>
      <p:pic>
        <p:nvPicPr>
          <p:cNvPr id="5" name="Bildobjekt 4">
            <a:extLst>
              <a:ext uri="{FF2B5EF4-FFF2-40B4-BE49-F238E27FC236}">
                <a16:creationId xmlns:a16="http://schemas.microsoft.com/office/drawing/2014/main" id="{1553842B-7DF9-BE9E-7E93-6AC13C6F186F}"/>
              </a:ext>
            </a:extLst>
          </p:cNvPr>
          <p:cNvPicPr>
            <a:picLocks noChangeAspect="1"/>
          </p:cNvPicPr>
          <p:nvPr/>
        </p:nvPicPr>
        <p:blipFill>
          <a:blip r:embed="rId4"/>
          <a:stretch>
            <a:fillRect/>
          </a:stretch>
        </p:blipFill>
        <p:spPr>
          <a:xfrm>
            <a:off x="689351" y="2547152"/>
            <a:ext cx="2591699" cy="3627676"/>
          </a:xfrm>
          <a:prstGeom prst="rect">
            <a:avLst/>
          </a:prstGeom>
        </p:spPr>
      </p:pic>
      <p:sp>
        <p:nvSpPr>
          <p:cNvPr id="6" name="textruta 5">
            <a:extLst>
              <a:ext uri="{FF2B5EF4-FFF2-40B4-BE49-F238E27FC236}">
                <a16:creationId xmlns:a16="http://schemas.microsoft.com/office/drawing/2014/main" id="{58FE81EC-B2AA-10AA-2B3B-97ABE2329536}"/>
              </a:ext>
            </a:extLst>
          </p:cNvPr>
          <p:cNvSpPr txBox="1"/>
          <p:nvPr/>
        </p:nvSpPr>
        <p:spPr>
          <a:xfrm>
            <a:off x="4259805" y="3300358"/>
            <a:ext cx="7242844" cy="923330"/>
          </a:xfrm>
          <a:prstGeom prst="rect">
            <a:avLst/>
          </a:prstGeom>
          <a:noFill/>
        </p:spPr>
        <p:txBody>
          <a:bodyPr wrap="square" rtlCol="0">
            <a:spAutoFit/>
          </a:bodyPr>
          <a:lstStyle/>
          <a:p>
            <a:r>
              <a:rPr lang="sv-SE" dirty="0" err="1">
                <a:latin typeface="+mj-lt"/>
              </a:rPr>
              <a:t>Ascanio</a:t>
            </a:r>
            <a:r>
              <a:rPr lang="sv-SE" dirty="0">
                <a:latin typeface="+mj-lt"/>
              </a:rPr>
              <a:t> </a:t>
            </a:r>
            <a:r>
              <a:rPr lang="sv-SE" dirty="0" err="1">
                <a:latin typeface="+mj-lt"/>
              </a:rPr>
              <a:t>Sobrero</a:t>
            </a:r>
            <a:r>
              <a:rPr lang="sv-SE" dirty="0">
                <a:latin typeface="+mj-lt"/>
              </a:rPr>
              <a:t>, var en italiensk kemist som upptäckte nitroglycerin 1847. Alfred Nobel lyckades göra det mycket instabila ämnet säkert och kallade sin uppfinning för dynamit.</a:t>
            </a:r>
            <a:endParaRPr lang="sv-SE" sz="2000" dirty="0">
              <a:latin typeface="+mj-lt"/>
            </a:endParaRPr>
          </a:p>
        </p:txBody>
      </p:sp>
      <p:pic>
        <p:nvPicPr>
          <p:cNvPr id="8" name="Bildobjekt 7">
            <a:extLst>
              <a:ext uri="{FF2B5EF4-FFF2-40B4-BE49-F238E27FC236}">
                <a16:creationId xmlns:a16="http://schemas.microsoft.com/office/drawing/2014/main" id="{12CF3794-7F3E-EB9B-5779-CD9420739A6C}"/>
              </a:ext>
            </a:extLst>
          </p:cNvPr>
          <p:cNvPicPr>
            <a:picLocks noChangeAspect="1"/>
          </p:cNvPicPr>
          <p:nvPr/>
        </p:nvPicPr>
        <p:blipFill>
          <a:blip r:embed="rId5"/>
          <a:stretch>
            <a:fillRect/>
          </a:stretch>
        </p:blipFill>
        <p:spPr>
          <a:xfrm>
            <a:off x="1700613" y="161318"/>
            <a:ext cx="1579284" cy="1952647"/>
          </a:xfrm>
          <a:prstGeom prst="rect">
            <a:avLst/>
          </a:prstGeom>
        </p:spPr>
      </p:pic>
      <p:sp>
        <p:nvSpPr>
          <p:cNvPr id="9" name="textruta 8">
            <a:extLst>
              <a:ext uri="{FF2B5EF4-FFF2-40B4-BE49-F238E27FC236}">
                <a16:creationId xmlns:a16="http://schemas.microsoft.com/office/drawing/2014/main" id="{A86966A4-32A0-D382-BF83-51B16ED69345}"/>
              </a:ext>
            </a:extLst>
          </p:cNvPr>
          <p:cNvSpPr txBox="1"/>
          <p:nvPr/>
        </p:nvSpPr>
        <p:spPr>
          <a:xfrm>
            <a:off x="1839921" y="2075160"/>
            <a:ext cx="1743342" cy="338554"/>
          </a:xfrm>
          <a:prstGeom prst="rect">
            <a:avLst/>
          </a:prstGeom>
          <a:noFill/>
        </p:spPr>
        <p:txBody>
          <a:bodyPr wrap="square" rtlCol="0">
            <a:spAutoFit/>
          </a:bodyPr>
          <a:lstStyle/>
          <a:p>
            <a:r>
              <a:rPr lang="en-GB" sz="1600" dirty="0"/>
              <a:t>Ascanio Sobrero</a:t>
            </a:r>
            <a:endParaRPr lang="sv-SE" sz="1600" dirty="0"/>
          </a:p>
        </p:txBody>
      </p:sp>
      <p:sp>
        <p:nvSpPr>
          <p:cNvPr id="10" name="textruta 9">
            <a:extLst>
              <a:ext uri="{FF2B5EF4-FFF2-40B4-BE49-F238E27FC236}">
                <a16:creationId xmlns:a16="http://schemas.microsoft.com/office/drawing/2014/main" id="{CF24DD81-62F9-EFA8-71DC-4A7A046E39BA}"/>
              </a:ext>
            </a:extLst>
          </p:cNvPr>
          <p:cNvSpPr txBox="1"/>
          <p:nvPr/>
        </p:nvSpPr>
        <p:spPr>
          <a:xfrm>
            <a:off x="2130480" y="6199482"/>
            <a:ext cx="1743342" cy="338554"/>
          </a:xfrm>
          <a:prstGeom prst="rect">
            <a:avLst/>
          </a:prstGeom>
          <a:noFill/>
        </p:spPr>
        <p:txBody>
          <a:bodyPr wrap="square" rtlCol="0">
            <a:spAutoFit/>
          </a:bodyPr>
          <a:lstStyle/>
          <a:p>
            <a:r>
              <a:rPr lang="en-GB" sz="1600" dirty="0"/>
              <a:t>Alfred Nobel</a:t>
            </a:r>
            <a:endParaRPr lang="sv-SE" sz="1600" dirty="0"/>
          </a:p>
        </p:txBody>
      </p:sp>
    </p:spTree>
    <p:extLst>
      <p:ext uri="{BB962C8B-B14F-4D97-AF65-F5344CB8AC3E}">
        <p14:creationId xmlns:p14="http://schemas.microsoft.com/office/powerpoint/2010/main" val="114990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B9B30053-5938-4331-817D-E44F5BEAC13C}"/>
              </a:ext>
            </a:extLst>
          </p:cNvPr>
          <p:cNvPicPr>
            <a:picLocks noGrp="1" noChangeAspect="1"/>
          </p:cNvPicPr>
          <p:nvPr>
            <p:ph type="pic" sz="quarter" idx="12"/>
          </p:nvPr>
        </p:nvPicPr>
        <p:blipFill>
          <a:blip r:embed="rId2"/>
          <a:srcRect t="6923" b="6923"/>
          <a:stretch>
            <a:fillRect/>
          </a:stretch>
        </p:blipFill>
        <p:spPr/>
      </p:pic>
      <p:sp>
        <p:nvSpPr>
          <p:cNvPr id="3" name="Platshållare för text 2">
            <a:extLst>
              <a:ext uri="{FF2B5EF4-FFF2-40B4-BE49-F238E27FC236}">
                <a16:creationId xmlns:a16="http://schemas.microsoft.com/office/drawing/2014/main" id="{8A032B5A-659F-4637-B584-8717CE917294}"/>
              </a:ext>
            </a:extLst>
          </p:cNvPr>
          <p:cNvSpPr>
            <a:spLocks noGrp="1"/>
          </p:cNvSpPr>
          <p:nvPr>
            <p:ph type="body" sz="quarter" idx="10"/>
          </p:nvPr>
        </p:nvSpPr>
        <p:spPr>
          <a:xfrm>
            <a:off x="4518530" y="1380903"/>
            <a:ext cx="7243163" cy="3706001"/>
          </a:xfrm>
        </p:spPr>
        <p:txBody>
          <a:bodyPr/>
          <a:lstStyle/>
          <a:p>
            <a:pPr marL="0" indent="0" algn="l">
              <a:buNone/>
            </a:pPr>
            <a:r>
              <a:rPr lang="sv-SE" sz="2000" dirty="0">
                <a:solidFill>
                  <a:srgbClr val="1B1B1B"/>
                </a:solidFill>
                <a:latin typeface="+mj-lt"/>
              </a:rPr>
              <a:t>Enligt </a:t>
            </a:r>
            <a:r>
              <a:rPr lang="sv-SE" sz="2000" dirty="0">
                <a:solidFill>
                  <a:srgbClr val="1B1B1B"/>
                </a:solidFill>
                <a:latin typeface="+mj-lt"/>
                <a:hlinkClick r:id="rId3"/>
              </a:rPr>
              <a:t>Lag 2010:1011 </a:t>
            </a:r>
            <a:r>
              <a:rPr lang="sv-SE" sz="2000" dirty="0">
                <a:solidFill>
                  <a:srgbClr val="1B1B1B"/>
                </a:solidFill>
                <a:latin typeface="+mj-lt"/>
              </a:rPr>
              <a:t>om brandfarliga och explosiva varor (LBE) </a:t>
            </a:r>
            <a:r>
              <a:rPr lang="sv-SE" sz="2000" i="0" dirty="0">
                <a:solidFill>
                  <a:srgbClr val="1B1B1B"/>
                </a:solidFill>
                <a:effectLst/>
                <a:latin typeface="+mj-lt"/>
              </a:rPr>
              <a:t>4 § </a:t>
            </a:r>
            <a:endParaRPr lang="sv-SE" sz="2000" b="0" i="0" dirty="0">
              <a:solidFill>
                <a:srgbClr val="1B1B1B"/>
              </a:solidFill>
              <a:effectLst/>
              <a:latin typeface="+mj-lt"/>
            </a:endParaRPr>
          </a:p>
          <a:p>
            <a:pPr marL="285750" indent="-285750" algn="l">
              <a:buFont typeface="Arial" panose="020B0604020202020204" pitchFamily="34" charset="0"/>
              <a:buChar char="•"/>
            </a:pPr>
            <a:r>
              <a:rPr lang="sv-SE" sz="2000" b="0" i="0" u="none" strike="noStrike" baseline="0" dirty="0">
                <a:latin typeface="+mj-lt"/>
              </a:rPr>
              <a:t>Explosiva ämnen, blandningar och föremål, samt ämnen, blandningar och föremål som inte klassificeras som explosiva men som tillverkas i avsikt att framkalla en verkan genom en explosion eller en pyroteknisk effekt.</a:t>
            </a:r>
          </a:p>
          <a:p>
            <a:pPr marL="0" indent="0">
              <a:buNone/>
            </a:pPr>
            <a:r>
              <a:rPr lang="sv-SE" sz="2000" dirty="0">
                <a:latin typeface="+mj-lt"/>
              </a:rPr>
              <a:t>Enligt </a:t>
            </a:r>
            <a:r>
              <a:rPr lang="sv-SE" sz="1800" b="1" dirty="0" err="1">
                <a:effectLst/>
                <a:latin typeface="Calibri" panose="020F0502020204030204" pitchFamily="34" charset="0"/>
                <a:ea typeface="Times New Roman" panose="02020603050405020304" pitchFamily="18" charset="0"/>
              </a:rPr>
              <a:t>MCF:s</a:t>
            </a:r>
            <a:r>
              <a:rPr lang="sv-SE" sz="1800" b="1" dirty="0">
                <a:effectLst/>
                <a:latin typeface="Calibri" panose="020F0502020204030204" pitchFamily="34" charset="0"/>
                <a:ea typeface="Times New Roman" panose="02020603050405020304" pitchFamily="18" charset="0"/>
              </a:rPr>
              <a:t> författningssamling </a:t>
            </a:r>
            <a:r>
              <a:rPr lang="sv-SE" sz="1800" u="sng" dirty="0">
                <a:solidFill>
                  <a:srgbClr val="0563C1"/>
                </a:solidFill>
                <a:effectLst/>
                <a:latin typeface="Calibri" panose="020F0502020204030204" pitchFamily="34" charset="0"/>
                <a:ea typeface="Times New Roman" panose="02020603050405020304" pitchFamily="18" charset="0"/>
                <a:hlinkClick r:id="rId4"/>
              </a:rPr>
              <a:t>MCFFS 2026:4</a:t>
            </a:r>
            <a:r>
              <a:rPr lang="sv-SE" sz="1800" dirty="0">
                <a:effectLst/>
                <a:latin typeface="Calibri" panose="020F0502020204030204" pitchFamily="34" charset="0"/>
                <a:ea typeface="Times New Roman" panose="02020603050405020304" pitchFamily="18" charset="0"/>
              </a:rPr>
              <a:t> och </a:t>
            </a:r>
            <a:r>
              <a:rPr lang="sv-SE" sz="1800" b="1" dirty="0">
                <a:effectLst/>
                <a:latin typeface="Calibri" panose="020F0502020204030204" pitchFamily="34" charset="0"/>
                <a:ea typeface="Times New Roman" panose="02020603050405020304" pitchFamily="18" charset="0"/>
              </a:rPr>
              <a:t>2 kap. och 10§</a:t>
            </a:r>
            <a:r>
              <a:rPr lang="sv-SE" sz="1800" b="1" dirty="0">
                <a:latin typeface="Calibri" panose="020F0502020204030204" pitchFamily="34" charset="0"/>
                <a:ea typeface="Times New Roman" panose="02020603050405020304" pitchFamily="18" charset="0"/>
              </a:rPr>
              <a:t> </a:t>
            </a:r>
            <a:r>
              <a:rPr lang="sv-SE" sz="2000" b="0" i="0" u="none" strike="noStrike" baseline="0" dirty="0">
                <a:latin typeface="+mj-lt"/>
              </a:rPr>
              <a:t>om brandfarliga eller explosiva varor</a:t>
            </a:r>
            <a:r>
              <a:rPr lang="sv-SE" sz="2000" dirty="0"/>
              <a:t>.</a:t>
            </a:r>
            <a:endParaRPr lang="sv-SE" sz="2000" dirty="0">
              <a:latin typeface="+mj-lt"/>
            </a:endParaRPr>
          </a:p>
          <a:p>
            <a:pPr marL="285750" indent="-285750" algn="l">
              <a:buFont typeface="Arial" panose="020B0604020202020204" pitchFamily="34" charset="0"/>
              <a:buChar char="•"/>
            </a:pPr>
            <a:r>
              <a:rPr lang="sv-SE" sz="2000" dirty="0">
                <a:latin typeface="+mj-lt"/>
              </a:rPr>
              <a:t>Explosiva ämnen och blandningar är fasta eller flytande ämnen eller blandningar som i sig själva genom kemisk reaktion kan alstra gaser med sådan temperatur och sådant tryck, samt med sådan hastighet att de kan skada omgivningen.</a:t>
            </a:r>
          </a:p>
          <a:p>
            <a:pPr algn="l"/>
            <a:endParaRPr lang="sv-SE" sz="2000" dirty="0">
              <a:latin typeface="+mj-lt"/>
            </a:endParaRPr>
          </a:p>
          <a:p>
            <a:pPr algn="l"/>
            <a:endParaRPr lang="sv-SE" sz="2000" dirty="0">
              <a:solidFill>
                <a:srgbClr val="1B1B1B"/>
              </a:solidFill>
              <a:latin typeface="+mj-lt"/>
            </a:endParaRPr>
          </a:p>
          <a:p>
            <a:endParaRPr lang="sv-SE" sz="2000" dirty="0"/>
          </a:p>
        </p:txBody>
      </p:sp>
      <p:sp>
        <p:nvSpPr>
          <p:cNvPr id="4" name="Platshållare för text 3">
            <a:extLst>
              <a:ext uri="{FF2B5EF4-FFF2-40B4-BE49-F238E27FC236}">
                <a16:creationId xmlns:a16="http://schemas.microsoft.com/office/drawing/2014/main" id="{F7DBC5C6-9E6D-4971-85F2-C08A07BA427C}"/>
              </a:ext>
            </a:extLst>
          </p:cNvPr>
          <p:cNvSpPr>
            <a:spLocks noGrp="1"/>
          </p:cNvSpPr>
          <p:nvPr>
            <p:ph type="body" sz="quarter" idx="11"/>
          </p:nvPr>
        </p:nvSpPr>
        <p:spPr>
          <a:xfrm>
            <a:off x="4518531" y="489861"/>
            <a:ext cx="6329982" cy="532733"/>
          </a:xfrm>
        </p:spPr>
        <p:txBody>
          <a:bodyPr>
            <a:normAutofit fontScale="92500" lnSpcReduction="10000"/>
          </a:bodyPr>
          <a:lstStyle/>
          <a:p>
            <a:r>
              <a:rPr lang="sv-SE" dirty="0"/>
              <a:t>Vad är explosiva blandningar?</a:t>
            </a:r>
          </a:p>
        </p:txBody>
      </p:sp>
      <p:pic>
        <p:nvPicPr>
          <p:cNvPr id="5" name="Picture 4">
            <a:extLst>
              <a:ext uri="{FF2B5EF4-FFF2-40B4-BE49-F238E27FC236}">
                <a16:creationId xmlns:a16="http://schemas.microsoft.com/office/drawing/2014/main" id="{521CCED5-22F1-456A-A8E4-A35DA02F897F}"/>
              </a:ext>
            </a:extLst>
          </p:cNvPr>
          <p:cNvPicPr>
            <a:picLocks noChangeAspect="1"/>
          </p:cNvPicPr>
          <p:nvPr/>
        </p:nvPicPr>
        <p:blipFill>
          <a:blip r:embed="rId5"/>
          <a:stretch>
            <a:fillRect/>
          </a:stretch>
        </p:blipFill>
        <p:spPr>
          <a:xfrm>
            <a:off x="7563268" y="5793337"/>
            <a:ext cx="1527083" cy="529988"/>
          </a:xfrm>
          <a:prstGeom prst="rect">
            <a:avLst/>
          </a:prstGeom>
        </p:spPr>
      </p:pic>
    </p:spTree>
    <p:extLst>
      <p:ext uri="{BB962C8B-B14F-4D97-AF65-F5344CB8AC3E}">
        <p14:creationId xmlns:p14="http://schemas.microsoft.com/office/powerpoint/2010/main" val="1617849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ruta 6">
            <a:extLst>
              <a:ext uri="{FF2B5EF4-FFF2-40B4-BE49-F238E27FC236}">
                <a16:creationId xmlns:a16="http://schemas.microsoft.com/office/drawing/2014/main" id="{7061FDE3-BF8C-4628-9B4D-D23C89CDC9BF}"/>
              </a:ext>
            </a:extLst>
          </p:cNvPr>
          <p:cNvSpPr txBox="1"/>
          <p:nvPr/>
        </p:nvSpPr>
        <p:spPr>
          <a:xfrm>
            <a:off x="728476" y="670931"/>
            <a:ext cx="10735047" cy="1200329"/>
          </a:xfrm>
          <a:prstGeom prst="rect">
            <a:avLst/>
          </a:prstGeom>
          <a:noFill/>
        </p:spPr>
        <p:txBody>
          <a:bodyPr wrap="square">
            <a:spAutoFit/>
          </a:bodyPr>
          <a:lstStyle/>
          <a:p>
            <a:r>
              <a:rPr lang="sv-SE" sz="3600" b="1" dirty="0">
                <a:solidFill>
                  <a:srgbClr val="EB653E"/>
                </a:solidFill>
                <a:cs typeface="Calibri" charset="0"/>
              </a:rPr>
              <a:t>Från 1 april 2025 tillåts lärare genomföra några demonstrationer utan tillstånd</a:t>
            </a:r>
            <a:endParaRPr lang="en-GB" sz="3600" b="1" dirty="0">
              <a:solidFill>
                <a:srgbClr val="EB653E"/>
              </a:solidFill>
            </a:endParaRPr>
          </a:p>
        </p:txBody>
      </p:sp>
      <p:sp>
        <p:nvSpPr>
          <p:cNvPr id="8" name="Platshållare för text 1">
            <a:extLst>
              <a:ext uri="{FF2B5EF4-FFF2-40B4-BE49-F238E27FC236}">
                <a16:creationId xmlns:a16="http://schemas.microsoft.com/office/drawing/2014/main" id="{0A49C21C-69D7-498C-AFBD-690DD7B93B6E}"/>
              </a:ext>
            </a:extLst>
          </p:cNvPr>
          <p:cNvSpPr txBox="1">
            <a:spLocks/>
          </p:cNvSpPr>
          <p:nvPr/>
        </p:nvSpPr>
        <p:spPr>
          <a:xfrm>
            <a:off x="728476" y="2354333"/>
            <a:ext cx="4817752" cy="34620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None/>
            </a:pPr>
            <a:r>
              <a:rPr lang="sv-SE" sz="2000" dirty="0">
                <a:latin typeface="+mj-lt"/>
              </a:rPr>
              <a:t>Från 1 april 2025 gäller</a:t>
            </a:r>
            <a:r>
              <a:rPr lang="sv-SE" sz="1800" b="1" dirty="0">
                <a:effectLst/>
                <a:latin typeface="Calibri" panose="020F0502020204030204" pitchFamily="34" charset="0"/>
                <a:ea typeface="Times New Roman" panose="02020603050405020304" pitchFamily="18" charset="0"/>
              </a:rPr>
              <a:t> </a:t>
            </a:r>
            <a:r>
              <a:rPr lang="sv-SE" sz="1800" u="sng" dirty="0">
                <a:solidFill>
                  <a:srgbClr val="0563C1"/>
                </a:solidFill>
                <a:effectLst/>
                <a:latin typeface="Calibri" panose="020F0502020204030204" pitchFamily="34" charset="0"/>
                <a:ea typeface="Times New Roman" panose="02020603050405020304" pitchFamily="18" charset="0"/>
                <a:hlinkClick r:id="rId2"/>
              </a:rPr>
              <a:t>MCFFS 2026:4</a:t>
            </a:r>
            <a:r>
              <a:rPr lang="sv-SE" sz="1800" dirty="0">
                <a:effectLst/>
                <a:latin typeface="Calibri" panose="020F0502020204030204" pitchFamily="34" charset="0"/>
                <a:ea typeface="Times New Roman" panose="02020603050405020304" pitchFamily="18" charset="0"/>
              </a:rPr>
              <a:t> </a:t>
            </a:r>
            <a:r>
              <a:rPr lang="sv-SE" sz="2000" dirty="0">
                <a:latin typeface="+mj-lt"/>
              </a:rPr>
              <a:t>föreskrifter om hantering av explosiva varor. </a:t>
            </a:r>
          </a:p>
          <a:p>
            <a:pPr marL="0" indent="0">
              <a:lnSpc>
                <a:spcPct val="120000"/>
              </a:lnSpc>
              <a:buNone/>
            </a:pPr>
            <a:r>
              <a:rPr lang="sv-SE" sz="2000" dirty="0">
                <a:latin typeface="+mj-lt"/>
              </a:rPr>
              <a:t>Detta innebär att behöriga kemilärare har tillåtelse att i sin undervisning genomföra ett antal olika demonstrationer med explosiva blandningar i liten skala. Detta är resultatet av ett samarbete mellan MSB, verksamma lärare och KRC under 2023-2025.</a:t>
            </a:r>
            <a:endParaRPr lang="sv-SE" sz="2000" u="sng" dirty="0">
              <a:solidFill>
                <a:srgbClr val="0563C1"/>
              </a:solidFill>
              <a:latin typeface="+mj-lt"/>
              <a:ea typeface="Calibri" panose="020F0502020204030204" pitchFamily="34" charset="0"/>
              <a:cs typeface="Times New Roman" panose="02020603050405020304" pitchFamily="18" charset="0"/>
            </a:endParaRPr>
          </a:p>
          <a:p>
            <a:pPr marL="0" indent="0">
              <a:lnSpc>
                <a:spcPct val="100000"/>
              </a:lnSpc>
              <a:buNone/>
            </a:pPr>
            <a:endParaRPr lang="sv-SE" sz="2000" dirty="0">
              <a:latin typeface="+mj-lt"/>
            </a:endParaRPr>
          </a:p>
        </p:txBody>
      </p:sp>
      <p:pic>
        <p:nvPicPr>
          <p:cNvPr id="22" name="Bildobjekt 21">
            <a:extLst>
              <a:ext uri="{FF2B5EF4-FFF2-40B4-BE49-F238E27FC236}">
                <a16:creationId xmlns:a16="http://schemas.microsoft.com/office/drawing/2014/main" id="{8832C942-393D-4CAD-B49D-D2FF39CABFE6}"/>
              </a:ext>
            </a:extLst>
          </p:cNvPr>
          <p:cNvPicPr>
            <a:picLocks noChangeAspect="1"/>
          </p:cNvPicPr>
          <p:nvPr/>
        </p:nvPicPr>
        <p:blipFill rotWithShape="1">
          <a:blip r:embed="rId3"/>
          <a:srcRect l="16755" t="16383" r="67766" b="5323"/>
          <a:stretch/>
        </p:blipFill>
        <p:spPr>
          <a:xfrm rot="676783">
            <a:off x="6479570" y="1926656"/>
            <a:ext cx="1938509" cy="27577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23" name="Bildobjekt 22">
            <a:extLst>
              <a:ext uri="{FF2B5EF4-FFF2-40B4-BE49-F238E27FC236}">
                <a16:creationId xmlns:a16="http://schemas.microsoft.com/office/drawing/2014/main" id="{BF755E59-B2FA-442A-B34B-5AE9BFE36E19}"/>
              </a:ext>
            </a:extLst>
          </p:cNvPr>
          <p:cNvPicPr>
            <a:picLocks noChangeAspect="1"/>
          </p:cNvPicPr>
          <p:nvPr/>
        </p:nvPicPr>
        <p:blipFill rotWithShape="1">
          <a:blip r:embed="rId4"/>
          <a:srcRect l="17154" t="13830" r="67527" b="6737"/>
          <a:stretch/>
        </p:blipFill>
        <p:spPr>
          <a:xfrm rot="21078647">
            <a:off x="5924806" y="3749230"/>
            <a:ext cx="1830783" cy="266989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24" name="Grupp 23">
            <a:extLst>
              <a:ext uri="{FF2B5EF4-FFF2-40B4-BE49-F238E27FC236}">
                <a16:creationId xmlns:a16="http://schemas.microsoft.com/office/drawing/2014/main" id="{245CDCB9-9FE8-46B4-96EB-70BC8A62CAE1}"/>
              </a:ext>
            </a:extLst>
          </p:cNvPr>
          <p:cNvGrpSpPr/>
          <p:nvPr/>
        </p:nvGrpSpPr>
        <p:grpSpPr>
          <a:xfrm rot="156211">
            <a:off x="6618659" y="1933814"/>
            <a:ext cx="1872216" cy="2935903"/>
            <a:chOff x="9674814" y="904093"/>
            <a:chExt cx="1872216" cy="2935903"/>
          </a:xfrm>
        </p:grpSpPr>
        <p:sp>
          <p:nvSpPr>
            <p:cNvPr id="25" name="Rektangel 24">
              <a:extLst>
                <a:ext uri="{FF2B5EF4-FFF2-40B4-BE49-F238E27FC236}">
                  <a16:creationId xmlns:a16="http://schemas.microsoft.com/office/drawing/2014/main" id="{4A129CEB-648B-457C-98A0-72CA1931A6C6}"/>
                </a:ext>
              </a:extLst>
            </p:cNvPr>
            <p:cNvSpPr/>
            <p:nvPr/>
          </p:nvSpPr>
          <p:spPr>
            <a:xfrm rot="516148">
              <a:off x="9674814" y="904093"/>
              <a:ext cx="983746" cy="1057103"/>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Pil: höger 25">
              <a:extLst>
                <a:ext uri="{FF2B5EF4-FFF2-40B4-BE49-F238E27FC236}">
                  <a16:creationId xmlns:a16="http://schemas.microsoft.com/office/drawing/2014/main" id="{41360F63-0BE0-4574-B9F1-1C949A004817}"/>
                </a:ext>
              </a:extLst>
            </p:cNvPr>
            <p:cNvSpPr/>
            <p:nvPr/>
          </p:nvSpPr>
          <p:spPr>
            <a:xfrm rot="13600479">
              <a:off x="10420281" y="2713246"/>
              <a:ext cx="1892006" cy="361493"/>
            </a:xfrm>
            <a:prstGeom prst="rightArrow">
              <a:avLst>
                <a:gd name="adj1" fmla="val 50000"/>
                <a:gd name="adj2" fmla="val 48495"/>
              </a:avLst>
            </a:prstGeom>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27" name="textruta 26">
            <a:extLst>
              <a:ext uri="{FF2B5EF4-FFF2-40B4-BE49-F238E27FC236}">
                <a16:creationId xmlns:a16="http://schemas.microsoft.com/office/drawing/2014/main" id="{603E92A4-4A65-4017-B35B-BFC1FD1D35F0}"/>
              </a:ext>
            </a:extLst>
          </p:cNvPr>
          <p:cNvSpPr txBox="1"/>
          <p:nvPr/>
        </p:nvSpPr>
        <p:spPr>
          <a:xfrm>
            <a:off x="9085578" y="5529237"/>
            <a:ext cx="2860616" cy="366511"/>
          </a:xfrm>
          <a:prstGeom prst="rect">
            <a:avLst/>
          </a:prstGeom>
          <a:noFill/>
        </p:spPr>
        <p:txBody>
          <a:bodyPr wrap="square">
            <a:spAutoFit/>
          </a:bodyPr>
          <a:lstStyle/>
          <a:p>
            <a:pPr marL="0" indent="0">
              <a:lnSpc>
                <a:spcPct val="120000"/>
              </a:lnSpc>
              <a:buNone/>
            </a:pPr>
            <a:r>
              <a:rPr lang="nn-NO" sz="1600" dirty="0">
                <a:latin typeface="Calibri Light (rubriker)"/>
                <a:sym typeface="Wingdings" panose="05000000000000000000" pitchFamily="2" charset="2"/>
                <a:hlinkClick r:id="rId5"/>
              </a:rPr>
              <a:t> </a:t>
            </a:r>
            <a:r>
              <a:rPr lang="nn-NO" sz="1600" dirty="0">
                <a:latin typeface="Calibri Light (rubriker)"/>
                <a:hlinkClick r:id="rId5"/>
              </a:rPr>
              <a:t>Artikel i KRC:s IB nr 1 2021</a:t>
            </a:r>
            <a:endParaRPr lang="nn-NO" sz="1600" dirty="0">
              <a:latin typeface="Calibri Light (rubriker)"/>
            </a:endParaRPr>
          </a:p>
        </p:txBody>
      </p:sp>
      <p:sp>
        <p:nvSpPr>
          <p:cNvPr id="28" name="Platshållare för text 1">
            <a:extLst>
              <a:ext uri="{FF2B5EF4-FFF2-40B4-BE49-F238E27FC236}">
                <a16:creationId xmlns:a16="http://schemas.microsoft.com/office/drawing/2014/main" id="{B0D2338C-5FC9-4AC3-AC28-86D40F171077}"/>
              </a:ext>
            </a:extLst>
          </p:cNvPr>
          <p:cNvSpPr txBox="1">
            <a:spLocks/>
          </p:cNvSpPr>
          <p:nvPr/>
        </p:nvSpPr>
        <p:spPr>
          <a:xfrm>
            <a:off x="9085578" y="2365661"/>
            <a:ext cx="2764677" cy="33468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600"/>
              </a:spcAft>
              <a:buNone/>
            </a:pPr>
            <a:r>
              <a:rPr lang="sv-SE" sz="2000" dirty="0">
                <a:latin typeface="Calibri Light (rubriker)"/>
              </a:rPr>
              <a:t>Obs!</a:t>
            </a:r>
          </a:p>
          <a:p>
            <a:pPr marL="0" indent="0">
              <a:lnSpc>
                <a:spcPct val="100000"/>
              </a:lnSpc>
              <a:spcBef>
                <a:spcPts val="0"/>
              </a:spcBef>
              <a:spcAft>
                <a:spcPts val="600"/>
              </a:spcAft>
              <a:buNone/>
            </a:pPr>
            <a:r>
              <a:rPr lang="sv-SE" sz="2000" dirty="0">
                <a:latin typeface="Calibri Light (rubriker)"/>
              </a:rPr>
              <a:t>Om du vill göra andra demonstrationer eller låta eleverna laborera själva med explosiva blandningar? Då behöver du söka tillstånd. Mer information hittar du i den här artikeln. </a:t>
            </a:r>
          </a:p>
          <a:p>
            <a:pPr marL="0" indent="0">
              <a:lnSpc>
                <a:spcPct val="100000"/>
              </a:lnSpc>
              <a:spcBef>
                <a:spcPts val="0"/>
              </a:spcBef>
              <a:spcAft>
                <a:spcPts val="600"/>
              </a:spcAft>
              <a:buNone/>
            </a:pPr>
            <a:endParaRPr lang="sv-SE" sz="2000" dirty="0">
              <a:latin typeface="Calibri Light (rubriker)"/>
            </a:endParaRPr>
          </a:p>
        </p:txBody>
      </p:sp>
    </p:spTree>
    <p:extLst>
      <p:ext uri="{BB962C8B-B14F-4D97-AF65-F5344CB8AC3E}">
        <p14:creationId xmlns:p14="http://schemas.microsoft.com/office/powerpoint/2010/main" val="1283422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4A1D80D7-4B95-4E0E-BE3D-9C32A7FD3D0A}"/>
              </a:ext>
            </a:extLst>
          </p:cNvPr>
          <p:cNvSpPr txBox="1"/>
          <p:nvPr/>
        </p:nvSpPr>
        <p:spPr>
          <a:xfrm>
            <a:off x="643018" y="2074620"/>
            <a:ext cx="5771994" cy="2396938"/>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marL="0" indent="0">
              <a:lnSpc>
                <a:spcPct val="120000"/>
              </a:lnSpc>
            </a:pPr>
            <a:r>
              <a:rPr lang="sv-SE" i="1" dirty="0">
                <a:latin typeface="Calibri Light (rubriker)"/>
              </a:rPr>
              <a:t>…ämnen som kan användas som </a:t>
            </a:r>
            <a:br>
              <a:rPr lang="sv-SE" i="1" dirty="0">
                <a:latin typeface="Calibri Light (rubriker)"/>
              </a:rPr>
            </a:br>
            <a:r>
              <a:rPr lang="sv-SE" i="1" dirty="0">
                <a:latin typeface="Calibri Light (rubriker)"/>
              </a:rPr>
              <a:t>utgångsämnen vid sprängämnestillverkning.</a:t>
            </a:r>
          </a:p>
          <a:p>
            <a:pPr marL="342900" indent="-342900">
              <a:lnSpc>
                <a:spcPct val="120000"/>
              </a:lnSpc>
              <a:buFont typeface="Arial" panose="020B0604020202020204" pitchFamily="34" charset="0"/>
              <a:buChar char="•"/>
            </a:pPr>
            <a:r>
              <a:rPr lang="sv-SE" dirty="0">
                <a:latin typeface="Calibri Light (rubriker)"/>
              </a:rPr>
              <a:t>Ny </a:t>
            </a:r>
            <a:r>
              <a:rPr lang="sv-SE" dirty="0">
                <a:latin typeface="Calibri Light (rubriker)"/>
                <a:hlinkClick r:id="rId3"/>
              </a:rPr>
              <a:t>EU-förordning 2019/1148. </a:t>
            </a:r>
            <a:r>
              <a:rPr lang="sv-SE" dirty="0">
                <a:latin typeface="Calibri Light (rubriker)"/>
              </a:rPr>
              <a:t>Tillämpas från 1 februari 2021 (exempel på ämnen till höger.)</a:t>
            </a:r>
          </a:p>
          <a:p>
            <a:pPr marL="342900" indent="-342900">
              <a:lnSpc>
                <a:spcPct val="120000"/>
              </a:lnSpc>
              <a:buFont typeface="Arial" panose="020B0604020202020204" pitchFamily="34" charset="0"/>
              <a:buChar char="•"/>
            </a:pPr>
            <a:r>
              <a:rPr lang="sv-SE" dirty="0">
                <a:latin typeface="Calibri Light (rubriker)"/>
              </a:rPr>
              <a:t>Slutanvändarförsäkring</a:t>
            </a:r>
          </a:p>
          <a:p>
            <a:pPr marL="342900" indent="-342900">
              <a:lnSpc>
                <a:spcPct val="120000"/>
              </a:lnSpc>
              <a:buFont typeface="Arial" panose="020B0604020202020204" pitchFamily="34" charset="0"/>
              <a:buChar char="•"/>
            </a:pPr>
            <a:r>
              <a:rPr lang="sv-SE" dirty="0">
                <a:latin typeface="Calibri Light (rubriker)"/>
              </a:rPr>
              <a:t>Krav på att rapportera: stölder, försvinnanden samt ”misstänkta transaktioner” inom 24 timmar.</a:t>
            </a:r>
          </a:p>
        </p:txBody>
      </p:sp>
      <p:sp>
        <p:nvSpPr>
          <p:cNvPr id="6" name="Platshållare för text 2">
            <a:extLst>
              <a:ext uri="{FF2B5EF4-FFF2-40B4-BE49-F238E27FC236}">
                <a16:creationId xmlns:a16="http://schemas.microsoft.com/office/drawing/2014/main" id="{282A7AF2-4B27-4C97-A3D3-687B33A1A001}"/>
              </a:ext>
            </a:extLst>
          </p:cNvPr>
          <p:cNvSpPr txBox="1">
            <a:spLocks/>
          </p:cNvSpPr>
          <p:nvPr/>
        </p:nvSpPr>
        <p:spPr>
          <a:xfrm>
            <a:off x="681893" y="656248"/>
            <a:ext cx="6042578" cy="5873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v-SE" sz="3600" b="1" dirty="0">
                <a:solidFill>
                  <a:srgbClr val="EA653D"/>
                </a:solidFill>
              </a:rPr>
              <a:t>Sprängämnesprekursorer</a:t>
            </a:r>
            <a:endParaRPr lang="en-GB" sz="3600" b="1" dirty="0">
              <a:solidFill>
                <a:srgbClr val="EA653D"/>
              </a:solidFill>
            </a:endParaRPr>
          </a:p>
        </p:txBody>
      </p:sp>
      <p:grpSp>
        <p:nvGrpSpPr>
          <p:cNvPr id="7" name="Grupp 6">
            <a:extLst>
              <a:ext uri="{FF2B5EF4-FFF2-40B4-BE49-F238E27FC236}">
                <a16:creationId xmlns:a16="http://schemas.microsoft.com/office/drawing/2014/main" id="{05F19A04-A3C0-459F-8C5E-95B644E19CD9}"/>
              </a:ext>
            </a:extLst>
          </p:cNvPr>
          <p:cNvGrpSpPr/>
          <p:nvPr/>
        </p:nvGrpSpPr>
        <p:grpSpPr>
          <a:xfrm>
            <a:off x="643018" y="4589360"/>
            <a:ext cx="6042578" cy="1015663"/>
            <a:chOff x="770102" y="4754392"/>
            <a:chExt cx="5751524" cy="1015663"/>
          </a:xfrm>
        </p:grpSpPr>
        <p:sp>
          <p:nvSpPr>
            <p:cNvPr id="4" name="textruta 3">
              <a:extLst>
                <a:ext uri="{FF2B5EF4-FFF2-40B4-BE49-F238E27FC236}">
                  <a16:creationId xmlns:a16="http://schemas.microsoft.com/office/drawing/2014/main" id="{DBD4241D-A4F9-4F63-9C47-89CEBFFAB944}"/>
                </a:ext>
              </a:extLst>
            </p:cNvPr>
            <p:cNvSpPr txBox="1"/>
            <p:nvPr/>
          </p:nvSpPr>
          <p:spPr>
            <a:xfrm>
              <a:off x="770102" y="4754392"/>
              <a:ext cx="5751524" cy="1015663"/>
            </a:xfrm>
            <a:prstGeom prst="rect">
              <a:avLst/>
            </a:prstGeom>
            <a:solidFill>
              <a:schemeClr val="bg1"/>
            </a:solidFill>
          </p:spPr>
          <p:txBody>
            <a:bodyPr wrap="square" rtlCol="0">
              <a:spAutoFit/>
            </a:bodyPr>
            <a:lstStyle/>
            <a:p>
              <a:r>
                <a:rPr lang="sv-SE" sz="2000" dirty="0">
                  <a:latin typeface="Calibri Light (rubriker)"/>
                </a:rPr>
                <a:t>Om någon försöker få tillgång till </a:t>
              </a:r>
              <a:br>
                <a:rPr lang="sv-SE" sz="2000" dirty="0">
                  <a:latin typeface="Calibri Light (rubriker)"/>
                </a:rPr>
              </a:br>
              <a:r>
                <a:rPr lang="sv-SE" sz="2000" dirty="0">
                  <a:latin typeface="Calibri Light (rubriker)"/>
                </a:rPr>
                <a:t>prekursorer (som inte borde ha det) </a:t>
              </a:r>
              <a:r>
                <a:rPr lang="sv-SE" sz="2000" u="sng" dirty="0">
                  <a:latin typeface="Calibri Light (rubriker)"/>
                  <a:hlinkClick r:id="rId4"/>
                </a:rPr>
                <a:t>prekursor@polisen.se</a:t>
              </a:r>
              <a:r>
                <a:rPr lang="sv-SE" sz="2000" dirty="0">
                  <a:latin typeface="Calibri Light (rubriker)"/>
                </a:rPr>
                <a:t>  eller 114 14</a:t>
              </a:r>
            </a:p>
          </p:txBody>
        </p:sp>
        <p:pic>
          <p:nvPicPr>
            <p:cNvPr id="11" name="Picture 2" descr="Start | Polismyndigheten">
              <a:extLst>
                <a:ext uri="{FF2B5EF4-FFF2-40B4-BE49-F238E27FC236}">
                  <a16:creationId xmlns:a16="http://schemas.microsoft.com/office/drawing/2014/main" id="{7535A4B5-C815-4ED4-ACED-77AE88649B7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1110" t="18759" r="11119" b="21201"/>
            <a:stretch/>
          </p:blipFill>
          <p:spPr bwMode="auto">
            <a:xfrm>
              <a:off x="4988828" y="4993112"/>
              <a:ext cx="1375248" cy="530857"/>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textruta 16">
            <a:extLst>
              <a:ext uri="{FF2B5EF4-FFF2-40B4-BE49-F238E27FC236}">
                <a16:creationId xmlns:a16="http://schemas.microsoft.com/office/drawing/2014/main" id="{4D3EA1FD-196B-427A-BB84-21B6D3C2D28C}"/>
              </a:ext>
            </a:extLst>
          </p:cNvPr>
          <p:cNvSpPr txBox="1"/>
          <p:nvPr/>
        </p:nvSpPr>
        <p:spPr>
          <a:xfrm>
            <a:off x="6790657" y="1357706"/>
            <a:ext cx="2016091" cy="4247317"/>
          </a:xfrm>
          <a:prstGeom prst="rect">
            <a:avLst/>
          </a:prstGeom>
          <a:solidFill>
            <a:srgbClr val="FBBA5C"/>
          </a:solidFill>
          <a:ln>
            <a:noFill/>
          </a:ln>
        </p:spPr>
        <p:txBody>
          <a:bodyPr wrap="square" rtlCol="0">
            <a:spAutoFit/>
          </a:bodyPr>
          <a:lstStyle/>
          <a:p>
            <a:pPr>
              <a:spcAft>
                <a:spcPts val="600"/>
              </a:spcAft>
            </a:pPr>
            <a:r>
              <a:rPr lang="sv-SE" sz="2000" b="1" dirty="0">
                <a:latin typeface="Calibri Light (rubriker)"/>
              </a:rPr>
              <a:t>Bilaga I</a:t>
            </a:r>
          </a:p>
          <a:p>
            <a:pPr>
              <a:spcAft>
                <a:spcPts val="600"/>
              </a:spcAft>
            </a:pPr>
            <a:r>
              <a:rPr lang="sv-SE" sz="2000" b="1" dirty="0">
                <a:latin typeface="Calibri Light (rubriker)"/>
              </a:rPr>
              <a:t>(Restriktioner)</a:t>
            </a:r>
          </a:p>
          <a:p>
            <a:pPr>
              <a:spcAft>
                <a:spcPts val="600"/>
              </a:spcAft>
            </a:pPr>
            <a:r>
              <a:rPr lang="sv-SE" sz="2000" dirty="0">
                <a:latin typeface="Calibri Light (rubriker)"/>
              </a:rPr>
              <a:t>Väteperoxid</a:t>
            </a:r>
          </a:p>
          <a:p>
            <a:pPr>
              <a:spcAft>
                <a:spcPts val="600"/>
              </a:spcAft>
            </a:pPr>
            <a:r>
              <a:rPr lang="sv-SE" sz="2000" dirty="0">
                <a:latin typeface="Calibri Light (rubriker)"/>
              </a:rPr>
              <a:t>Nitrometan</a:t>
            </a:r>
          </a:p>
          <a:p>
            <a:pPr>
              <a:spcAft>
                <a:spcPts val="600"/>
              </a:spcAft>
            </a:pPr>
            <a:r>
              <a:rPr lang="sv-SE" sz="2000" dirty="0">
                <a:latin typeface="Calibri Light (rubriker)"/>
              </a:rPr>
              <a:t>Salpetersyra</a:t>
            </a:r>
          </a:p>
          <a:p>
            <a:pPr>
              <a:spcAft>
                <a:spcPts val="600"/>
              </a:spcAft>
            </a:pPr>
            <a:r>
              <a:rPr lang="sv-SE" sz="2000" dirty="0">
                <a:latin typeface="Calibri Light (rubriker)"/>
              </a:rPr>
              <a:t>Kaliumklorat </a:t>
            </a:r>
          </a:p>
          <a:p>
            <a:pPr>
              <a:spcAft>
                <a:spcPts val="600"/>
              </a:spcAft>
            </a:pPr>
            <a:r>
              <a:rPr lang="sv-SE" sz="2000" dirty="0">
                <a:latin typeface="Calibri Light (rubriker)"/>
              </a:rPr>
              <a:t>Natriumklorat</a:t>
            </a:r>
          </a:p>
          <a:p>
            <a:pPr>
              <a:spcAft>
                <a:spcPts val="600"/>
              </a:spcAft>
            </a:pPr>
            <a:r>
              <a:rPr lang="sv-SE" sz="2000" dirty="0" err="1">
                <a:latin typeface="Calibri Light (rubriker)"/>
              </a:rPr>
              <a:t>Kaliumperklorat</a:t>
            </a:r>
            <a:endParaRPr lang="sv-SE" sz="2000" dirty="0">
              <a:latin typeface="Calibri Light (rubriker)"/>
            </a:endParaRPr>
          </a:p>
          <a:p>
            <a:pPr>
              <a:spcAft>
                <a:spcPts val="600"/>
              </a:spcAft>
            </a:pPr>
            <a:r>
              <a:rPr lang="sv-SE" sz="2000" dirty="0" err="1">
                <a:latin typeface="Calibri Light (rubriker)"/>
              </a:rPr>
              <a:t>Natriumperklorat</a:t>
            </a:r>
            <a:endParaRPr lang="sv-SE" sz="2000" dirty="0">
              <a:latin typeface="Calibri Light (rubriker)"/>
            </a:endParaRPr>
          </a:p>
          <a:p>
            <a:pPr>
              <a:spcAft>
                <a:spcPts val="600"/>
              </a:spcAft>
            </a:pPr>
            <a:r>
              <a:rPr lang="sv-SE" sz="2000" dirty="0">
                <a:latin typeface="Calibri Light (rubriker)"/>
              </a:rPr>
              <a:t>Svavelsyra	</a:t>
            </a:r>
          </a:p>
          <a:p>
            <a:pPr>
              <a:spcAft>
                <a:spcPts val="600"/>
              </a:spcAft>
            </a:pPr>
            <a:r>
              <a:rPr lang="sv-SE" sz="2000" dirty="0">
                <a:latin typeface="Calibri Light (rubriker)"/>
              </a:rPr>
              <a:t>Ammoniumnitrat</a:t>
            </a:r>
          </a:p>
        </p:txBody>
      </p:sp>
      <p:sp>
        <p:nvSpPr>
          <p:cNvPr id="18" name="textruta 17">
            <a:extLst>
              <a:ext uri="{FF2B5EF4-FFF2-40B4-BE49-F238E27FC236}">
                <a16:creationId xmlns:a16="http://schemas.microsoft.com/office/drawing/2014/main" id="{30C2DC4F-4C08-46D5-916A-B65681243A3A}"/>
              </a:ext>
            </a:extLst>
          </p:cNvPr>
          <p:cNvSpPr txBox="1"/>
          <p:nvPr/>
        </p:nvSpPr>
        <p:spPr>
          <a:xfrm>
            <a:off x="8806748" y="1357706"/>
            <a:ext cx="2802912" cy="4247317"/>
          </a:xfrm>
          <a:prstGeom prst="rect">
            <a:avLst/>
          </a:prstGeom>
          <a:solidFill>
            <a:srgbClr val="FBBA5C"/>
          </a:solidFill>
          <a:ln>
            <a:noFill/>
          </a:ln>
        </p:spPr>
        <p:txBody>
          <a:bodyPr wrap="square" rtlCol="0">
            <a:spAutoFit/>
          </a:bodyPr>
          <a:lstStyle/>
          <a:p>
            <a:pPr marL="14288" indent="0">
              <a:spcAft>
                <a:spcPts val="600"/>
              </a:spcAft>
              <a:buFont typeface="Verdana" pitchFamily="34" charset="0"/>
              <a:buNone/>
              <a:tabLst>
                <a:tab pos="74613" algn="l"/>
                <a:tab pos="1687513" algn="l"/>
                <a:tab pos="2032000" algn="l"/>
              </a:tabLst>
            </a:pPr>
            <a:r>
              <a:rPr lang="sv-SE" sz="2000" b="1" dirty="0">
                <a:latin typeface="Calibri Light (rubriker)"/>
              </a:rPr>
              <a:t>Bilaga II</a:t>
            </a:r>
          </a:p>
          <a:p>
            <a:pPr marL="14288" indent="0">
              <a:spcAft>
                <a:spcPts val="600"/>
              </a:spcAft>
              <a:buFont typeface="Verdana" pitchFamily="34" charset="0"/>
              <a:buNone/>
              <a:tabLst>
                <a:tab pos="74613" algn="l"/>
                <a:tab pos="1687513" algn="l"/>
                <a:tab pos="2032000" algn="l"/>
              </a:tabLst>
            </a:pPr>
            <a:r>
              <a:rPr lang="sv-SE" sz="2000" b="1" dirty="0">
                <a:latin typeface="Calibri Light (rubriker)"/>
              </a:rPr>
              <a:t>(Rapporteringskrav)</a:t>
            </a:r>
          </a:p>
          <a:p>
            <a:pPr marL="14288" indent="0">
              <a:spcAft>
                <a:spcPts val="600"/>
              </a:spcAft>
              <a:buFont typeface="Verdana" pitchFamily="34" charset="0"/>
              <a:buNone/>
              <a:tabLst>
                <a:tab pos="74613" algn="l"/>
                <a:tab pos="1687513" algn="l"/>
                <a:tab pos="2032000" algn="l"/>
              </a:tabLst>
            </a:pPr>
            <a:r>
              <a:rPr lang="sv-SE" sz="2000" dirty="0">
                <a:latin typeface="Calibri Light (rubriker)"/>
              </a:rPr>
              <a:t>Aceton</a:t>
            </a:r>
          </a:p>
          <a:p>
            <a:pPr marL="14288" indent="0">
              <a:spcAft>
                <a:spcPts val="600"/>
              </a:spcAft>
              <a:buFont typeface="Verdana" pitchFamily="34" charset="0"/>
              <a:buNone/>
              <a:tabLst>
                <a:tab pos="74613" algn="l"/>
                <a:tab pos="1687513" algn="l"/>
                <a:tab pos="2032000" algn="l"/>
              </a:tabLst>
            </a:pPr>
            <a:r>
              <a:rPr lang="sv-SE" sz="2000" dirty="0" err="1">
                <a:latin typeface="Calibri Light (rubriker)"/>
              </a:rPr>
              <a:t>Hexamin</a:t>
            </a:r>
            <a:endParaRPr lang="sv-SE" sz="2000" dirty="0">
              <a:latin typeface="Calibri Light (rubriker)"/>
            </a:endParaRPr>
          </a:p>
          <a:p>
            <a:pPr marL="14288" indent="0">
              <a:spcAft>
                <a:spcPts val="600"/>
              </a:spcAft>
              <a:buFont typeface="Verdana" pitchFamily="34" charset="0"/>
              <a:buNone/>
              <a:tabLst>
                <a:tab pos="74613" algn="l"/>
                <a:tab pos="1687513" algn="l"/>
                <a:tab pos="2032000" algn="l"/>
              </a:tabLst>
            </a:pPr>
            <a:r>
              <a:rPr lang="sv-SE" sz="2000" dirty="0">
                <a:latin typeface="Calibri Light (rubriker)"/>
              </a:rPr>
              <a:t>Kaliumnitrat</a:t>
            </a:r>
          </a:p>
          <a:p>
            <a:pPr marL="14288" indent="0">
              <a:spcAft>
                <a:spcPts val="600"/>
              </a:spcAft>
              <a:buFont typeface="Verdana" pitchFamily="34" charset="0"/>
              <a:buNone/>
              <a:tabLst>
                <a:tab pos="74613" algn="l"/>
                <a:tab pos="1687513" algn="l"/>
                <a:tab pos="2032000" algn="l"/>
              </a:tabLst>
            </a:pPr>
            <a:r>
              <a:rPr lang="sv-SE" sz="2000" dirty="0">
                <a:latin typeface="Calibri Light (rubriker)"/>
              </a:rPr>
              <a:t>Natriumnitrat</a:t>
            </a:r>
          </a:p>
          <a:p>
            <a:pPr marL="14288" indent="0">
              <a:spcAft>
                <a:spcPts val="600"/>
              </a:spcAft>
              <a:buFont typeface="Verdana" pitchFamily="34" charset="0"/>
              <a:buNone/>
              <a:tabLst>
                <a:tab pos="74613" algn="l"/>
                <a:tab pos="1687513" algn="l"/>
                <a:tab pos="2032000" algn="l"/>
              </a:tabLst>
            </a:pPr>
            <a:r>
              <a:rPr lang="sv-SE" sz="2000" dirty="0" err="1">
                <a:latin typeface="Calibri Light (rubriker)"/>
              </a:rPr>
              <a:t>Kalciumnitrat</a:t>
            </a:r>
            <a:endParaRPr lang="sv-SE" sz="2000" dirty="0">
              <a:latin typeface="Calibri Light (rubriker)"/>
            </a:endParaRPr>
          </a:p>
          <a:p>
            <a:pPr marL="14288" indent="0">
              <a:spcAft>
                <a:spcPts val="600"/>
              </a:spcAft>
              <a:buFont typeface="Verdana" pitchFamily="34" charset="0"/>
              <a:buNone/>
              <a:tabLst>
                <a:tab pos="74613" algn="l"/>
                <a:tab pos="1687513" algn="l"/>
                <a:tab pos="2032000" algn="l"/>
              </a:tabLst>
            </a:pPr>
            <a:r>
              <a:rPr lang="sv-SE" sz="2000" dirty="0">
                <a:latin typeface="Calibri Light (rubriker)"/>
              </a:rPr>
              <a:t>Kalciumammoniumnitrat</a:t>
            </a:r>
          </a:p>
          <a:p>
            <a:pPr marL="14288" indent="0">
              <a:spcAft>
                <a:spcPts val="600"/>
              </a:spcAft>
              <a:buFont typeface="Verdana" pitchFamily="34" charset="0"/>
              <a:buNone/>
              <a:tabLst>
                <a:tab pos="74613" algn="l"/>
                <a:tab pos="1687513" algn="l"/>
                <a:tab pos="2032000" algn="l"/>
              </a:tabLst>
            </a:pPr>
            <a:r>
              <a:rPr lang="sv-SE" sz="2000" dirty="0">
                <a:latin typeface="Calibri Light (rubriker)"/>
              </a:rPr>
              <a:t>Magnesiumnitrat</a:t>
            </a:r>
          </a:p>
          <a:p>
            <a:pPr marL="14288" indent="0">
              <a:spcAft>
                <a:spcPts val="600"/>
              </a:spcAft>
              <a:buFont typeface="Verdana" pitchFamily="34" charset="0"/>
              <a:buNone/>
              <a:tabLst>
                <a:tab pos="74613" algn="l"/>
                <a:tab pos="1687513" algn="l"/>
                <a:tab pos="2032000" algn="l"/>
              </a:tabLst>
            </a:pPr>
            <a:r>
              <a:rPr lang="sv-SE" sz="2000" dirty="0">
                <a:latin typeface="Calibri Light (rubriker)"/>
              </a:rPr>
              <a:t>Aluminiumpulver</a:t>
            </a:r>
          </a:p>
          <a:p>
            <a:pPr marL="14288" indent="0">
              <a:spcAft>
                <a:spcPts val="600"/>
              </a:spcAft>
              <a:buFont typeface="Verdana" pitchFamily="34" charset="0"/>
              <a:buNone/>
              <a:tabLst>
                <a:tab pos="74613" algn="l"/>
                <a:tab pos="1687513" algn="l"/>
                <a:tab pos="2032000" algn="l"/>
              </a:tabLst>
            </a:pPr>
            <a:r>
              <a:rPr lang="sv-SE" sz="2000" dirty="0">
                <a:latin typeface="Calibri Light (rubriker)"/>
              </a:rPr>
              <a:t>Magnesiumpulver</a:t>
            </a:r>
          </a:p>
        </p:txBody>
      </p:sp>
      <p:sp>
        <p:nvSpPr>
          <p:cNvPr id="2" name="textruta 1">
            <a:extLst>
              <a:ext uri="{FF2B5EF4-FFF2-40B4-BE49-F238E27FC236}">
                <a16:creationId xmlns:a16="http://schemas.microsoft.com/office/drawing/2014/main" id="{6EC0AD98-8685-C509-8D53-CDD122D2934D}"/>
              </a:ext>
            </a:extLst>
          </p:cNvPr>
          <p:cNvSpPr txBox="1"/>
          <p:nvPr/>
        </p:nvSpPr>
        <p:spPr>
          <a:xfrm>
            <a:off x="6645315" y="5692331"/>
            <a:ext cx="3930243" cy="369332"/>
          </a:xfrm>
          <a:prstGeom prst="rect">
            <a:avLst/>
          </a:prstGeom>
          <a:noFill/>
        </p:spPr>
        <p:txBody>
          <a:bodyPr wrap="none" rtlCol="0">
            <a:spAutoFit/>
          </a:bodyPr>
          <a:lstStyle/>
          <a:p>
            <a:r>
              <a:rPr lang="sv-SE" dirty="0">
                <a:latin typeface="+mj-lt"/>
                <a:sym typeface="Wingdings" panose="05000000000000000000" pitchFamily="2" charset="2"/>
              </a:rPr>
              <a:t> </a:t>
            </a:r>
            <a:r>
              <a:rPr lang="sv-SE" dirty="0">
                <a:latin typeface="+mj-lt"/>
              </a:rPr>
              <a:t> </a:t>
            </a:r>
            <a:r>
              <a:rPr lang="sv-SE" dirty="0">
                <a:latin typeface="+mj-lt"/>
                <a:hlinkClick r:id="rId6"/>
              </a:rPr>
              <a:t>Om </a:t>
            </a:r>
            <a:r>
              <a:rPr lang="sv-SE" dirty="0" err="1">
                <a:latin typeface="+mj-lt"/>
                <a:hlinkClick r:id="rId6"/>
              </a:rPr>
              <a:t>sprängämnesprekursorer</a:t>
            </a:r>
            <a:r>
              <a:rPr lang="sv-SE" dirty="0">
                <a:latin typeface="+mj-lt"/>
                <a:hlinkClick r:id="rId6"/>
              </a:rPr>
              <a:t> - MCF</a:t>
            </a:r>
            <a:r>
              <a:rPr lang="sv-SE" dirty="0">
                <a:latin typeface="+mj-lt"/>
              </a:rPr>
              <a:t>  </a:t>
            </a:r>
          </a:p>
        </p:txBody>
      </p:sp>
      <p:sp>
        <p:nvSpPr>
          <p:cNvPr id="3" name="textruta 2">
            <a:extLst>
              <a:ext uri="{FF2B5EF4-FFF2-40B4-BE49-F238E27FC236}">
                <a16:creationId xmlns:a16="http://schemas.microsoft.com/office/drawing/2014/main" id="{C5A1151C-C932-BB3D-92DA-104BC4C72F50}"/>
              </a:ext>
            </a:extLst>
          </p:cNvPr>
          <p:cNvSpPr txBox="1"/>
          <p:nvPr/>
        </p:nvSpPr>
        <p:spPr>
          <a:xfrm>
            <a:off x="643018" y="1243623"/>
            <a:ext cx="5771994" cy="830997"/>
          </a:xfrm>
          <a:prstGeom prst="rect">
            <a:avLst/>
          </a:prstGeom>
          <a:noFill/>
        </p:spPr>
        <p:txBody>
          <a:bodyPr wrap="square" rtlCol="0">
            <a:spAutoFit/>
          </a:bodyPr>
          <a:lstStyle/>
          <a:p>
            <a:r>
              <a:rPr lang="sv-SE" sz="1600" b="1" dirty="0">
                <a:solidFill>
                  <a:schemeClr val="dk1"/>
                </a:solidFill>
                <a:latin typeface="Calibri Light" panose="020F0302020204030204" pitchFamily="34" charset="0"/>
                <a:cs typeface="Calibri Light" panose="020F0302020204030204" pitchFamily="34" charset="0"/>
              </a:rPr>
              <a:t>Prekursorer</a:t>
            </a:r>
            <a:r>
              <a:rPr lang="sv-SE" sz="1600" dirty="0">
                <a:solidFill>
                  <a:schemeClr val="dk1"/>
                </a:solidFill>
                <a:latin typeface="Calibri Light" panose="020F0302020204030204" pitchFamily="34" charset="0"/>
                <a:cs typeface="Calibri Light" panose="020F0302020204030204" pitchFamily="34" charset="0"/>
              </a:rPr>
              <a:t> kallas kemikalier som kan användas för att framställa sprängmedel (uttrycket används även för kemikalier som kan användas för att göra narkotika).</a:t>
            </a:r>
          </a:p>
        </p:txBody>
      </p:sp>
    </p:spTree>
    <p:extLst>
      <p:ext uri="{BB962C8B-B14F-4D97-AF65-F5344CB8AC3E}">
        <p14:creationId xmlns:p14="http://schemas.microsoft.com/office/powerpoint/2010/main" val="2272378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C7AF8-358E-13FD-9BD4-DA9DD8EED3F4}"/>
            </a:ext>
          </a:extLst>
        </p:cNvPr>
        <p:cNvGrpSpPr/>
        <p:nvPr/>
      </p:nvGrpSpPr>
      <p:grpSpPr>
        <a:xfrm>
          <a:off x="0" y="0"/>
          <a:ext cx="0" cy="0"/>
          <a:chOff x="0" y="0"/>
          <a:chExt cx="0" cy="0"/>
        </a:xfrm>
      </p:grpSpPr>
      <p:sp>
        <p:nvSpPr>
          <p:cNvPr id="6" name="Underrubrik 2">
            <a:extLst>
              <a:ext uri="{FF2B5EF4-FFF2-40B4-BE49-F238E27FC236}">
                <a16:creationId xmlns:a16="http://schemas.microsoft.com/office/drawing/2014/main" id="{22513047-1C4A-CAD6-2A10-F9C6D1DB4BB7}"/>
              </a:ext>
            </a:extLst>
          </p:cNvPr>
          <p:cNvSpPr txBox="1">
            <a:spLocks/>
          </p:cNvSpPr>
          <p:nvPr/>
        </p:nvSpPr>
        <p:spPr>
          <a:xfrm>
            <a:off x="762456" y="673100"/>
            <a:ext cx="8215370" cy="622422"/>
          </a:xfr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tint val="7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algn="l"/>
            <a:r>
              <a:rPr lang="sv-SE" sz="3600" b="1" dirty="0">
                <a:solidFill>
                  <a:srgbClr val="EA653D"/>
                </a:solidFill>
              </a:rPr>
              <a:t>Explosiva ämnen och begrepp</a:t>
            </a:r>
          </a:p>
        </p:txBody>
      </p:sp>
      <p:sp>
        <p:nvSpPr>
          <p:cNvPr id="2" name="textruta 1">
            <a:extLst>
              <a:ext uri="{FF2B5EF4-FFF2-40B4-BE49-F238E27FC236}">
                <a16:creationId xmlns:a16="http://schemas.microsoft.com/office/drawing/2014/main" id="{82EB2D0C-60B7-2CAB-AC88-4952B660C560}"/>
              </a:ext>
            </a:extLst>
          </p:cNvPr>
          <p:cNvSpPr txBox="1"/>
          <p:nvPr/>
        </p:nvSpPr>
        <p:spPr>
          <a:xfrm>
            <a:off x="762456" y="1295522"/>
            <a:ext cx="9905544" cy="4093428"/>
          </a:xfrm>
          <a:prstGeom prst="rect">
            <a:avLst/>
          </a:prstGeom>
          <a:noFill/>
        </p:spPr>
        <p:txBody>
          <a:bodyPr wrap="square" rtlCol="0">
            <a:spAutoFit/>
          </a:bodyPr>
          <a:lstStyle/>
          <a:p>
            <a:r>
              <a:rPr lang="sv-SE" sz="2000" b="1" dirty="0">
                <a:latin typeface="+mj-lt"/>
              </a:rPr>
              <a:t>Explosion</a:t>
            </a:r>
            <a:r>
              <a:rPr lang="sv-SE" sz="2000" dirty="0">
                <a:latin typeface="+mj-lt"/>
              </a:rPr>
              <a:t> - plötslig expansion av fasta eller flytande ämnen eller blandningar som i sig själva genom t.ex. kemisk reaktion kan alstra gaser med en mycket större volym än den ursprungliga och som har sådan temperatur, tryck och hastighet att de kan skada omgivningen.</a:t>
            </a:r>
          </a:p>
          <a:p>
            <a:endParaRPr lang="sv-SE" sz="2000" dirty="0">
              <a:latin typeface="+mj-lt"/>
            </a:endParaRPr>
          </a:p>
          <a:p>
            <a:r>
              <a:rPr lang="sv-SE" sz="2000" dirty="0">
                <a:latin typeface="+mj-lt"/>
              </a:rPr>
              <a:t>En explosion är en snabb process som frigör en massa energi och ger upphov till en tryckvåg. Denna utåtgående tryckvåg kan vara så kraftig att den kan krossa berg.</a:t>
            </a:r>
          </a:p>
          <a:p>
            <a:br>
              <a:rPr lang="sv-SE" sz="2000" dirty="0">
                <a:latin typeface="+mj-lt"/>
              </a:rPr>
            </a:br>
            <a:r>
              <a:rPr lang="sv-SE" sz="2000" dirty="0">
                <a:latin typeface="+mj-lt"/>
              </a:rPr>
              <a:t>Explosioner kan uppstå av exoterma kemiska processer, kärnreaktioner eller mekaniska brott. Det senare som när en ballong eller ett tryckkärl exploderar.</a:t>
            </a:r>
            <a:br>
              <a:rPr lang="sv-SE" sz="2000" dirty="0">
                <a:latin typeface="+mj-lt"/>
              </a:rPr>
            </a:br>
            <a:endParaRPr lang="sv-SE" sz="2000" dirty="0">
              <a:latin typeface="+mj-lt"/>
            </a:endParaRPr>
          </a:p>
          <a:p>
            <a:r>
              <a:rPr lang="sv-SE" sz="2000" dirty="0">
                <a:latin typeface="+mj-lt"/>
              </a:rPr>
              <a:t>Explosionens tryckvåg kan, om den är tillräckligt stark, orsaka bristningar i inre organ t.ex. större blodkärl, och därmed vara dödande för djur och människor. Dessutom kan tryckvågen slunga iväg djur och människor mot mark/golv/vägg och därav ge upphov till dödliga skador.</a:t>
            </a:r>
          </a:p>
        </p:txBody>
      </p:sp>
    </p:spTree>
    <p:extLst>
      <p:ext uri="{BB962C8B-B14F-4D97-AF65-F5344CB8AC3E}">
        <p14:creationId xmlns:p14="http://schemas.microsoft.com/office/powerpoint/2010/main" val="3528200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F178B3-82E2-A512-DDB8-D77CAF9B5BB4}"/>
            </a:ext>
          </a:extLst>
        </p:cNvPr>
        <p:cNvGrpSpPr/>
        <p:nvPr/>
      </p:nvGrpSpPr>
      <p:grpSpPr>
        <a:xfrm>
          <a:off x="0" y="0"/>
          <a:ext cx="0" cy="0"/>
          <a:chOff x="0" y="0"/>
          <a:chExt cx="0" cy="0"/>
        </a:xfrm>
      </p:grpSpPr>
      <p:sp>
        <p:nvSpPr>
          <p:cNvPr id="6" name="Underrubrik 2">
            <a:extLst>
              <a:ext uri="{FF2B5EF4-FFF2-40B4-BE49-F238E27FC236}">
                <a16:creationId xmlns:a16="http://schemas.microsoft.com/office/drawing/2014/main" id="{93BC8030-05D5-8B77-20D5-DB5F44DCDC2C}"/>
              </a:ext>
            </a:extLst>
          </p:cNvPr>
          <p:cNvSpPr txBox="1">
            <a:spLocks/>
          </p:cNvSpPr>
          <p:nvPr/>
        </p:nvSpPr>
        <p:spPr>
          <a:xfrm>
            <a:off x="762456" y="673100"/>
            <a:ext cx="8215370" cy="622422"/>
          </a:xfr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tint val="75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algn="l"/>
            <a:r>
              <a:rPr lang="sv-SE" sz="3600" b="1" dirty="0">
                <a:solidFill>
                  <a:srgbClr val="EA653D"/>
                </a:solidFill>
              </a:rPr>
              <a:t>Explosiva ämnen och begrepp</a:t>
            </a:r>
          </a:p>
        </p:txBody>
      </p:sp>
      <p:sp>
        <p:nvSpPr>
          <p:cNvPr id="3" name="textruta 2">
            <a:extLst>
              <a:ext uri="{FF2B5EF4-FFF2-40B4-BE49-F238E27FC236}">
                <a16:creationId xmlns:a16="http://schemas.microsoft.com/office/drawing/2014/main" id="{2AAC27B0-6612-04B7-53B0-528D96CEE5E0}"/>
              </a:ext>
            </a:extLst>
          </p:cNvPr>
          <p:cNvSpPr txBox="1"/>
          <p:nvPr/>
        </p:nvSpPr>
        <p:spPr>
          <a:xfrm>
            <a:off x="762456" y="1375317"/>
            <a:ext cx="9148162" cy="4154984"/>
          </a:xfrm>
          <a:prstGeom prst="rect">
            <a:avLst/>
          </a:prstGeom>
          <a:noFill/>
        </p:spPr>
        <p:txBody>
          <a:bodyPr wrap="square" rtlCol="0">
            <a:spAutoFit/>
          </a:bodyPr>
          <a:lstStyle/>
          <a:p>
            <a:r>
              <a:rPr lang="sv-SE" sz="2000" b="1" dirty="0">
                <a:latin typeface="+mj-lt"/>
              </a:rPr>
              <a:t>Explosion – Implosion</a:t>
            </a:r>
            <a:br>
              <a:rPr lang="sv-SE" dirty="0"/>
            </a:br>
            <a:br>
              <a:rPr lang="sv-SE" dirty="0"/>
            </a:br>
            <a:endParaRPr lang="sv-SE" dirty="0"/>
          </a:p>
          <a:p>
            <a:endParaRPr lang="sv-SE" dirty="0"/>
          </a:p>
          <a:p>
            <a:endParaRPr lang="sv-SE" dirty="0"/>
          </a:p>
          <a:p>
            <a:endParaRPr lang="sv-SE" dirty="0"/>
          </a:p>
          <a:p>
            <a:br>
              <a:rPr lang="sv-SE" dirty="0"/>
            </a:br>
            <a:br>
              <a:rPr lang="sv-SE" dirty="0"/>
            </a:br>
            <a:r>
              <a:rPr lang="sv-SE" sz="2000" dirty="0">
                <a:latin typeface="+mj-lt"/>
              </a:rPr>
              <a:t>Det första fallet visar en explosion – något exploderar och all kraft utgår från centrum. Det andra fallet visar en implosion – något imploderar och all kraft dras in mot centrum.</a:t>
            </a:r>
            <a:br>
              <a:rPr lang="sv-SE" sz="2000" dirty="0">
                <a:latin typeface="+mj-lt"/>
              </a:rPr>
            </a:br>
            <a:br>
              <a:rPr lang="sv-SE" sz="2000" dirty="0">
                <a:latin typeface="+mj-lt"/>
              </a:rPr>
            </a:br>
            <a:r>
              <a:rPr lang="sv-SE" sz="2000" dirty="0">
                <a:latin typeface="+mj-lt"/>
              </a:rPr>
              <a:t>Implosion kan förklaras som en inåt-explosion, dvs. all omgivande materia dras in till följd av ett större tryck utifrån. Ett utrymme fyllt av vakuum, en ubåt och en himlakropp kan som exempel implodera.</a:t>
            </a:r>
          </a:p>
        </p:txBody>
      </p:sp>
      <p:pic>
        <p:nvPicPr>
          <p:cNvPr id="4" name="Bildobjekt 3" descr="En bild som visar effekten av en explosion = all energi utgår från mitten&#10;&#10;Och en bild som visar effekten av implosion = all energi går in mot mitten">
            <a:extLst>
              <a:ext uri="{FF2B5EF4-FFF2-40B4-BE49-F238E27FC236}">
                <a16:creationId xmlns:a16="http://schemas.microsoft.com/office/drawing/2014/main" id="{2FE08F0A-ED11-E66A-0965-6118D7D64780}"/>
              </a:ext>
              <a:ext uri="{C183D7F6-B498-43B3-948B-1728B52AA6E4}">
                <adec:decorative xmlns:adec="http://schemas.microsoft.com/office/drawing/2017/decorative" val="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415792" y="1071372"/>
            <a:ext cx="1402888" cy="2805776"/>
          </a:xfrm>
          <a:prstGeom prst="rect">
            <a:avLst/>
          </a:prstGeom>
        </p:spPr>
      </p:pic>
    </p:spTree>
    <p:extLst>
      <p:ext uri="{BB962C8B-B14F-4D97-AF65-F5344CB8AC3E}">
        <p14:creationId xmlns:p14="http://schemas.microsoft.com/office/powerpoint/2010/main" val="2623071574"/>
      </p:ext>
    </p:extLst>
  </p:cSld>
  <p:clrMapOvr>
    <a:masterClrMapping/>
  </p:clrMapOvr>
</p:sld>
</file>

<file path=ppt/theme/theme1.xml><?xml version="1.0" encoding="utf-8"?>
<a:theme xmlns:a="http://schemas.openxmlformats.org/drawingml/2006/main" name="Office-tema">
  <a:themeElements>
    <a:clrScheme name="KRC">
      <a:dk1>
        <a:srgbClr val="000000"/>
      </a:dk1>
      <a:lt1>
        <a:srgbClr val="FFFFFF"/>
      </a:lt1>
      <a:dk2>
        <a:srgbClr val="E9653D"/>
      </a:dk2>
      <a:lt2>
        <a:srgbClr val="F4F0E9"/>
      </a:lt2>
      <a:accent1>
        <a:srgbClr val="F5F0EA"/>
      </a:accent1>
      <a:accent2>
        <a:srgbClr val="F8AC4B"/>
      </a:accent2>
      <a:accent3>
        <a:srgbClr val="EB653E"/>
      </a:accent3>
      <a:accent4>
        <a:srgbClr val="E73B1D"/>
      </a:accent4>
      <a:accent5>
        <a:srgbClr val="F4F0E9"/>
      </a:accent5>
      <a:accent6>
        <a:srgbClr val="F4F0E9"/>
      </a:accent6>
      <a:hlink>
        <a:srgbClr val="013B6C"/>
      </a:hlink>
      <a:folHlink>
        <a:srgbClr val="6D768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22F737DD6A4E8C4DAD2EC844A18F4A5F" ma:contentTypeVersion="18" ma:contentTypeDescription="Skapa ett nytt dokument." ma:contentTypeScope="" ma:versionID="e005d6a2d33ecb28d42034aba1ca93f2">
  <xsd:schema xmlns:xsd="http://www.w3.org/2001/XMLSchema" xmlns:xs="http://www.w3.org/2001/XMLSchema" xmlns:p="http://schemas.microsoft.com/office/2006/metadata/properties" xmlns:ns2="92f0d98b-3e1b-45be-9fdb-9d87c6ee8eaf" xmlns:ns3="531782a8-56d6-4c15-b386-1db1e4e2f53e" targetNamespace="http://schemas.microsoft.com/office/2006/metadata/properties" ma:root="true" ma:fieldsID="969a64dc22eb96fc76efcc5d153e6a25" ns2:_="" ns3:_="">
    <xsd:import namespace="92f0d98b-3e1b-45be-9fdb-9d87c6ee8eaf"/>
    <xsd:import namespace="531782a8-56d6-4c15-b386-1db1e4e2f53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f0d98b-3e1b-45be-9fdb-9d87c6ee8ea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hidden="true" ma:internalName="MediaServiceAutoTags" ma:readOnly="true">
      <xsd:simpleType>
        <xsd:restriction base="dms:Text"/>
      </xsd:simpleType>
    </xsd:element>
    <xsd:element name="MediaServiceOCR" ma:index="12" nillable="true" ma:displayName="Extracted Text" ma:hidden="true" ma:internalName="MediaServiceOCR"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5" nillable="true" ma:displayName="Location" ma:hidden="true" ma:internalName="MediaServiceLocation"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hidden="true" ma:internalName="MediaServiceKeyPoints" ma:readOnly="true">
      <xsd:simpleType>
        <xsd:restriction base="dms:Note"/>
      </xsd:simpleType>
    </xsd:element>
    <xsd:element name="MediaLengthInSeconds" ma:index="20" nillable="true" ma:displayName="Length (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Bildmarkeringar" ma:readOnly="false" ma:fieldId="{5cf76f15-5ced-4ddc-b409-7134ff3c332f}" ma:taxonomyMulti="true" ma:sspId="7fc75cc7-a35a-460a-8f27-74921717219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31782a8-56d6-4c15-b386-1db1e4e2f53e" elementFormDefault="qualified">
    <xsd:import namespace="http://schemas.microsoft.com/office/2006/documentManagement/types"/>
    <xsd:import namespace="http://schemas.microsoft.com/office/infopath/2007/PartnerControls"/>
    <xsd:element name="SharedWithUsers" ma:index="16" nillable="true" ma:displayName="Delat med"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lat med information" ma:hidden="true" ma:internalName="SharedWithDetails" ma:readOnly="true">
      <xsd:simpleType>
        <xsd:restriction base="dms:Note"/>
      </xsd:simpleType>
    </xsd:element>
    <xsd:element name="TaxCatchAll" ma:index="23" nillable="true" ma:displayName="Taxonomy Catch All Column" ma:hidden="true" ma:list="{95356929-1bfc-42b7-800c-f4862227a496}" ma:internalName="TaxCatchAll" ma:readOnly="false" ma:showField="CatchAllData" ma:web="531782a8-56d6-4c15-b386-1db1e4e2f53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Innehållstyp"/>
        <xsd:element ref="dc:title" minOccurs="0" maxOccurs="1" ma:index="1"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6614FA8-1D74-46F7-82E2-F2E18711195C}">
  <ds:schemaRefs>
    <ds:schemaRef ds:uri="http://schemas.microsoft.com/sharepoint/v3/contenttype/forms"/>
  </ds:schemaRefs>
</ds:datastoreItem>
</file>

<file path=customXml/itemProps2.xml><?xml version="1.0" encoding="utf-8"?>
<ds:datastoreItem xmlns:ds="http://schemas.openxmlformats.org/officeDocument/2006/customXml" ds:itemID="{E822BF8F-DC40-4424-9E29-F59FA01EAEF3}">
  <ds:schemaRefs>
    <ds:schemaRef ds:uri="531782a8-56d6-4c15-b386-1db1e4e2f53e"/>
    <ds:schemaRef ds:uri="92f0d98b-3e1b-45be-9fdb-9d87c6ee8ea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22093</TotalTime>
  <Words>2129</Words>
  <Application>Microsoft Office PowerPoint</Application>
  <PresentationFormat>Bredbild</PresentationFormat>
  <Paragraphs>195</Paragraphs>
  <Slides>20</Slides>
  <Notes>5</Notes>
  <HiddenSlides>1</HiddenSlides>
  <MMClips>1</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20</vt:i4>
      </vt:variant>
    </vt:vector>
  </HeadingPairs>
  <TitlesOfParts>
    <vt:vector size="28" baseType="lpstr">
      <vt:lpstr>Arial</vt:lpstr>
      <vt:lpstr>Caecilia LT Std Roman</vt:lpstr>
      <vt:lpstr>Calibri</vt:lpstr>
      <vt:lpstr>Calibri Light</vt:lpstr>
      <vt:lpstr>Calibri Light (rubriker)</vt:lpstr>
      <vt:lpstr>Cambria Math</vt:lpstr>
      <vt:lpstr>Verdana</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Explosiva varor och begrepp - Jonny Gullstrand </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subject/>
  <dc:creator>Jenny, Jonny och Sara</dc:creator>
  <cp:keywords/>
  <dc:description/>
  <cp:lastModifiedBy>Jenny Olander</cp:lastModifiedBy>
  <cp:revision>267</cp:revision>
  <dcterms:created xsi:type="dcterms:W3CDTF">2023-09-19T07:41:33Z</dcterms:created>
  <dcterms:modified xsi:type="dcterms:W3CDTF">2026-06-23T15:25:56Z</dcterms:modified>
  <cp:category/>
</cp:coreProperties>
</file>