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7" r:id="rId5"/>
    <p:sldId id="980" r:id="rId6"/>
    <p:sldId id="976" r:id="rId7"/>
    <p:sldId id="977" r:id="rId8"/>
    <p:sldId id="979" r:id="rId9"/>
    <p:sldId id="978" r:id="rId10"/>
    <p:sldId id="981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EFA147-FF6B-0108-1E34-05FAB7244A8C}" name="Cecilia Stenberg" initials="CS" userId="S::cecilia.stenberg@edu.stockholm.se::81f6577f-aac7-41e0-b42f-e3416bc399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69"/>
    <a:srgbClr val="FF7046"/>
    <a:srgbClr val="EB653E"/>
    <a:srgbClr val="E73B1D"/>
    <a:srgbClr val="FBBA5C"/>
    <a:srgbClr val="EA6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Mörkt format 1 - Dekorfär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8"/>
    <p:restoredTop sz="94677"/>
  </p:normalViewPr>
  <p:slideViewPr>
    <p:cSldViewPr snapToGrid="0">
      <p:cViewPr varScale="1">
        <p:scale>
          <a:sx n="101" d="100"/>
          <a:sy n="101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3" d="100"/>
          <a:sy n="173" d="100"/>
        </p:scale>
        <p:origin x="30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2696BFE-B14E-2D84-4CAE-A9422BA65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AEF3C8-686D-9522-DDAC-0DEB04530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13777-9DBB-9240-AA0F-05F0A36B7D34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A44043-8D6C-99D1-7F5F-5A0203B57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459850-CEF6-0D26-ECFA-BC44BDB492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DC046-D881-304C-8F19-0587C6B335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57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371C1-01DE-184A-83B3-D4B16B6C9847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1C32F-D48D-B44F-A675-7086604FDD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6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72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u.se/kemilararnas-resurscentru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BA00BFA-A9A2-AAAE-9617-25D676590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78536"/>
            <a:ext cx="12192000" cy="590092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C0B6B43-98CA-946F-49F6-674DA54D6ED0}"/>
              </a:ext>
            </a:extLst>
          </p:cNvPr>
          <p:cNvSpPr/>
          <p:nvPr userDrawn="1"/>
        </p:nvSpPr>
        <p:spPr>
          <a:xfrm>
            <a:off x="0" y="5515826"/>
            <a:ext cx="12192000" cy="900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893244C5-0DD7-A3A3-600A-D11DB3712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18300" y="2126457"/>
            <a:ext cx="3263900" cy="51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b="1" i="0" noProof="0" dirty="0">
                <a:latin typeface="+mn-lt"/>
              </a:rPr>
              <a:t>RUBRIK</a:t>
            </a:r>
            <a:endParaRPr lang="sv-SE" b="0" i="0" noProof="0" dirty="0">
              <a:latin typeface="Caecilia LT Std Roman" pitchFamily="2" charset="0"/>
            </a:endParaRPr>
          </a:p>
          <a:p>
            <a:pPr lvl="0"/>
            <a:endParaRPr lang="sv-SE" noProof="0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F6CD0467-8099-3FE2-BD2C-DC5E18E3A0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8300" y="2954589"/>
            <a:ext cx="3263900" cy="9000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6EB09FF-4C18-6F12-E988-A188A25AD92C}"/>
              </a:ext>
            </a:extLst>
          </p:cNvPr>
          <p:cNvSpPr/>
          <p:nvPr userDrawn="1"/>
        </p:nvSpPr>
        <p:spPr>
          <a:xfrm>
            <a:off x="0" y="468922"/>
            <a:ext cx="12192000" cy="874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6BE735-1E2B-BA0F-2FA8-548C06735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2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-r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AAA6E828-59F3-772F-8077-9AA9F78E753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C74A74D2-836D-81A5-07E0-89F8856DD287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89DBBBE-E897-D035-6346-C6DC80174DE3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E6AF2F7D-F8D3-2347-D927-33E0FA499B25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9C7096FC-52A5-996B-2AD8-671A01E4F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CDBD41BF-0C91-BAC8-62AA-E195167DAD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5577"/>
            <a:ext cx="4877411" cy="400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4A6B6C21-CF17-DFE1-21A1-219BE98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0449" y="1601419"/>
            <a:ext cx="6314437" cy="2882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0BD2428-E7E7-5B7A-1CB7-F99A32815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8279328" y="0"/>
            <a:ext cx="40032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0547" y="2047516"/>
            <a:ext cx="3945782" cy="1801037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2F2647D-1034-C628-16D0-574A34EF7D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7194"/>
            <a:ext cx="6803569" cy="43071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1A6A9213-0CCA-435D-79B3-104924977C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84E997-EA1C-AD33-8B5F-E24E85F6D5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EB68DE60-2046-2A47-60E7-5F572351B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218" y="1424389"/>
            <a:ext cx="4697037" cy="4195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2B37E9EC-130D-FBAD-C572-C0A5F26143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218" y="489861"/>
            <a:ext cx="2529041" cy="587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62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A11548-48D3-3BCC-B832-7ED7D9137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032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4E386B99-AD40-20D2-2B34-DAB8695115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8531" y="1380903"/>
            <a:ext cx="6615046" cy="4178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8A1054E7-EF8A-7DD3-49C5-DAA642FF4E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18531" y="489861"/>
            <a:ext cx="2934629" cy="532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5341EC-3BDE-4B13-587E-CB2E5B36E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404AF49-228C-A109-DF20-F45EB074D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sätta in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987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33BE62-9C96-1468-3A6B-23E4B26A2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1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-med S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ECF15BDD-666C-AAD8-9F28-228E175C78E7}"/>
              </a:ext>
            </a:extLst>
          </p:cNvPr>
          <p:cNvCxnSpPr>
            <a:cxnSpLocks/>
          </p:cNvCxnSpPr>
          <p:nvPr userDrawn="1"/>
        </p:nvCxnSpPr>
        <p:spPr>
          <a:xfrm>
            <a:off x="3236588" y="2952076"/>
            <a:ext cx="35314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0D8EC5B-C6CD-55D0-C281-00D4BC881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397" y="2010184"/>
            <a:ext cx="3531476" cy="610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B6C3BA8-FDD6-D364-0C19-1BA9DF0D4D50}"/>
              </a:ext>
            </a:extLst>
          </p:cNvPr>
          <p:cNvSpPr txBox="1"/>
          <p:nvPr userDrawn="1"/>
        </p:nvSpPr>
        <p:spPr>
          <a:xfrm>
            <a:off x="3158206" y="3223914"/>
            <a:ext cx="360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+mj-lt"/>
                <a:hlinkClick r:id="rId2"/>
              </a:rPr>
              <a:t>www.su.se/kemilararnas-resurscentrum</a:t>
            </a:r>
            <a:endParaRPr lang="en-GB" sz="1400" u="sng"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449FBE7-CCB4-9FAD-FB7F-BF16EA01D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B7727D52-4995-B4AE-D49E-3689A9121185}"/>
              </a:ext>
            </a:extLst>
          </p:cNvPr>
          <p:cNvCxnSpPr/>
          <p:nvPr userDrawn="1"/>
        </p:nvCxnSpPr>
        <p:spPr>
          <a:xfrm>
            <a:off x="6449069" y="3893252"/>
            <a:ext cx="3930868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5EE10FA6-F863-CC22-CF6B-5B342C45B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3862" y="4106784"/>
            <a:ext cx="3945660" cy="12134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Namn och mejladress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5F5A17CC-7CEA-3D74-9A94-537F80EEF5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9069" y="1888761"/>
            <a:ext cx="3930869" cy="672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0AF197D9-C7C6-07D9-1C89-5DFA5C365B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49069" y="2871023"/>
            <a:ext cx="3930869" cy="672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Plats för år och månad</a:t>
            </a:r>
          </a:p>
        </p:txBody>
      </p:sp>
      <p:pic>
        <p:nvPicPr>
          <p:cNvPr id="3" name="Bildobjekt 2" descr="En bild som visar cirkel, Grafik, Färggrann, apelsin&#10;&#10;Automatiskt genererad beskrivning">
            <a:extLst>
              <a:ext uri="{FF2B5EF4-FFF2-40B4-BE49-F238E27FC236}">
                <a16:creationId xmlns:a16="http://schemas.microsoft.com/office/drawing/2014/main" id="{F576533B-11C5-93A5-F380-7906E0D46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151" y="1618615"/>
            <a:ext cx="2755900" cy="3035300"/>
          </a:xfrm>
          <a:prstGeom prst="rect">
            <a:avLst/>
          </a:prstGeom>
        </p:spPr>
      </p:pic>
      <p:pic>
        <p:nvPicPr>
          <p:cNvPr id="9" name="Bildobjekt 8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88EAAC65-EC6F-6886-CFCD-7631CFEBE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7470" y="2655563"/>
            <a:ext cx="2933700" cy="3327400"/>
          </a:xfrm>
          <a:prstGeom prst="rect">
            <a:avLst/>
          </a:prstGeom>
        </p:spPr>
      </p:pic>
      <p:pic>
        <p:nvPicPr>
          <p:cNvPr id="15" name="Bildobjekt 14" descr="En bild som visar skiss, linjeritning, konst, design&#10;&#10;Automatiskt genererad beskrivning med medelhög exakthet">
            <a:extLst>
              <a:ext uri="{FF2B5EF4-FFF2-40B4-BE49-F238E27FC236}">
                <a16:creationId xmlns:a16="http://schemas.microsoft.com/office/drawing/2014/main" id="{BD485313-B619-CDDC-CCB1-D508E7847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50113" y="905869"/>
            <a:ext cx="3401057" cy="1552399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F44E0DF-A0CF-DBB0-52A4-50BB9FDDB4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E0067E9-A6F4-1189-E751-FF703C51C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2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Plats för text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046172B7-7D5B-79B8-1546-419CE9467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23BD2CB-FA10-0941-36CE-708787085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8101A0D2-B705-296E-2A02-608AD766E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F0CD67-D1FF-086E-9EE8-559D63309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B2466B88-D7D7-4F76-6AC2-587782373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4286" y="1070513"/>
            <a:ext cx="2933700" cy="33274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22CA61D-6657-5123-685A-B5F434C5C7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2160ECA-2500-6A44-D419-CEC4DE584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3669" y="1543559"/>
            <a:ext cx="5045166" cy="3770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3669" y="659006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0" y="0"/>
            <a:ext cx="5441506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B998CC7-334B-1787-268D-00383820D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4003289" y="0"/>
            <a:ext cx="827932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0265" y="1466780"/>
            <a:ext cx="6918570" cy="38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265" y="610575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23" t="6391" r="25084" b="5403"/>
          <a:stretch/>
        </p:blipFill>
        <p:spPr>
          <a:xfrm>
            <a:off x="0" y="0"/>
            <a:ext cx="4003289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DCE123-BCCA-E9AA-889C-961C6FBBF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67" r:id="rId4"/>
    <p:sldLayoutId id="2147483668" r:id="rId5"/>
    <p:sldLayoutId id="2147483651" r:id="rId6"/>
    <p:sldLayoutId id="2147483669" r:id="rId7"/>
    <p:sldLayoutId id="2147483652" r:id="rId8"/>
    <p:sldLayoutId id="2147483662" r:id="rId9"/>
    <p:sldLayoutId id="2147483666" r:id="rId10"/>
    <p:sldLayoutId id="2147483654" r:id="rId11"/>
    <p:sldLayoutId id="2147483663" r:id="rId12"/>
    <p:sldLayoutId id="2147483656" r:id="rId13"/>
    <p:sldLayoutId id="2147483665" r:id="rId14"/>
    <p:sldLayoutId id="2147483660" r:id="rId15"/>
    <p:sldLayoutId id="2147483653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s://pixabay.com/sv/shell-sj%C3%B6-havet-dekorativa-sn%C3%A4cka-111502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jpeg"/><Relationship Id="rId7" Type="http://schemas.openxmlformats.org/officeDocument/2006/relationships/image" Target="../media/image19.jpeg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hyperlink" Target="https://www.su.se/download/18.2b7477cb199a332c2a81fbc/1759928149686/F%C3%A5nga%20koldioxid_pdfFanga_koldioxid.pdf" TargetMode="External"/><Relationship Id="rId4" Type="http://schemas.openxmlformats.org/officeDocument/2006/relationships/hyperlink" Target="https://www.youtube.com/watch?v=44a2QCAUGC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44a2QCAUGC8?feature=oembed" TargetMode="Externa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DC6361-038D-5567-A564-DD9D64CF6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18300" y="2126456"/>
            <a:ext cx="4813300" cy="1388903"/>
          </a:xfrm>
        </p:spPr>
        <p:txBody>
          <a:bodyPr>
            <a:normAutofit/>
          </a:bodyPr>
          <a:lstStyle/>
          <a:p>
            <a:r>
              <a:rPr lang="en-GB" dirty="0" err="1"/>
              <a:t>Fånga</a:t>
            </a:r>
            <a:r>
              <a:rPr lang="en-GB" dirty="0"/>
              <a:t> </a:t>
            </a:r>
            <a:r>
              <a:rPr lang="en-GB" dirty="0" err="1"/>
              <a:t>koldioxid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456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E2567B8-CC42-C8FB-2EEC-82D94FC12E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1280" y="1278206"/>
            <a:ext cx="4805680" cy="44293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CCS – Carbon Capture and Storage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75286C-4A02-961D-46AF-FD356B3C9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969863" cy="587375"/>
          </a:xfrm>
        </p:spPr>
        <p:txBody>
          <a:bodyPr/>
          <a:lstStyle/>
          <a:p>
            <a:r>
              <a:rPr lang="en-US" dirty="0"/>
              <a:t>https://fossilfrittsverige.se/strategier/strategi-for-biogen-koldioxidinfangning/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85D8B95-7088-2AD8-DB41-45A997024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8393"/>
            <a:ext cx="12192000" cy="526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83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F6A2317-20DD-0B61-0581-13A2A89333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522823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Hur kan vi minska koldioxiden i luften?</a:t>
            </a:r>
          </a:p>
          <a:p>
            <a:endParaRPr lang="en-US" dirty="0"/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F8102F03-3CD1-451D-BFFB-7285F23E0775}"/>
              </a:ext>
            </a:extLst>
          </p:cNvPr>
          <p:cNvSpPr txBox="1"/>
          <p:nvPr/>
        </p:nvSpPr>
        <p:spPr>
          <a:xfrm>
            <a:off x="6318314" y="2020592"/>
            <a:ext cx="2670917" cy="5844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198" dirty="0"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sv-SE" sz="3198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v-SE" sz="3198" dirty="0">
                <a:latin typeface="Calibri" panose="020F0502020204030204" pitchFamily="34" charset="0"/>
                <a:cs typeface="Calibri" panose="020F0502020204030204" pitchFamily="34" charset="0"/>
              </a:rPr>
              <a:t> fångas in</a:t>
            </a:r>
          </a:p>
        </p:txBody>
      </p:sp>
      <p:grpSp>
        <p:nvGrpSpPr>
          <p:cNvPr id="58" name="Grupp 57">
            <a:extLst>
              <a:ext uri="{FF2B5EF4-FFF2-40B4-BE49-F238E27FC236}">
                <a16:creationId xmlns:a16="http://schemas.microsoft.com/office/drawing/2014/main" id="{748788E2-3410-4B5B-81EB-3ED137E79988}"/>
              </a:ext>
            </a:extLst>
          </p:cNvPr>
          <p:cNvGrpSpPr/>
          <p:nvPr/>
        </p:nvGrpSpPr>
        <p:grpSpPr>
          <a:xfrm>
            <a:off x="6932851" y="3071956"/>
            <a:ext cx="2371407" cy="3356320"/>
            <a:chOff x="3468230" y="1536679"/>
            <a:chExt cx="1186321" cy="1679034"/>
          </a:xfrm>
        </p:grpSpPr>
        <p:sp>
          <p:nvSpPr>
            <p:cNvPr id="59" name="textruta 58">
              <a:extLst>
                <a:ext uri="{FF2B5EF4-FFF2-40B4-BE49-F238E27FC236}">
                  <a16:creationId xmlns:a16="http://schemas.microsoft.com/office/drawing/2014/main" id="{C1C942DC-6575-46F7-BD4D-D1CE13941507}"/>
                </a:ext>
              </a:extLst>
            </p:cNvPr>
            <p:cNvSpPr txBox="1"/>
            <p:nvPr/>
          </p:nvSpPr>
          <p:spPr>
            <a:xfrm>
              <a:off x="3468230" y="2677144"/>
              <a:ext cx="1186321" cy="5385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sz="3198" dirty="0">
                  <a:latin typeface="Calibri" panose="020F0502020204030204" pitchFamily="34" charset="0"/>
                  <a:cs typeface="Calibri" panose="020F0502020204030204" pitchFamily="34" charset="0"/>
                </a:rPr>
                <a:t>CO</a:t>
              </a:r>
              <a:r>
                <a:rPr lang="sv-SE" sz="3198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sv-SE" sz="3198" dirty="0">
                  <a:latin typeface="Calibri" panose="020F0502020204030204" pitchFamily="34" charset="0"/>
                  <a:cs typeface="Calibri" panose="020F0502020204030204" pitchFamily="34" charset="0"/>
                </a:rPr>
                <a:t> lagras i berggrund</a:t>
              </a:r>
            </a:p>
          </p:txBody>
        </p:sp>
        <p:sp>
          <p:nvSpPr>
            <p:cNvPr id="60" name="Pil: höger 59">
              <a:extLst>
                <a:ext uri="{FF2B5EF4-FFF2-40B4-BE49-F238E27FC236}">
                  <a16:creationId xmlns:a16="http://schemas.microsoft.com/office/drawing/2014/main" id="{EBB88FFD-95C5-470D-964F-8EF68BE193C4}"/>
                </a:ext>
              </a:extLst>
            </p:cNvPr>
            <p:cNvSpPr/>
            <p:nvPr/>
          </p:nvSpPr>
          <p:spPr bwMode="auto">
            <a:xfrm rot="5400000">
              <a:off x="3432921" y="2002508"/>
              <a:ext cx="1090608" cy="158949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</p:grpSp>
      <p:grpSp>
        <p:nvGrpSpPr>
          <p:cNvPr id="61" name="Grupp 60">
            <a:extLst>
              <a:ext uri="{FF2B5EF4-FFF2-40B4-BE49-F238E27FC236}">
                <a16:creationId xmlns:a16="http://schemas.microsoft.com/office/drawing/2014/main" id="{095F181D-7128-49E5-BEC6-733C6A841C3E}"/>
              </a:ext>
            </a:extLst>
          </p:cNvPr>
          <p:cNvGrpSpPr/>
          <p:nvPr/>
        </p:nvGrpSpPr>
        <p:grpSpPr>
          <a:xfrm>
            <a:off x="9048154" y="2068348"/>
            <a:ext cx="2937482" cy="1076577"/>
            <a:chOff x="4526433" y="1034613"/>
            <a:chExt cx="1469506" cy="538569"/>
          </a:xfrm>
        </p:grpSpPr>
        <p:sp>
          <p:nvSpPr>
            <p:cNvPr id="62" name="textruta 61">
              <a:extLst>
                <a:ext uri="{FF2B5EF4-FFF2-40B4-BE49-F238E27FC236}">
                  <a16:creationId xmlns:a16="http://schemas.microsoft.com/office/drawing/2014/main" id="{25500B0A-9ABE-442C-92F7-F5F0CC395B6C}"/>
                </a:ext>
              </a:extLst>
            </p:cNvPr>
            <p:cNvSpPr txBox="1"/>
            <p:nvPr/>
          </p:nvSpPr>
          <p:spPr>
            <a:xfrm>
              <a:off x="4860911" y="1034613"/>
              <a:ext cx="1135028" cy="5385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sz="3198" dirty="0">
                  <a:latin typeface="Calibri" panose="020F0502020204030204" pitchFamily="34" charset="0"/>
                  <a:cs typeface="Calibri" panose="020F0502020204030204" pitchFamily="34" charset="0"/>
                </a:rPr>
                <a:t>Nya ämnen av kol</a:t>
              </a:r>
            </a:p>
          </p:txBody>
        </p:sp>
        <p:sp>
          <p:nvSpPr>
            <p:cNvPr id="63" name="Pil: höger 62">
              <a:extLst>
                <a:ext uri="{FF2B5EF4-FFF2-40B4-BE49-F238E27FC236}">
                  <a16:creationId xmlns:a16="http://schemas.microsoft.com/office/drawing/2014/main" id="{E4CACA29-AE44-466B-8A56-37DDDCB8EEC9}"/>
                </a:ext>
              </a:extLst>
            </p:cNvPr>
            <p:cNvSpPr/>
            <p:nvPr/>
          </p:nvSpPr>
          <p:spPr bwMode="auto">
            <a:xfrm>
              <a:off x="4526433" y="1222482"/>
              <a:ext cx="275524" cy="132772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</p:grpSp>
      <p:grpSp>
        <p:nvGrpSpPr>
          <p:cNvPr id="64" name="Grupp 63">
            <a:extLst>
              <a:ext uri="{FF2B5EF4-FFF2-40B4-BE49-F238E27FC236}">
                <a16:creationId xmlns:a16="http://schemas.microsoft.com/office/drawing/2014/main" id="{9B4301A4-4DBF-C242-B8A2-73823FD22312}"/>
              </a:ext>
            </a:extLst>
          </p:cNvPr>
          <p:cNvGrpSpPr/>
          <p:nvPr/>
        </p:nvGrpSpPr>
        <p:grpSpPr>
          <a:xfrm>
            <a:off x="2435046" y="1436553"/>
            <a:ext cx="7321909" cy="4025216"/>
            <a:chOff x="1218156" y="718551"/>
            <a:chExt cx="3662861" cy="2013656"/>
          </a:xfrm>
        </p:grpSpPr>
        <p:grpSp>
          <p:nvGrpSpPr>
            <p:cNvPr id="65" name="Grupp 64">
              <a:extLst>
                <a:ext uri="{FF2B5EF4-FFF2-40B4-BE49-F238E27FC236}">
                  <a16:creationId xmlns:a16="http://schemas.microsoft.com/office/drawing/2014/main" id="{C9EBBD99-47E3-48E3-A640-9A9DF5769AC9}"/>
                </a:ext>
              </a:extLst>
            </p:cNvPr>
            <p:cNvGrpSpPr/>
            <p:nvPr/>
          </p:nvGrpSpPr>
          <p:grpSpPr>
            <a:xfrm>
              <a:off x="1218156" y="718551"/>
              <a:ext cx="3662861" cy="2013656"/>
              <a:chOff x="316883" y="473320"/>
              <a:chExt cx="3662861" cy="2013656"/>
            </a:xfrm>
          </p:grpSpPr>
          <p:grpSp>
            <p:nvGrpSpPr>
              <p:cNvPr id="69" name="Grupp 68">
                <a:extLst>
                  <a:ext uri="{FF2B5EF4-FFF2-40B4-BE49-F238E27FC236}">
                    <a16:creationId xmlns:a16="http://schemas.microsoft.com/office/drawing/2014/main" id="{CBD324E9-C623-49D2-B3BE-7D3D0782558C}"/>
                  </a:ext>
                </a:extLst>
              </p:cNvPr>
              <p:cNvGrpSpPr/>
              <p:nvPr/>
            </p:nvGrpSpPr>
            <p:grpSpPr>
              <a:xfrm>
                <a:off x="316883" y="1371625"/>
                <a:ext cx="1445819" cy="1115351"/>
                <a:chOff x="-34887" y="1497659"/>
                <a:chExt cx="1284273" cy="1215068"/>
              </a:xfrm>
            </p:grpSpPr>
            <p:sp>
              <p:nvSpPr>
                <p:cNvPr id="77" name="textruta 76">
                  <a:extLst>
                    <a:ext uri="{FF2B5EF4-FFF2-40B4-BE49-F238E27FC236}">
                      <a16:creationId xmlns:a16="http://schemas.microsoft.com/office/drawing/2014/main" id="{BC8FF921-44A9-4E69-BE76-11EDEBC94772}"/>
                    </a:ext>
                  </a:extLst>
                </p:cNvPr>
                <p:cNvSpPr txBox="1"/>
                <p:nvPr/>
              </p:nvSpPr>
              <p:spPr>
                <a:xfrm>
                  <a:off x="507279" y="1931318"/>
                  <a:ext cx="742107" cy="3185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3198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Växter</a:t>
                  </a:r>
                </a:p>
              </p:txBody>
            </p:sp>
            <p:pic>
              <p:nvPicPr>
                <p:cNvPr id="78" name="Bild 77" descr="Lövträd">
                  <a:extLst>
                    <a:ext uri="{FF2B5EF4-FFF2-40B4-BE49-F238E27FC236}">
                      <a16:creationId xmlns:a16="http://schemas.microsoft.com/office/drawing/2014/main" id="{54178BB6-77F2-48E7-934B-6718E72B3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34887" y="1497659"/>
                  <a:ext cx="1215068" cy="1215068"/>
                </a:xfrm>
                <a:prstGeom prst="rect">
                  <a:avLst/>
                </a:prstGeom>
              </p:spPr>
            </p:pic>
            <p:sp>
              <p:nvSpPr>
                <p:cNvPr id="79" name="textruta 78">
                  <a:extLst>
                    <a:ext uri="{FF2B5EF4-FFF2-40B4-BE49-F238E27FC236}">
                      <a16:creationId xmlns:a16="http://schemas.microsoft.com/office/drawing/2014/main" id="{3B39B771-4193-40F5-9B0C-9F7F8869A62C}"/>
                    </a:ext>
                  </a:extLst>
                </p:cNvPr>
                <p:cNvSpPr txBox="1"/>
                <p:nvPr/>
              </p:nvSpPr>
              <p:spPr>
                <a:xfrm rot="21091655">
                  <a:off x="163223" y="1773940"/>
                  <a:ext cx="875561" cy="28507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2799" dirty="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Biomassa</a:t>
                  </a:r>
                </a:p>
              </p:txBody>
            </p:sp>
          </p:grpSp>
          <p:pic>
            <p:nvPicPr>
              <p:cNvPr id="70" name="Bild 69" descr="Fabrik">
                <a:extLst>
                  <a:ext uri="{FF2B5EF4-FFF2-40B4-BE49-F238E27FC236}">
                    <a16:creationId xmlns:a16="http://schemas.microsoft.com/office/drawing/2014/main" id="{3E18DEA9-D026-45E9-855F-6B37B6AD04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 flipH="1">
                <a:off x="3080914" y="1386883"/>
                <a:ext cx="898830" cy="959327"/>
              </a:xfrm>
              <a:prstGeom prst="rect">
                <a:avLst/>
              </a:prstGeom>
            </p:spPr>
          </p:pic>
          <p:grpSp>
            <p:nvGrpSpPr>
              <p:cNvPr id="71" name="Grupp 70">
                <a:extLst>
                  <a:ext uri="{FF2B5EF4-FFF2-40B4-BE49-F238E27FC236}">
                    <a16:creationId xmlns:a16="http://schemas.microsoft.com/office/drawing/2014/main" id="{5D40CB16-41F6-48F7-B97A-4DB2656B0A56}"/>
                  </a:ext>
                </a:extLst>
              </p:cNvPr>
              <p:cNvGrpSpPr/>
              <p:nvPr/>
            </p:nvGrpSpPr>
            <p:grpSpPr>
              <a:xfrm>
                <a:off x="1563930" y="473320"/>
                <a:ext cx="1722754" cy="1024191"/>
                <a:chOff x="2519714" y="1034381"/>
                <a:chExt cx="1105272" cy="1105272"/>
              </a:xfrm>
            </p:grpSpPr>
            <p:pic>
              <p:nvPicPr>
                <p:cNvPr id="75" name="Bild 74" descr="Moln">
                  <a:extLst>
                    <a:ext uri="{FF2B5EF4-FFF2-40B4-BE49-F238E27FC236}">
                      <a16:creationId xmlns:a16="http://schemas.microsoft.com/office/drawing/2014/main" id="{8D5ADB2B-928B-4E36-B19A-8AB6EC1886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19714" y="1034381"/>
                  <a:ext cx="1105272" cy="1105272"/>
                </a:xfrm>
                <a:prstGeom prst="rect">
                  <a:avLst/>
                </a:prstGeom>
              </p:spPr>
            </p:pic>
            <p:sp>
              <p:nvSpPr>
                <p:cNvPr id="76" name="textruta 75">
                  <a:extLst>
                    <a:ext uri="{FF2B5EF4-FFF2-40B4-BE49-F238E27FC236}">
                      <a16:creationId xmlns:a16="http://schemas.microsoft.com/office/drawing/2014/main" id="{723AC543-272F-462D-BDA9-8AD62D078046}"/>
                    </a:ext>
                  </a:extLst>
                </p:cNvPr>
                <p:cNvSpPr txBox="1"/>
                <p:nvPr/>
              </p:nvSpPr>
              <p:spPr>
                <a:xfrm>
                  <a:off x="2874484" y="1436916"/>
                  <a:ext cx="395732" cy="3155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sv-SE" sz="3198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Luft</a:t>
                  </a:r>
                </a:p>
              </p:txBody>
            </p:sp>
          </p:grpSp>
          <p:sp>
            <p:nvSpPr>
              <p:cNvPr id="72" name="Pil: höger 71">
                <a:extLst>
                  <a:ext uri="{FF2B5EF4-FFF2-40B4-BE49-F238E27FC236}">
                    <a16:creationId xmlns:a16="http://schemas.microsoft.com/office/drawing/2014/main" id="{7B863E5F-645B-4F7A-BD0F-0412C6E3F269}"/>
                  </a:ext>
                </a:extLst>
              </p:cNvPr>
              <p:cNvSpPr/>
              <p:nvPr/>
            </p:nvSpPr>
            <p:spPr bwMode="auto">
              <a:xfrm>
                <a:off x="2058538" y="1839048"/>
                <a:ext cx="629056" cy="129357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82785" tIns="91392" rIns="182785" bIns="91392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827886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v-SE" sz="5997">
                  <a:latin typeface="Arial" charset="0"/>
                </a:endParaRPr>
              </a:p>
            </p:txBody>
          </p:sp>
          <p:sp>
            <p:nvSpPr>
              <p:cNvPr id="73" name="Pil: höger 72">
                <a:extLst>
                  <a:ext uri="{FF2B5EF4-FFF2-40B4-BE49-F238E27FC236}">
                    <a16:creationId xmlns:a16="http://schemas.microsoft.com/office/drawing/2014/main" id="{EEAD1673-66A2-43D2-9901-6EFB1C39BC39}"/>
                  </a:ext>
                </a:extLst>
              </p:cNvPr>
              <p:cNvSpPr/>
              <p:nvPr/>
            </p:nvSpPr>
            <p:spPr bwMode="auto">
              <a:xfrm rot="8122820">
                <a:off x="1522531" y="1461864"/>
                <a:ext cx="448992" cy="122999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82785" tIns="91392" rIns="182785" bIns="91392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827886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v-SE" sz="5997">
                  <a:latin typeface="Arial" charset="0"/>
                </a:endParaRPr>
              </a:p>
            </p:txBody>
          </p:sp>
          <p:sp>
            <p:nvSpPr>
              <p:cNvPr id="74" name="Pil: höger 73">
                <a:extLst>
                  <a:ext uri="{FF2B5EF4-FFF2-40B4-BE49-F238E27FC236}">
                    <a16:creationId xmlns:a16="http://schemas.microsoft.com/office/drawing/2014/main" id="{C3B7F452-28EF-46BF-A6BC-91736C9F6DE1}"/>
                  </a:ext>
                </a:extLst>
              </p:cNvPr>
              <p:cNvSpPr/>
              <p:nvPr/>
            </p:nvSpPr>
            <p:spPr bwMode="auto">
              <a:xfrm rot="13674150">
                <a:off x="2788591" y="1465170"/>
                <a:ext cx="418838" cy="130940"/>
              </a:xfrm>
              <a:prstGeom prst="rightArrow">
                <a:avLst/>
              </a:pr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82785" tIns="91392" rIns="182785" bIns="91392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1827886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v-SE" sz="5997">
                  <a:latin typeface="Arial" charset="0"/>
                </a:endParaRPr>
              </a:p>
            </p:txBody>
          </p:sp>
        </p:grpSp>
        <p:sp>
          <p:nvSpPr>
            <p:cNvPr id="66" name="textruta 65">
              <a:extLst>
                <a:ext uri="{FF2B5EF4-FFF2-40B4-BE49-F238E27FC236}">
                  <a16:creationId xmlns:a16="http://schemas.microsoft.com/office/drawing/2014/main" id="{3AF0E73A-A176-A840-97FA-FA51134FEBAC}"/>
                </a:ext>
              </a:extLst>
            </p:cNvPr>
            <p:cNvSpPr txBox="1"/>
            <p:nvPr/>
          </p:nvSpPr>
          <p:spPr>
            <a:xfrm>
              <a:off x="2026241" y="1484273"/>
              <a:ext cx="579717" cy="16930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sv-SE" sz="1599" dirty="0">
                  <a:latin typeface="Calibri" panose="020F0502020204030204" pitchFamily="34" charset="0"/>
                  <a:cs typeface="Calibri" panose="020F0502020204030204" pitchFamily="34" charset="0"/>
                </a:rPr>
                <a:t>Koldioxid</a:t>
              </a:r>
            </a:p>
          </p:txBody>
        </p:sp>
        <p:sp>
          <p:nvSpPr>
            <p:cNvPr id="67" name="textruta 66">
              <a:extLst>
                <a:ext uri="{FF2B5EF4-FFF2-40B4-BE49-F238E27FC236}">
                  <a16:creationId xmlns:a16="http://schemas.microsoft.com/office/drawing/2014/main" id="{0E5EDB87-0A3E-E34B-9293-330EDFC6D5EB}"/>
                </a:ext>
              </a:extLst>
            </p:cNvPr>
            <p:cNvSpPr txBox="1"/>
            <p:nvPr/>
          </p:nvSpPr>
          <p:spPr>
            <a:xfrm>
              <a:off x="3987626" y="1590344"/>
              <a:ext cx="567535" cy="16930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sv-SE" sz="1599" dirty="0">
                  <a:latin typeface="Calibri" panose="020F0502020204030204" pitchFamily="34" charset="0"/>
                  <a:cs typeface="Calibri" panose="020F0502020204030204" pitchFamily="34" charset="0"/>
                </a:rPr>
                <a:t>Koldioxid</a:t>
              </a:r>
            </a:p>
          </p:txBody>
        </p:sp>
        <p:sp>
          <p:nvSpPr>
            <p:cNvPr id="68" name="textruta 67">
              <a:extLst>
                <a:ext uri="{FF2B5EF4-FFF2-40B4-BE49-F238E27FC236}">
                  <a16:creationId xmlns:a16="http://schemas.microsoft.com/office/drawing/2014/main" id="{58C42397-0EF1-D54F-B017-4AF1FE711CF9}"/>
                </a:ext>
              </a:extLst>
            </p:cNvPr>
            <p:cNvSpPr txBox="1"/>
            <p:nvPr/>
          </p:nvSpPr>
          <p:spPr>
            <a:xfrm>
              <a:off x="2910017" y="2233163"/>
              <a:ext cx="742690" cy="29241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sv-SE" sz="1599" dirty="0">
                  <a:latin typeface="Calibri" panose="020F0502020204030204" pitchFamily="34" charset="0"/>
                  <a:cs typeface="Calibri" panose="020F0502020204030204" pitchFamily="34" charset="0"/>
                </a:rPr>
                <a:t>Kol i trä och</a:t>
              </a:r>
              <a:br>
                <a:rPr lang="sv-SE" sz="1599" dirty="0"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sv-SE" sz="1599" dirty="0">
                  <a:latin typeface="Calibri" panose="020F0502020204030204" pitchFamily="34" charset="0"/>
                  <a:cs typeface="Calibri" panose="020F0502020204030204" pitchFamily="34" charset="0"/>
                </a:rPr>
                <a:t>andra ämnen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413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27 0.04905 L -0.21109 -0.060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8" y="-55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0C8D84-B9BB-AA1F-0E63-A7744C9BD1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7637383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Fånga in koldioxid med kalkvatten</a:t>
            </a:r>
            <a:endParaRPr lang="en-US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8DB809D-4E59-2A44-4049-FF7B66A72B3C}"/>
              </a:ext>
            </a:extLst>
          </p:cNvPr>
          <p:cNvSpPr txBox="1"/>
          <p:nvPr/>
        </p:nvSpPr>
        <p:spPr>
          <a:xfrm>
            <a:off x="728100" y="2221394"/>
            <a:ext cx="10756120" cy="584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198" dirty="0">
                <a:latin typeface="+mj-lt"/>
                <a:cs typeface="Calibri" panose="020F0502020204030204" pitchFamily="34" charset="0"/>
              </a:rPr>
              <a:t>Koldioxid +          kalkvatten            </a:t>
            </a:r>
            <a:r>
              <a:rPr lang="sv-SE" sz="3198" dirty="0">
                <a:latin typeface="+mj-lt"/>
                <a:cs typeface="Calibri" panose="020F0502020204030204" pitchFamily="34" charset="0"/>
                <a:sym typeface="Wingdings" panose="05000000000000000000" pitchFamily="2" charset="2"/>
              </a:rPr>
              <a:t> kalksten          +   vatten</a:t>
            </a:r>
            <a:endParaRPr lang="sv-SE" sz="3198" dirty="0">
              <a:latin typeface="+mj-lt"/>
              <a:cs typeface="Calibri" panose="020F0502020204030204" pitchFamily="34" charset="0"/>
            </a:endParaRPr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4A0FEB81-FF1A-1C8F-AF71-99F323C09692}"/>
              </a:ext>
            </a:extLst>
          </p:cNvPr>
          <p:cNvGrpSpPr/>
          <p:nvPr/>
        </p:nvGrpSpPr>
        <p:grpSpPr>
          <a:xfrm>
            <a:off x="1267730" y="3429000"/>
            <a:ext cx="9201220" cy="1455494"/>
            <a:chOff x="629112" y="1938057"/>
            <a:chExt cx="4603006" cy="728126"/>
          </a:xfrm>
        </p:grpSpPr>
        <p:pic>
          <p:nvPicPr>
            <p:cNvPr id="6" name="Picture 2" descr="Kalk – läromedel till lektion i kemi åk 7,8,9">
              <a:extLst>
                <a:ext uri="{FF2B5EF4-FFF2-40B4-BE49-F238E27FC236}">
                  <a16:creationId xmlns:a16="http://schemas.microsoft.com/office/drawing/2014/main" id="{4B82E9A0-358C-0E3B-8E62-A4FAC1405E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0352" y="1938057"/>
              <a:ext cx="728126" cy="728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8E52B3C7-53D8-03B0-2C6D-6C4E8D93A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587" y="1938057"/>
              <a:ext cx="756581" cy="686166"/>
            </a:xfrm>
            <a:prstGeom prst="rect">
              <a:avLst/>
            </a:prstGeom>
          </p:spPr>
        </p:pic>
        <p:pic>
          <p:nvPicPr>
            <p:cNvPr id="8" name="Picture 2" descr="File:Carbon dioxide 3D ball.png - Wikimedia Commons">
              <a:extLst>
                <a:ext uri="{FF2B5EF4-FFF2-40B4-BE49-F238E27FC236}">
                  <a16:creationId xmlns:a16="http://schemas.microsoft.com/office/drawing/2014/main" id="{251347DD-1181-9F42-BEA0-44D8B5CB7B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112" y="2070676"/>
              <a:ext cx="449750" cy="32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5914C5F5-F4F4-0BC0-EB09-A888035EAD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3" t="24662" r="30192" b="26013"/>
            <a:stretch/>
          </p:blipFill>
          <p:spPr>
            <a:xfrm>
              <a:off x="4848504" y="1948690"/>
              <a:ext cx="383614" cy="432048"/>
            </a:xfrm>
            <a:prstGeom prst="rect">
              <a:avLst/>
            </a:prstGeom>
          </p:spPr>
        </p:pic>
      </p:grp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1F21BF9-7034-4024-9D51-AAF39B3F6F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26351"/>
          <a:stretch/>
        </p:blipFill>
        <p:spPr>
          <a:xfrm>
            <a:off x="7545570" y="4455152"/>
            <a:ext cx="1350325" cy="122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8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37B36-B268-61F9-66F5-86AC2C74C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546F1CA-12D3-E600-BEE1-04790A6FAB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522823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Hur kan vi minska koldioxiden i luften?</a:t>
            </a:r>
          </a:p>
          <a:p>
            <a:endParaRPr lang="en-US" dirty="0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B66C08B1-8CC4-C446-5337-FE3D8F648668}"/>
              </a:ext>
            </a:extLst>
          </p:cNvPr>
          <p:cNvGrpSpPr/>
          <p:nvPr/>
        </p:nvGrpSpPr>
        <p:grpSpPr>
          <a:xfrm>
            <a:off x="309253" y="1059347"/>
            <a:ext cx="7321909" cy="4025215"/>
            <a:chOff x="316883" y="473320"/>
            <a:chExt cx="3662861" cy="2013656"/>
          </a:xfrm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72D22BEC-9C82-38C7-8231-A2767519480A}"/>
                </a:ext>
              </a:extLst>
            </p:cNvPr>
            <p:cNvGrpSpPr/>
            <p:nvPr/>
          </p:nvGrpSpPr>
          <p:grpSpPr>
            <a:xfrm>
              <a:off x="316883" y="1371625"/>
              <a:ext cx="1445819" cy="1115351"/>
              <a:chOff x="-34887" y="1497659"/>
              <a:chExt cx="1284273" cy="1215068"/>
            </a:xfrm>
          </p:grpSpPr>
          <p:sp>
            <p:nvSpPr>
              <p:cNvPr id="14" name="textruta 13">
                <a:extLst>
                  <a:ext uri="{FF2B5EF4-FFF2-40B4-BE49-F238E27FC236}">
                    <a16:creationId xmlns:a16="http://schemas.microsoft.com/office/drawing/2014/main" id="{61DD765F-19E0-3C25-95B0-593F7D1BB464}"/>
                  </a:ext>
                </a:extLst>
              </p:cNvPr>
              <p:cNvSpPr txBox="1"/>
              <p:nvPr/>
            </p:nvSpPr>
            <p:spPr>
              <a:xfrm>
                <a:off x="507279" y="1931318"/>
                <a:ext cx="742107" cy="318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3198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Växter</a:t>
                </a:r>
              </a:p>
            </p:txBody>
          </p:sp>
          <p:pic>
            <p:nvPicPr>
              <p:cNvPr id="15" name="Bild 14" descr="Lövträd">
                <a:extLst>
                  <a:ext uri="{FF2B5EF4-FFF2-40B4-BE49-F238E27FC236}">
                    <a16:creationId xmlns:a16="http://schemas.microsoft.com/office/drawing/2014/main" id="{80948DBF-0447-678B-F94F-085859DD5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-34887" y="1497659"/>
                <a:ext cx="1215068" cy="1215068"/>
              </a:xfrm>
              <a:prstGeom prst="rect">
                <a:avLst/>
              </a:prstGeom>
            </p:spPr>
          </p:pic>
          <p:sp>
            <p:nvSpPr>
              <p:cNvPr id="16" name="textruta 15">
                <a:extLst>
                  <a:ext uri="{FF2B5EF4-FFF2-40B4-BE49-F238E27FC236}">
                    <a16:creationId xmlns:a16="http://schemas.microsoft.com/office/drawing/2014/main" id="{FE7EAA8D-A6C4-D335-DE0A-8A054A15E64A}"/>
                  </a:ext>
                </a:extLst>
              </p:cNvPr>
              <p:cNvSpPr txBox="1"/>
              <p:nvPr/>
            </p:nvSpPr>
            <p:spPr>
              <a:xfrm rot="21091655">
                <a:off x="163223" y="1773940"/>
                <a:ext cx="875561" cy="285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2799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Biomassa</a:t>
                </a:r>
              </a:p>
            </p:txBody>
          </p:sp>
        </p:grpSp>
        <p:pic>
          <p:nvPicPr>
            <p:cNvPr id="7" name="Bild 6" descr="Fabrik">
              <a:extLst>
                <a:ext uri="{FF2B5EF4-FFF2-40B4-BE49-F238E27FC236}">
                  <a16:creationId xmlns:a16="http://schemas.microsoft.com/office/drawing/2014/main" id="{0EC7E97E-F8B7-DBD5-4EC5-33C9015A41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080914" y="1386883"/>
              <a:ext cx="898830" cy="959327"/>
            </a:xfrm>
            <a:prstGeom prst="rect">
              <a:avLst/>
            </a:prstGeom>
          </p:spPr>
        </p:pic>
        <p:grpSp>
          <p:nvGrpSpPr>
            <p:cNvPr id="8" name="Grupp 7">
              <a:extLst>
                <a:ext uri="{FF2B5EF4-FFF2-40B4-BE49-F238E27FC236}">
                  <a16:creationId xmlns:a16="http://schemas.microsoft.com/office/drawing/2014/main" id="{311E3334-8972-F2E5-D501-F196DB35794A}"/>
                </a:ext>
              </a:extLst>
            </p:cNvPr>
            <p:cNvGrpSpPr/>
            <p:nvPr/>
          </p:nvGrpSpPr>
          <p:grpSpPr>
            <a:xfrm>
              <a:off x="1563930" y="473320"/>
              <a:ext cx="1722754" cy="1024191"/>
              <a:chOff x="2519714" y="1034381"/>
              <a:chExt cx="1105272" cy="1105272"/>
            </a:xfrm>
          </p:grpSpPr>
          <p:pic>
            <p:nvPicPr>
              <p:cNvPr id="12" name="Bild 11" descr="Moln">
                <a:extLst>
                  <a:ext uri="{FF2B5EF4-FFF2-40B4-BE49-F238E27FC236}">
                    <a16:creationId xmlns:a16="http://schemas.microsoft.com/office/drawing/2014/main" id="{1D6A8B0E-06E5-8136-028A-DD1094A053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19714" y="1034381"/>
                <a:ext cx="1105272" cy="1105272"/>
              </a:xfrm>
              <a:prstGeom prst="rect">
                <a:avLst/>
              </a:prstGeom>
            </p:spPr>
          </p:pic>
          <p:sp>
            <p:nvSpPr>
              <p:cNvPr id="13" name="textruta 12">
                <a:extLst>
                  <a:ext uri="{FF2B5EF4-FFF2-40B4-BE49-F238E27FC236}">
                    <a16:creationId xmlns:a16="http://schemas.microsoft.com/office/drawing/2014/main" id="{86902B98-B3D1-5EEE-5E2D-7C869798572D}"/>
                  </a:ext>
                </a:extLst>
              </p:cNvPr>
              <p:cNvSpPr txBox="1"/>
              <p:nvPr/>
            </p:nvSpPr>
            <p:spPr>
              <a:xfrm>
                <a:off x="2874484" y="1436916"/>
                <a:ext cx="395732" cy="315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3198" dirty="0">
                    <a:latin typeface="Calibri" panose="020F0502020204030204" pitchFamily="34" charset="0"/>
                    <a:cs typeface="Calibri" panose="020F0502020204030204" pitchFamily="34" charset="0"/>
                  </a:rPr>
                  <a:t>Luft</a:t>
                </a:r>
              </a:p>
            </p:txBody>
          </p:sp>
        </p:grpSp>
        <p:sp>
          <p:nvSpPr>
            <p:cNvPr id="9" name="Pil: höger 8">
              <a:extLst>
                <a:ext uri="{FF2B5EF4-FFF2-40B4-BE49-F238E27FC236}">
                  <a16:creationId xmlns:a16="http://schemas.microsoft.com/office/drawing/2014/main" id="{8A22EF87-E553-59EC-CC56-846C4E76E7E0}"/>
                </a:ext>
              </a:extLst>
            </p:cNvPr>
            <p:cNvSpPr/>
            <p:nvPr/>
          </p:nvSpPr>
          <p:spPr bwMode="auto">
            <a:xfrm>
              <a:off x="2058538" y="1839048"/>
              <a:ext cx="629056" cy="129357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  <p:sp>
          <p:nvSpPr>
            <p:cNvPr id="10" name="Pil: höger 9">
              <a:extLst>
                <a:ext uri="{FF2B5EF4-FFF2-40B4-BE49-F238E27FC236}">
                  <a16:creationId xmlns:a16="http://schemas.microsoft.com/office/drawing/2014/main" id="{6A376B86-9AA9-28E7-0E7D-F09F35B64B4A}"/>
                </a:ext>
              </a:extLst>
            </p:cNvPr>
            <p:cNvSpPr/>
            <p:nvPr/>
          </p:nvSpPr>
          <p:spPr bwMode="auto">
            <a:xfrm rot="8122820">
              <a:off x="1522531" y="1461864"/>
              <a:ext cx="448992" cy="122999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  <p:sp>
          <p:nvSpPr>
            <p:cNvPr id="11" name="Pil: höger 10">
              <a:extLst>
                <a:ext uri="{FF2B5EF4-FFF2-40B4-BE49-F238E27FC236}">
                  <a16:creationId xmlns:a16="http://schemas.microsoft.com/office/drawing/2014/main" id="{C71F52A8-23EF-C3C1-6BA3-58B0A2711933}"/>
                </a:ext>
              </a:extLst>
            </p:cNvPr>
            <p:cNvSpPr/>
            <p:nvPr/>
          </p:nvSpPr>
          <p:spPr bwMode="auto">
            <a:xfrm rot="13674150">
              <a:off x="2788591" y="1465170"/>
              <a:ext cx="418838" cy="130940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</p:grpSp>
      <p:sp>
        <p:nvSpPr>
          <p:cNvPr id="17" name="textruta 16">
            <a:extLst>
              <a:ext uri="{FF2B5EF4-FFF2-40B4-BE49-F238E27FC236}">
                <a16:creationId xmlns:a16="http://schemas.microsoft.com/office/drawing/2014/main" id="{B168E504-D04E-50B4-F127-5CA65C8C226C}"/>
              </a:ext>
            </a:extLst>
          </p:cNvPr>
          <p:cNvSpPr txBox="1"/>
          <p:nvPr/>
        </p:nvSpPr>
        <p:spPr>
          <a:xfrm>
            <a:off x="6306488" y="2295541"/>
            <a:ext cx="2670917" cy="5844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198" dirty="0"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lang="sv-SE" sz="3198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v-SE" sz="3198" dirty="0">
                <a:latin typeface="Calibri" panose="020F0502020204030204" pitchFamily="34" charset="0"/>
                <a:cs typeface="Calibri" panose="020F0502020204030204" pitchFamily="34" charset="0"/>
              </a:rPr>
              <a:t> fångas in</a:t>
            </a: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6AA110C0-F1FC-A233-F28F-FD2CF8FF8F4B}"/>
              </a:ext>
            </a:extLst>
          </p:cNvPr>
          <p:cNvGrpSpPr/>
          <p:nvPr/>
        </p:nvGrpSpPr>
        <p:grpSpPr>
          <a:xfrm>
            <a:off x="6932851" y="3071956"/>
            <a:ext cx="2371407" cy="3356320"/>
            <a:chOff x="3468230" y="1536679"/>
            <a:chExt cx="1186321" cy="1679034"/>
          </a:xfrm>
        </p:grpSpPr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4D8B5175-354D-64D2-CAB3-E601877446A8}"/>
                </a:ext>
              </a:extLst>
            </p:cNvPr>
            <p:cNvSpPr txBox="1"/>
            <p:nvPr/>
          </p:nvSpPr>
          <p:spPr>
            <a:xfrm>
              <a:off x="3468230" y="2677144"/>
              <a:ext cx="1186321" cy="5385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sz="3198" dirty="0">
                  <a:latin typeface="Calibri" panose="020F0502020204030204" pitchFamily="34" charset="0"/>
                  <a:cs typeface="Calibri" panose="020F0502020204030204" pitchFamily="34" charset="0"/>
                </a:rPr>
                <a:t>CO</a:t>
              </a:r>
              <a:r>
                <a:rPr lang="sv-SE" sz="3198" baseline="-25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sv-SE" sz="3198" dirty="0">
                  <a:latin typeface="Calibri" panose="020F0502020204030204" pitchFamily="34" charset="0"/>
                  <a:cs typeface="Calibri" panose="020F0502020204030204" pitchFamily="34" charset="0"/>
                </a:rPr>
                <a:t> lagras i berggrund</a:t>
              </a:r>
            </a:p>
          </p:txBody>
        </p:sp>
        <p:sp>
          <p:nvSpPr>
            <p:cNvPr id="20" name="Pil: höger 19">
              <a:extLst>
                <a:ext uri="{FF2B5EF4-FFF2-40B4-BE49-F238E27FC236}">
                  <a16:creationId xmlns:a16="http://schemas.microsoft.com/office/drawing/2014/main" id="{E494DC64-83DA-82BD-7939-6D53B4A06A78}"/>
                </a:ext>
              </a:extLst>
            </p:cNvPr>
            <p:cNvSpPr/>
            <p:nvPr/>
          </p:nvSpPr>
          <p:spPr bwMode="auto">
            <a:xfrm rot="5400000">
              <a:off x="3432921" y="2002508"/>
              <a:ext cx="1090608" cy="158949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</p:grpSp>
      <p:grpSp>
        <p:nvGrpSpPr>
          <p:cNvPr id="21" name="Grupp 20">
            <a:extLst>
              <a:ext uri="{FF2B5EF4-FFF2-40B4-BE49-F238E27FC236}">
                <a16:creationId xmlns:a16="http://schemas.microsoft.com/office/drawing/2014/main" id="{80060525-72CF-F474-939A-0533825A38E1}"/>
              </a:ext>
            </a:extLst>
          </p:cNvPr>
          <p:cNvGrpSpPr/>
          <p:nvPr/>
        </p:nvGrpSpPr>
        <p:grpSpPr>
          <a:xfrm>
            <a:off x="9048154" y="2068348"/>
            <a:ext cx="2937482" cy="1076577"/>
            <a:chOff x="4526433" y="1034613"/>
            <a:chExt cx="1469506" cy="538569"/>
          </a:xfrm>
        </p:grpSpPr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DBC91FD3-FE6B-48DE-F44A-38A550F64340}"/>
                </a:ext>
              </a:extLst>
            </p:cNvPr>
            <p:cNvSpPr txBox="1"/>
            <p:nvPr/>
          </p:nvSpPr>
          <p:spPr>
            <a:xfrm>
              <a:off x="4860911" y="1034613"/>
              <a:ext cx="1135028" cy="53856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sz="3198" dirty="0">
                  <a:latin typeface="Calibri" panose="020F0502020204030204" pitchFamily="34" charset="0"/>
                  <a:cs typeface="Calibri" panose="020F0502020204030204" pitchFamily="34" charset="0"/>
                </a:rPr>
                <a:t>Nya ämnen av kol</a:t>
              </a:r>
            </a:p>
          </p:txBody>
        </p:sp>
        <p:sp>
          <p:nvSpPr>
            <p:cNvPr id="23" name="Pil: höger 22">
              <a:extLst>
                <a:ext uri="{FF2B5EF4-FFF2-40B4-BE49-F238E27FC236}">
                  <a16:creationId xmlns:a16="http://schemas.microsoft.com/office/drawing/2014/main" id="{D42124B8-F2C7-33FC-ABC4-4E23C2D77166}"/>
                </a:ext>
              </a:extLst>
            </p:cNvPr>
            <p:cNvSpPr/>
            <p:nvPr/>
          </p:nvSpPr>
          <p:spPr bwMode="auto">
            <a:xfrm>
              <a:off x="4526433" y="1222482"/>
              <a:ext cx="275524" cy="132772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785" tIns="91392" rIns="182785" bIns="91392" numCol="1" rtlCol="0" anchor="t" anchorCtr="0" compatLnSpc="1">
              <a:prstTxWarp prst="textNoShape">
                <a:avLst/>
              </a:prstTxWarp>
            </a:bodyPr>
            <a:lstStyle/>
            <a:p>
              <a:pPr defTabSz="1827886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v-SE" sz="5997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6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B4924A-ABD2-10CA-9E64-0D66E707E4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3593703" cy="587375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Demonstration</a:t>
            </a:r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38E968A-0AB5-8274-613E-D3C3592CF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51" y="5623929"/>
            <a:ext cx="1084385" cy="1019421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DFAFFAB4-AAFD-7E96-DE28-7A7D9031FC36}"/>
              </a:ext>
            </a:extLst>
          </p:cNvPr>
          <p:cNvSpPr txBox="1"/>
          <p:nvPr/>
        </p:nvSpPr>
        <p:spPr>
          <a:xfrm>
            <a:off x="879155" y="1688949"/>
            <a:ext cx="2159115" cy="10765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198" dirty="0">
                <a:latin typeface="+mj-lt"/>
                <a:cs typeface="Calibri" panose="020F0502020204030204" pitchFamily="34" charset="0"/>
              </a:rPr>
              <a:t>1. Tillverka kalkvatten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C01F6C4E-1651-F827-CAF2-85279A7635C3}"/>
              </a:ext>
            </a:extLst>
          </p:cNvPr>
          <p:cNvSpPr txBox="1"/>
          <p:nvPr/>
        </p:nvSpPr>
        <p:spPr>
          <a:xfrm>
            <a:off x="3326154" y="1692764"/>
            <a:ext cx="2709877" cy="10765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198" dirty="0">
                <a:latin typeface="+mj-lt"/>
                <a:cs typeface="Calibri" panose="020F0502020204030204" pitchFamily="34" charset="0"/>
              </a:rPr>
              <a:t>2. Tillverka </a:t>
            </a:r>
            <a:r>
              <a:rPr lang="pt-BR" sz="3198" dirty="0">
                <a:latin typeface="+mj-lt"/>
                <a:cs typeface="Calibri" panose="020F0502020204030204" pitchFamily="34" charset="0"/>
              </a:rPr>
              <a:t>CO</a:t>
            </a:r>
            <a:r>
              <a:rPr lang="pt-BR" sz="3198" baseline="-25000" dirty="0">
                <a:latin typeface="+mj-lt"/>
                <a:cs typeface="Calibri" panose="020F0502020204030204" pitchFamily="34" charset="0"/>
              </a:rPr>
              <a:t>2</a:t>
            </a:r>
            <a:r>
              <a:rPr lang="pt-BR" sz="3198" dirty="0">
                <a:latin typeface="+mj-lt"/>
                <a:cs typeface="Calibri" panose="020F0502020204030204" pitchFamily="34" charset="0"/>
              </a:rPr>
              <a:t>(koldioxid)</a:t>
            </a:r>
            <a:endParaRPr lang="sv-SE" sz="3198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Pil: höger 6">
            <a:extLst>
              <a:ext uri="{FF2B5EF4-FFF2-40B4-BE49-F238E27FC236}">
                <a16:creationId xmlns:a16="http://schemas.microsoft.com/office/drawing/2014/main" id="{5E0AE758-1243-511C-DA6D-D042680858B9}"/>
              </a:ext>
            </a:extLst>
          </p:cNvPr>
          <p:cNvSpPr/>
          <p:nvPr/>
        </p:nvSpPr>
        <p:spPr bwMode="auto">
          <a:xfrm rot="5400000">
            <a:off x="1701086" y="3208378"/>
            <a:ext cx="729130" cy="287880"/>
          </a:xfrm>
          <a:prstGeom prst="right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t" anchorCtr="0" compatLnSpc="1">
            <a:prstTxWarp prst="textNoShape">
              <a:avLst/>
            </a:prstTxWarp>
          </a:bodyPr>
          <a:lstStyle/>
          <a:p>
            <a:pPr defTabSz="1827886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5997">
              <a:latin typeface="+mj-lt"/>
            </a:endParaRPr>
          </a:p>
        </p:txBody>
      </p:sp>
      <p:sp>
        <p:nvSpPr>
          <p:cNvPr id="8" name="Pil: höger 7">
            <a:extLst>
              <a:ext uri="{FF2B5EF4-FFF2-40B4-BE49-F238E27FC236}">
                <a16:creationId xmlns:a16="http://schemas.microsoft.com/office/drawing/2014/main" id="{4C3FB345-EC50-D767-BA5D-E6CDB3D9FED3}"/>
              </a:ext>
            </a:extLst>
          </p:cNvPr>
          <p:cNvSpPr/>
          <p:nvPr/>
        </p:nvSpPr>
        <p:spPr bwMode="auto">
          <a:xfrm rot="5400000">
            <a:off x="4160825" y="3208378"/>
            <a:ext cx="729130" cy="28788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785" tIns="91392" rIns="182785" bIns="91392" numCol="1" rtlCol="0" anchor="t" anchorCtr="0" compatLnSpc="1">
            <a:prstTxWarp prst="textNoShape">
              <a:avLst/>
            </a:prstTxWarp>
          </a:bodyPr>
          <a:lstStyle/>
          <a:p>
            <a:pPr defTabSz="1827886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5997">
              <a:latin typeface="+mj-lt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AEE6C14-05E6-DCD7-6C08-7AB526298BE3}"/>
              </a:ext>
            </a:extLst>
          </p:cNvPr>
          <p:cNvSpPr txBox="1"/>
          <p:nvPr/>
        </p:nvSpPr>
        <p:spPr>
          <a:xfrm>
            <a:off x="1424275" y="3843843"/>
            <a:ext cx="3742467" cy="10765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198" dirty="0">
                <a:latin typeface="+mj-lt"/>
                <a:cs typeface="Calibri" panose="020F0502020204030204" pitchFamily="34" charset="0"/>
              </a:rPr>
              <a:t>3. Blanda din </a:t>
            </a:r>
            <a:r>
              <a:rPr lang="pt-BR" sz="3198" dirty="0">
                <a:latin typeface="+mj-lt"/>
                <a:cs typeface="Calibri" panose="020F0502020204030204" pitchFamily="34" charset="0"/>
              </a:rPr>
              <a:t>CO</a:t>
            </a:r>
            <a:r>
              <a:rPr lang="pt-BR" sz="3198" baseline="-25000" dirty="0">
                <a:latin typeface="+mj-lt"/>
                <a:cs typeface="Calibri" panose="020F0502020204030204" pitchFamily="34" charset="0"/>
              </a:rPr>
              <a:t>2 </a:t>
            </a:r>
            <a:r>
              <a:rPr lang="pt-BR" sz="3198" dirty="0">
                <a:latin typeface="+mj-lt"/>
                <a:cs typeface="Calibri" panose="020F0502020204030204" pitchFamily="34" charset="0"/>
              </a:rPr>
              <a:t>med kalkvattnet</a:t>
            </a:r>
            <a:r>
              <a:rPr lang="sv-SE" sz="3198" dirty="0">
                <a:latin typeface="+mj-lt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690A32DA-D87B-D7CE-08A8-68022A41105D}"/>
              </a:ext>
            </a:extLst>
          </p:cNvPr>
          <p:cNvGrpSpPr/>
          <p:nvPr/>
        </p:nvGrpSpPr>
        <p:grpSpPr>
          <a:xfrm>
            <a:off x="6527823" y="1614329"/>
            <a:ext cx="4383845" cy="4328106"/>
            <a:chOff x="3265611" y="807486"/>
            <a:chExt cx="2193064" cy="2165180"/>
          </a:xfrm>
        </p:grpSpPr>
        <p:pic>
          <p:nvPicPr>
            <p:cNvPr id="11" name="ymail_attachmentId62d6bb93-a55a-460a-80c0-593a781d04ef" descr="62d6bb93-a55a-460a-80c0-593a781d04ef">
              <a:extLst>
                <a:ext uri="{FF2B5EF4-FFF2-40B4-BE49-F238E27FC236}">
                  <a16:creationId xmlns:a16="http://schemas.microsoft.com/office/drawing/2014/main" id="{6FAD5C86-E427-701F-7DE1-701388A082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4" r="-1"/>
            <a:stretch/>
          </p:blipFill>
          <p:spPr bwMode="auto">
            <a:xfrm>
              <a:off x="3337619" y="807486"/>
              <a:ext cx="2121056" cy="1674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A323A3ED-6479-8A8C-9FFD-129520C36CC8}"/>
                </a:ext>
              </a:extLst>
            </p:cNvPr>
            <p:cNvSpPr txBox="1"/>
            <p:nvPr/>
          </p:nvSpPr>
          <p:spPr>
            <a:xfrm>
              <a:off x="3265611" y="2557080"/>
              <a:ext cx="1791808" cy="415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71214" indent="-571214">
                <a:buFont typeface="Arial" panose="020B0604020202020204" pitchFamily="34" charset="0"/>
                <a:buChar char="•"/>
              </a:pPr>
              <a:r>
                <a:rPr lang="sv-SE" sz="2399" dirty="0">
                  <a:latin typeface="+mj-lt"/>
                  <a:cs typeface="Calibri" panose="020F0502020204030204" pitchFamily="34" charset="0"/>
                  <a:hlinkClick r:id="rId4"/>
                </a:rPr>
                <a:t>Filmad demonstration</a:t>
              </a:r>
              <a:endParaRPr lang="sv-SE" sz="2399" dirty="0">
                <a:latin typeface="+mj-lt"/>
                <a:cs typeface="Calibri" panose="020F0502020204030204" pitchFamily="34" charset="0"/>
              </a:endParaRPr>
            </a:p>
            <a:p>
              <a:pPr marL="571214" indent="-571214">
                <a:buFont typeface="Arial" panose="020B0604020202020204" pitchFamily="34" charset="0"/>
                <a:buChar char="•"/>
              </a:pPr>
              <a:r>
                <a:rPr lang="sv-SE" sz="2399" dirty="0">
                  <a:latin typeface="+mj-lt"/>
                  <a:cs typeface="Calibri" panose="020F0502020204030204" pitchFamily="34" charset="0"/>
                  <a:hlinkClick r:id="rId5"/>
                </a:rPr>
                <a:t>Laborationsinstruktion</a:t>
              </a:r>
              <a:endParaRPr lang="sv-SE" sz="2399" dirty="0">
                <a:latin typeface="+mj-lt"/>
                <a:cs typeface="Calibri" panose="020F0502020204030204" pitchFamily="34" charset="0"/>
              </a:endParaRPr>
            </a:p>
          </p:txBody>
        </p:sp>
      </p:grpSp>
      <p:pic>
        <p:nvPicPr>
          <p:cNvPr id="13" name="Picture 2" descr="File:Carbon dioxide 3D ball.png - Wikimedia Commons">
            <a:extLst>
              <a:ext uri="{FF2B5EF4-FFF2-40B4-BE49-F238E27FC236}">
                <a16:creationId xmlns:a16="http://schemas.microsoft.com/office/drawing/2014/main" id="{B9E2F1EA-5826-43E3-463C-89BA99C25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295" y="590900"/>
            <a:ext cx="899032" cy="64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File:Carbon dioxide 3D ball.png - Wikimedia Commons">
            <a:extLst>
              <a:ext uri="{FF2B5EF4-FFF2-40B4-BE49-F238E27FC236}">
                <a16:creationId xmlns:a16="http://schemas.microsoft.com/office/drawing/2014/main" id="{6C11314A-52FD-4447-8E5A-1A3DC6342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02736">
            <a:off x="536134" y="3436992"/>
            <a:ext cx="466601" cy="33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ile:Carbon dioxide 3D ball.png - Wikimedia Commons">
            <a:extLst>
              <a:ext uri="{FF2B5EF4-FFF2-40B4-BE49-F238E27FC236}">
                <a16:creationId xmlns:a16="http://schemas.microsoft.com/office/drawing/2014/main" id="{DF8CC05C-10DE-AEE7-E952-F7AD45E24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6313">
            <a:off x="4899929" y="5673837"/>
            <a:ext cx="899032" cy="64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File:Carbon dioxide 3D ball.png - Wikimedia Commons">
            <a:extLst>
              <a:ext uri="{FF2B5EF4-FFF2-40B4-BE49-F238E27FC236}">
                <a16:creationId xmlns:a16="http://schemas.microsoft.com/office/drawing/2014/main" id="{E24C35FF-C989-9101-B171-BC0ACAEC1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6156">
            <a:off x="3153390" y="5801666"/>
            <a:ext cx="899032" cy="64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ile:Carbon dioxide 3D ball.png - Wikimedia Commons">
            <a:extLst>
              <a:ext uri="{FF2B5EF4-FFF2-40B4-BE49-F238E27FC236}">
                <a16:creationId xmlns:a16="http://schemas.microsoft.com/office/drawing/2014/main" id="{AE66A83C-0F3E-859C-3BF8-78BD51766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49265">
            <a:off x="5486519" y="3258065"/>
            <a:ext cx="710226" cy="50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File:Carbon dioxide 3D ball.png - Wikimedia Commons">
            <a:extLst>
              <a:ext uri="{FF2B5EF4-FFF2-40B4-BE49-F238E27FC236}">
                <a16:creationId xmlns:a16="http://schemas.microsoft.com/office/drawing/2014/main" id="{71DFEE0B-6C73-0B45-008B-BB6AD5CBC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8215">
            <a:off x="339866" y="4142336"/>
            <a:ext cx="899032" cy="64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24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F97A6D09-7B6D-CF16-9FEA-0CA6277297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656A7D-2339-A137-313E-F7CC816F05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nlinemedia 3" title="Fånga koldioxid i kalkvatten">
            <a:hlinkClick r:id="" action="ppaction://media"/>
            <a:extLst>
              <a:ext uri="{FF2B5EF4-FFF2-40B4-BE49-F238E27FC236}">
                <a16:creationId xmlns:a16="http://schemas.microsoft.com/office/drawing/2014/main" id="{BF122279-B5DC-3F68-68CB-CEC4279F6E2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225" y="0"/>
            <a:ext cx="12147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4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Egen 8">
      <a:dk1>
        <a:srgbClr val="000000"/>
      </a:dk1>
      <a:lt1>
        <a:srgbClr val="FFFFFF"/>
      </a:lt1>
      <a:dk2>
        <a:srgbClr val="002E5F"/>
      </a:dk2>
      <a:lt2>
        <a:srgbClr val="F4F0E9"/>
      </a:lt2>
      <a:accent1>
        <a:srgbClr val="F5F0EA"/>
      </a:accent1>
      <a:accent2>
        <a:srgbClr val="F8AC4B"/>
      </a:accent2>
      <a:accent3>
        <a:srgbClr val="EB653E"/>
      </a:accent3>
      <a:accent4>
        <a:srgbClr val="E73B1D"/>
      </a:accent4>
      <a:accent5>
        <a:srgbClr val="F4F0E9"/>
      </a:accent5>
      <a:accent6>
        <a:srgbClr val="F4F0E9"/>
      </a:accent6>
      <a:hlink>
        <a:srgbClr val="013B6C"/>
      </a:hlink>
      <a:folHlink>
        <a:srgbClr val="6D76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540fe1470175b93733f8c6d4bcfbbb46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b9b95cb6e834016211ecd553ef7a940f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614FA8-1D74-46F7-82E2-F2E1871119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561072-3995-4DCB-9519-503DA9912D10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531782a8-56d6-4c15-b386-1db1e4e2f53e"/>
    <ds:schemaRef ds:uri="92f0d98b-3e1b-45be-9fdb-9d87c6ee8eaf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F89EE3D-FE5A-490C-BF00-14BC88818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106</Words>
  <Application>Microsoft Office PowerPoint</Application>
  <PresentationFormat>Bredbild</PresentationFormat>
  <Paragraphs>29</Paragraphs>
  <Slides>7</Slides>
  <Notes>1</Notes>
  <HiddenSlides>0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Caecilia LT Std Roman</vt:lpstr>
      <vt:lpstr>Calibri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Mina Karami</dc:creator>
  <cp:keywords/>
  <dc:description/>
  <cp:lastModifiedBy>Jenny Olander</cp:lastModifiedBy>
  <cp:revision>7</cp:revision>
  <dcterms:created xsi:type="dcterms:W3CDTF">2023-09-19T07:41:33Z</dcterms:created>
  <dcterms:modified xsi:type="dcterms:W3CDTF">2026-06-23T15:17:40Z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