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7" r:id="rId5"/>
    <p:sldId id="973" r:id="rId6"/>
    <p:sldId id="977" r:id="rId7"/>
    <p:sldId id="974" r:id="rId8"/>
    <p:sldId id="975" r:id="rId9"/>
    <p:sldId id="976" r:id="rId10"/>
    <p:sldId id="972" r:id="rId11"/>
    <p:sldId id="979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EFA147-FF6B-0108-1E34-05FAB7244A8C}" name="Cecilia Stenberg" initials="CS" userId="S::cecilia.stenberg@edu.stockholm.se::81f6577f-aac7-41e0-b42f-e3416bc399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F69"/>
    <a:srgbClr val="FF7046"/>
    <a:srgbClr val="EB653E"/>
    <a:srgbClr val="E73B1D"/>
    <a:srgbClr val="FBBA5C"/>
    <a:srgbClr val="EA65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llanmörkt format 3 - Dekorfär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llanmörkt format 4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llanmörkt format 4 - Dekorfär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llanmörkt format 4 - Dekorfär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2833802-FEF1-4C79-8D5D-14CF1EAF98D9}" styleName="Ljust format 2 - Dekorfär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llanmörkt format 1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just format 3 - Dekorfär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Mörkt format 1 - Dekorfärg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Mörkt format 2 - Dekorfärg 1/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98"/>
    <p:restoredTop sz="94677"/>
  </p:normalViewPr>
  <p:slideViewPr>
    <p:cSldViewPr snapToGrid="0">
      <p:cViewPr varScale="1">
        <p:scale>
          <a:sx n="101" d="100"/>
          <a:sy n="101" d="100"/>
        </p:scale>
        <p:origin x="6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73" d="100"/>
          <a:sy n="173" d="100"/>
        </p:scale>
        <p:origin x="305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2696BFE-B14E-2D84-4CAE-A9422BA655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1AEF3C8-686D-9522-DDAC-0DEB04530D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13777-9DBB-9240-AA0F-05F0A36B7D3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A44043-8D6C-99D1-7F5F-5A0203B570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0459850-CEF6-0D26-ECFA-BC44BDB492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DC046-D881-304C-8F19-0587C6B335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9573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371C1-01DE-184A-83B3-D4B16B6C9847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1C32F-D48D-B44F-A675-7086604FDD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6613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su.se/kemilararnas-resurscentrum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1BA00BFA-A9A2-AAAE-9617-25D676590D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78536"/>
            <a:ext cx="12192000" cy="590092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EC0B6B43-98CA-946F-49F6-674DA54D6ED0}"/>
              </a:ext>
            </a:extLst>
          </p:cNvPr>
          <p:cNvSpPr/>
          <p:nvPr userDrawn="1"/>
        </p:nvSpPr>
        <p:spPr>
          <a:xfrm>
            <a:off x="0" y="5515826"/>
            <a:ext cx="12192000" cy="9000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893244C5-0DD7-A3A3-600A-D11DB3712E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18300" y="2126457"/>
            <a:ext cx="3263900" cy="51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b="1" i="0" noProof="0" dirty="0">
                <a:latin typeface="+mn-lt"/>
              </a:rPr>
              <a:t>RUBRIK</a:t>
            </a:r>
            <a:endParaRPr lang="sv-SE" b="0" i="0" noProof="0" dirty="0">
              <a:latin typeface="Caecilia LT Std Roman" pitchFamily="2" charset="0"/>
            </a:endParaRPr>
          </a:p>
          <a:p>
            <a:pPr lvl="0"/>
            <a:endParaRPr lang="sv-SE" noProof="0" dirty="0"/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F6CD0467-8099-3FE2-BD2C-DC5E18E3A0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8300" y="2954589"/>
            <a:ext cx="3263900" cy="9000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6EB09FF-4C18-6F12-E988-A188A25AD92C}"/>
              </a:ext>
            </a:extLst>
          </p:cNvPr>
          <p:cNvSpPr/>
          <p:nvPr userDrawn="1"/>
        </p:nvSpPr>
        <p:spPr>
          <a:xfrm>
            <a:off x="0" y="468922"/>
            <a:ext cx="12192000" cy="8747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96BE735-1E2B-BA0F-2FA8-548C06735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22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-ra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 2">
            <a:extLst>
              <a:ext uri="{FF2B5EF4-FFF2-40B4-BE49-F238E27FC236}">
                <a16:creationId xmlns:a16="http://schemas.microsoft.com/office/drawing/2014/main" id="{AAA6E828-59F3-772F-8077-9AA9F78E753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C74A74D2-836D-81A5-07E0-89F8856DD287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989DBBBE-E897-D035-6346-C6DC80174DE3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E6AF2F7D-F8D3-2347-D927-33E0FA499B25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9C7096FC-52A5-996B-2AD8-671A01E4F6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5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CDBD41BF-0C91-BAC8-62AA-E195167DAD9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5577"/>
            <a:ext cx="4877411" cy="4001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4A6B6C21-CF17-DFE1-21A1-219BE983A9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80449" y="1601419"/>
            <a:ext cx="6314437" cy="28822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A0BD2428-E7E7-5B7A-1CB7-F99A328154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9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8279328" y="0"/>
            <a:ext cx="40032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60547" y="2047516"/>
            <a:ext cx="3945782" cy="1801037"/>
          </a:xfrm>
          <a:prstGeom prst="rect">
            <a:avLst/>
          </a:prstGeom>
        </p:spPr>
      </p:pic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A2F2647D-1034-C628-16D0-574A34EF7D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7194"/>
            <a:ext cx="6803569" cy="43071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1A6A9213-0CCA-435D-79B3-104924977C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284E997-EA1C-AD33-8B5F-E24E85F6D5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1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EB68DE60-2046-2A47-60E7-5F572351BF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0218" y="1424389"/>
            <a:ext cx="4697037" cy="41958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2B37E9EC-130D-FBAD-C572-C0A5F26143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0218" y="489861"/>
            <a:ext cx="2529041" cy="5874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6262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FA11548-48D3-3BCC-B832-7ED7D9137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7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400328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4E386B99-AD40-20D2-2B34-DAB8695115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8531" y="1380903"/>
            <a:ext cx="6615046" cy="4178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8A1054E7-EF8A-7DD3-49C5-DAA642FF4E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18531" y="489861"/>
            <a:ext cx="2934629" cy="532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85341EC-3BDE-4B13-587E-CB2E5B36E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41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F404AF49-228C-A109-DF20-F45EB074D0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sätta in bild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987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433BE62-9C96-1468-3A6B-23E4B26A23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10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rät rubrik och text-med S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ECF15BDD-666C-AAD8-9F28-228E175C78E7}"/>
              </a:ext>
            </a:extLst>
          </p:cNvPr>
          <p:cNvCxnSpPr>
            <a:cxnSpLocks/>
          </p:cNvCxnSpPr>
          <p:nvPr userDrawn="1"/>
        </p:nvCxnSpPr>
        <p:spPr>
          <a:xfrm>
            <a:off x="3236588" y="2952076"/>
            <a:ext cx="353147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80D8EC5B-C6CD-55D0-C281-00D4BC8810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97397" y="2010184"/>
            <a:ext cx="3531476" cy="610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B6C3BA8-FDD6-D364-0C19-1BA9DF0D4D50}"/>
              </a:ext>
            </a:extLst>
          </p:cNvPr>
          <p:cNvSpPr txBox="1"/>
          <p:nvPr userDrawn="1"/>
        </p:nvSpPr>
        <p:spPr>
          <a:xfrm>
            <a:off x="3158206" y="3223914"/>
            <a:ext cx="3609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>
                <a:latin typeface="+mj-lt"/>
                <a:hlinkClick r:id="rId2"/>
              </a:rPr>
              <a:t>www.su.se/kemilararnas-resurscentrum</a:t>
            </a:r>
            <a:endParaRPr lang="en-GB" sz="1400" u="sng">
              <a:latin typeface="+mj-lt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4449FBE7-CCB4-9FAD-FB7F-BF16EA01D0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81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406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k 4">
            <a:extLst>
              <a:ext uri="{FF2B5EF4-FFF2-40B4-BE49-F238E27FC236}">
                <a16:creationId xmlns:a16="http://schemas.microsoft.com/office/drawing/2014/main" id="{B7727D52-4995-B4AE-D49E-3689A9121185}"/>
              </a:ext>
            </a:extLst>
          </p:cNvPr>
          <p:cNvCxnSpPr/>
          <p:nvPr userDrawn="1"/>
        </p:nvCxnSpPr>
        <p:spPr>
          <a:xfrm>
            <a:off x="6449069" y="3893252"/>
            <a:ext cx="3930868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tshållare för text 10">
            <a:extLst>
              <a:ext uri="{FF2B5EF4-FFF2-40B4-BE49-F238E27FC236}">
                <a16:creationId xmlns:a16="http://schemas.microsoft.com/office/drawing/2014/main" id="{5EE10FA6-F863-CC22-CF6B-5B342C45BE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3862" y="4106784"/>
            <a:ext cx="3945660" cy="12134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Namn och mejladress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5F5A17CC-7CEA-3D74-9A94-537F80EEF5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49069" y="1888761"/>
            <a:ext cx="3930869" cy="672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RUBRIK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0AF197D9-C7C6-07D9-1C89-5DFA5C365B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49069" y="2871023"/>
            <a:ext cx="3930869" cy="672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Plats för år och månad</a:t>
            </a:r>
          </a:p>
        </p:txBody>
      </p:sp>
      <p:pic>
        <p:nvPicPr>
          <p:cNvPr id="3" name="Bildobjekt 2" descr="En bild som visar cirkel, Grafik, Färggrann, apelsin&#10;&#10;Automatiskt genererad beskrivning">
            <a:extLst>
              <a:ext uri="{FF2B5EF4-FFF2-40B4-BE49-F238E27FC236}">
                <a16:creationId xmlns:a16="http://schemas.microsoft.com/office/drawing/2014/main" id="{F576533B-11C5-93A5-F380-7906E0D468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6151" y="1618615"/>
            <a:ext cx="2755900" cy="3035300"/>
          </a:xfrm>
          <a:prstGeom prst="rect">
            <a:avLst/>
          </a:prstGeom>
        </p:spPr>
      </p:pic>
      <p:pic>
        <p:nvPicPr>
          <p:cNvPr id="9" name="Bildobjekt 8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88EAAC65-EC6F-6886-CFCD-7631CFEBE7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7470" y="2655563"/>
            <a:ext cx="2933700" cy="3327400"/>
          </a:xfrm>
          <a:prstGeom prst="rect">
            <a:avLst/>
          </a:prstGeom>
        </p:spPr>
      </p:pic>
      <p:pic>
        <p:nvPicPr>
          <p:cNvPr id="15" name="Bildobjekt 14" descr="En bild som visar skiss, linjeritning, konst, design&#10;&#10;Automatiskt genererad beskrivning med medelhög exakthet">
            <a:extLst>
              <a:ext uri="{FF2B5EF4-FFF2-40B4-BE49-F238E27FC236}">
                <a16:creationId xmlns:a16="http://schemas.microsoft.com/office/drawing/2014/main" id="{BD485313-B619-CDDC-CCB1-D508E7847E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50113" y="905869"/>
            <a:ext cx="3401057" cy="1552399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1F44E0DF-A0CF-DBB0-52A4-50BB9FDDB46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5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E0067E9-A6F4-1189-E751-FF703C51CB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2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/>
              <a:t>Plats för text</a:t>
            </a:r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046172B7-7D5B-79B8-1546-419CE9467A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22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Platshållare för text 11">
            <a:extLst>
              <a:ext uri="{FF2B5EF4-FFF2-40B4-BE49-F238E27FC236}">
                <a16:creationId xmlns:a16="http://schemas.microsoft.com/office/drawing/2014/main" id="{623BD2CB-FA10-0941-36CE-708787085A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3" name="Platshållare för text 14">
            <a:extLst>
              <a:ext uri="{FF2B5EF4-FFF2-40B4-BE49-F238E27FC236}">
                <a16:creationId xmlns:a16="http://schemas.microsoft.com/office/drawing/2014/main" id="{8101A0D2-B705-296E-2A02-608AD766EE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9F0CD67-D1FF-086E-9EE8-559D633098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6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B2466B88-D7D7-4F76-6AC2-587782373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34286" y="1070513"/>
            <a:ext cx="2933700" cy="33274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422CA61D-6657-5123-685A-B5F434C5C7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96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92160ECA-2500-6A44-D419-CEC4DE584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89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23669" y="1543559"/>
            <a:ext cx="5045166" cy="37708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3669" y="659006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60" y="0"/>
            <a:ext cx="5441506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7B998CC7-334B-1787-268D-00383820D1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7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4003289" y="0"/>
            <a:ext cx="827932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0265" y="1466780"/>
            <a:ext cx="6918570" cy="38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0265" y="610575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23" t="6391" r="25084" b="5403"/>
          <a:stretch/>
        </p:blipFill>
        <p:spPr>
          <a:xfrm>
            <a:off x="0" y="0"/>
            <a:ext cx="4003289" cy="68580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3BDCE123-BCCA-E9AA-889C-961C6FBBF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57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67" r:id="rId4"/>
    <p:sldLayoutId id="2147483668" r:id="rId5"/>
    <p:sldLayoutId id="2147483651" r:id="rId6"/>
    <p:sldLayoutId id="2147483669" r:id="rId7"/>
    <p:sldLayoutId id="2147483652" r:id="rId8"/>
    <p:sldLayoutId id="2147483662" r:id="rId9"/>
    <p:sldLayoutId id="2147483666" r:id="rId10"/>
    <p:sldLayoutId id="2147483654" r:id="rId11"/>
    <p:sldLayoutId id="2147483663" r:id="rId12"/>
    <p:sldLayoutId id="2147483656" r:id="rId13"/>
    <p:sldLayoutId id="2147483665" r:id="rId14"/>
    <p:sldLayoutId id="2147483660" r:id="rId15"/>
    <p:sldLayoutId id="2147483653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u.se/download/18.7e388b91199a31e65d238f8/1759928127313/V%C3%A4xthuseffekten%20och%20koldioxid%20i%20v%C3%A4rldshaven_pdfVaxthuseffekten_och_koldioxid_i_varldshaven_4_Gy.pdf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iqttByFWDM?feature=oembed" TargetMode="External"/><Relationship Id="rId4" Type="http://schemas.openxmlformats.org/officeDocument/2006/relationships/hyperlink" Target="https://www.youtube.com/watch?v=GiqttByFWDM&amp;feature=youtu.b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DC6361-038D-5567-A564-DD9D64CF68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18300" y="2126456"/>
            <a:ext cx="4813300" cy="1388903"/>
          </a:xfrm>
        </p:spPr>
        <p:txBody>
          <a:bodyPr>
            <a:normAutofit/>
          </a:bodyPr>
          <a:lstStyle/>
          <a:p>
            <a:r>
              <a:rPr lang="en-GB" dirty="0" err="1"/>
              <a:t>Växthuseffekten</a:t>
            </a:r>
            <a:r>
              <a:rPr lang="en-GB" dirty="0"/>
              <a:t> och </a:t>
            </a:r>
            <a:r>
              <a:rPr lang="en-GB" dirty="0" err="1"/>
              <a:t>koldioxid</a:t>
            </a:r>
            <a:r>
              <a:rPr lang="en-GB" dirty="0"/>
              <a:t> i </a:t>
            </a:r>
            <a:r>
              <a:rPr lang="en-GB" dirty="0" err="1"/>
              <a:t>världshaven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351F533-3645-2567-9395-BD552D457E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18300" y="3761734"/>
            <a:ext cx="3263900" cy="900096"/>
          </a:xfrm>
        </p:spPr>
        <p:txBody>
          <a:bodyPr>
            <a:normAutofit/>
          </a:bodyPr>
          <a:lstStyle/>
          <a:p>
            <a:r>
              <a:rPr lang="en-GB" dirty="0" err="1">
                <a:hlinkClick r:id="rId2"/>
              </a:rPr>
              <a:t>Länk</a:t>
            </a:r>
            <a:r>
              <a:rPr lang="en-GB" dirty="0">
                <a:hlinkClick r:id="rId2"/>
              </a:rPr>
              <a:t> till </a:t>
            </a:r>
            <a:r>
              <a:rPr lang="en-GB" dirty="0" err="1">
                <a:hlinkClick r:id="rId2"/>
              </a:rPr>
              <a:t>labbeskrivning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456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CCE94-E817-8B97-1F50-6A0DF26B6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14F971-6460-502F-9C9D-96433F5F8C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10959703" cy="587375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Hur påverkas världshavens upptag av koldioxid av uppvärmning?</a:t>
            </a:r>
          </a:p>
          <a:p>
            <a:endParaRPr lang="en-US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9FCB8E91-F315-52A9-6837-600DD03D559D}"/>
              </a:ext>
            </a:extLst>
          </p:cNvPr>
          <p:cNvSpPr/>
          <p:nvPr/>
        </p:nvSpPr>
        <p:spPr>
          <a:xfrm>
            <a:off x="643017" y="2456634"/>
            <a:ext cx="6292503" cy="2553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597" indent="-358597">
              <a:spcAft>
                <a:spcPts val="1199"/>
              </a:spcAft>
              <a:buFont typeface="+mj-lt"/>
              <a:buAutoNum type="arabicPeriod"/>
            </a:pPr>
            <a:r>
              <a:rPr lang="sv-SE" sz="2799" dirty="0">
                <a:latin typeface="+mj-lt"/>
                <a:cs typeface="Calibri" panose="020F0502020204030204" pitchFamily="34" charset="0"/>
              </a:rPr>
              <a:t>Ett varmare hav absorberar mer CO</a:t>
            </a:r>
            <a:r>
              <a:rPr lang="sv-SE" sz="2799" baseline="-25000" dirty="0">
                <a:latin typeface="+mj-lt"/>
                <a:cs typeface="Calibri" panose="020F0502020204030204" pitchFamily="34" charset="0"/>
              </a:rPr>
              <a:t>2</a:t>
            </a:r>
            <a:r>
              <a:rPr lang="sv-SE" sz="2799" dirty="0">
                <a:latin typeface="+mj-lt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1199"/>
              </a:spcAft>
            </a:pPr>
            <a:r>
              <a:rPr lang="sv-SE" sz="2799" dirty="0">
                <a:latin typeface="+mj-lt"/>
                <a:cs typeface="Calibri" panose="020F0502020204030204" pitchFamily="34" charset="0"/>
              </a:rPr>
              <a:t>X. Ett varmare hav absorberar mindre  </a:t>
            </a:r>
            <a:br>
              <a:rPr lang="sv-SE" sz="2799" dirty="0">
                <a:latin typeface="+mj-lt"/>
                <a:cs typeface="Calibri" panose="020F0502020204030204" pitchFamily="34" charset="0"/>
              </a:rPr>
            </a:br>
            <a:r>
              <a:rPr lang="sv-SE" sz="2799" dirty="0">
                <a:latin typeface="+mj-lt"/>
                <a:cs typeface="Calibri" panose="020F0502020204030204" pitchFamily="34" charset="0"/>
              </a:rPr>
              <a:t>     CO</a:t>
            </a:r>
            <a:r>
              <a:rPr lang="sv-SE" sz="2799" baseline="-25000" dirty="0">
                <a:latin typeface="+mj-lt"/>
                <a:cs typeface="Calibri" panose="020F0502020204030204" pitchFamily="34" charset="0"/>
              </a:rPr>
              <a:t>2</a:t>
            </a:r>
            <a:r>
              <a:rPr lang="sv-SE" sz="2799" dirty="0">
                <a:latin typeface="+mj-lt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1199"/>
              </a:spcAft>
            </a:pPr>
            <a:r>
              <a:rPr lang="sv-SE" sz="2799" dirty="0">
                <a:latin typeface="+mj-lt"/>
                <a:cs typeface="Calibri" panose="020F0502020204030204" pitchFamily="34" charset="0"/>
              </a:rPr>
              <a:t>2. Mängden CO</a:t>
            </a:r>
            <a:r>
              <a:rPr lang="sv-SE" sz="2799" baseline="-25000" dirty="0">
                <a:latin typeface="+mj-lt"/>
                <a:cs typeface="Calibri" panose="020F0502020204030204" pitchFamily="34" charset="0"/>
              </a:rPr>
              <a:t>2</a:t>
            </a:r>
            <a:r>
              <a:rPr lang="sv-SE" sz="2799" dirty="0">
                <a:latin typeface="+mj-lt"/>
                <a:cs typeface="Calibri" panose="020F0502020204030204" pitchFamily="34" charset="0"/>
              </a:rPr>
              <a:t> som absorberas av </a:t>
            </a:r>
            <a:br>
              <a:rPr lang="sv-SE" sz="2799" dirty="0">
                <a:latin typeface="+mj-lt"/>
                <a:cs typeface="Calibri" panose="020F0502020204030204" pitchFamily="34" charset="0"/>
              </a:rPr>
            </a:br>
            <a:r>
              <a:rPr lang="sv-SE" sz="2799" dirty="0">
                <a:latin typeface="+mj-lt"/>
                <a:cs typeface="Calibri" panose="020F0502020204030204" pitchFamily="34" charset="0"/>
              </a:rPr>
              <a:t>    haven påverkas inte av temperaturen.</a:t>
            </a:r>
          </a:p>
        </p:txBody>
      </p:sp>
    </p:spTree>
    <p:extLst>
      <p:ext uri="{BB962C8B-B14F-4D97-AF65-F5344CB8AC3E}">
        <p14:creationId xmlns:p14="http://schemas.microsoft.com/office/powerpoint/2010/main" val="588350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FB219D7-EA95-6DE2-627F-0E610C6D1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0137" y="627169"/>
            <a:ext cx="5087223" cy="587375"/>
          </a:xfrm>
        </p:spPr>
        <p:txBody>
          <a:bodyPr/>
          <a:lstStyle/>
          <a:p>
            <a:r>
              <a:rPr lang="en-US" dirty="0" err="1"/>
              <a:t>Koldioxid</a:t>
            </a:r>
            <a:r>
              <a:rPr lang="en-US" dirty="0"/>
              <a:t> i </a:t>
            </a:r>
            <a:r>
              <a:rPr lang="en-US" dirty="0" err="1"/>
              <a:t>världshaven</a:t>
            </a:r>
            <a:endParaRPr lang="en-US" dirty="0"/>
          </a:p>
        </p:txBody>
      </p:sp>
      <p:sp>
        <p:nvSpPr>
          <p:cNvPr id="4" name="Platshållare för text 1">
            <a:extLst>
              <a:ext uri="{FF2B5EF4-FFF2-40B4-BE49-F238E27FC236}">
                <a16:creationId xmlns:a16="http://schemas.microsoft.com/office/drawing/2014/main" id="{DBF02963-A6B9-1670-174B-E38D4235E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10137" y="1691205"/>
            <a:ext cx="4579302" cy="2555717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cs typeface="Calibri" panose="020F0502020204030204" pitchFamily="34" charset="0"/>
              </a:rPr>
              <a:t>Enligt IPCC:s*  rapport (2013) har världshaven absorberat en del av den CO</a:t>
            </a:r>
            <a:r>
              <a:rPr lang="sv-SE" baseline="-25000" dirty="0">
                <a:cs typeface="Calibri" panose="020F0502020204030204" pitchFamily="34" charset="0"/>
              </a:rPr>
              <a:t>2</a:t>
            </a:r>
            <a:r>
              <a:rPr lang="sv-SE" dirty="0">
                <a:cs typeface="Calibri" panose="020F0502020204030204" pitchFamily="34" charset="0"/>
              </a:rPr>
              <a:t> vi människor har släppt ut i atmosfären. Den CO</a:t>
            </a:r>
            <a:r>
              <a:rPr lang="sv-SE" baseline="-25000" dirty="0">
                <a:cs typeface="Calibri" panose="020F0502020204030204" pitchFamily="34" charset="0"/>
              </a:rPr>
              <a:t>2</a:t>
            </a:r>
            <a:r>
              <a:rPr lang="sv-SE" dirty="0">
                <a:cs typeface="Calibri" panose="020F0502020204030204" pitchFamily="34" charset="0"/>
              </a:rPr>
              <a:t> som är kvar i atmosfären bidrar till växthuseffekten och gör att den globala temperaturen stiger.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A56FC5C-98CC-7DE2-FC5E-1D2860A0F64C}"/>
              </a:ext>
            </a:extLst>
          </p:cNvPr>
          <p:cNvSpPr txBox="1"/>
          <p:nvPr/>
        </p:nvSpPr>
        <p:spPr>
          <a:xfrm>
            <a:off x="6810137" y="4246922"/>
            <a:ext cx="4720717" cy="3384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599" i="1" dirty="0">
                <a:latin typeface="Calibri" panose="020F0502020204030204" pitchFamily="34" charset="0"/>
                <a:cs typeface="Calibri" panose="020F0502020204030204" pitchFamily="34" charset="0"/>
              </a:rPr>
              <a:t>* IPCC = Intergovernmental Panel on Climate Change</a:t>
            </a:r>
            <a:endParaRPr lang="sv-SE" sz="1599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D50523ED-2450-6BA2-A9F8-D7A58B1C3DD0}"/>
              </a:ext>
            </a:extLst>
          </p:cNvPr>
          <p:cNvGrpSpPr/>
          <p:nvPr/>
        </p:nvGrpSpPr>
        <p:grpSpPr>
          <a:xfrm>
            <a:off x="0" y="0"/>
            <a:ext cx="7995920" cy="6858000"/>
            <a:chOff x="3820886" y="978442"/>
            <a:chExt cx="2613077" cy="2164277"/>
          </a:xfrm>
        </p:grpSpPr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9014AFAB-1683-C4AC-DB1E-457674329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20886" y="978442"/>
              <a:ext cx="2109021" cy="2164277"/>
            </a:xfrm>
            <a:prstGeom prst="rect">
              <a:avLst/>
            </a:prstGeom>
          </p:spPr>
        </p:pic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897D3A82-E50F-075D-2467-9E90FD5B9A11}"/>
                </a:ext>
              </a:extLst>
            </p:cNvPr>
            <p:cNvSpPr txBox="1"/>
            <p:nvPr/>
          </p:nvSpPr>
          <p:spPr>
            <a:xfrm>
              <a:off x="5137819" y="2975985"/>
              <a:ext cx="1296144" cy="138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99" i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Källa: www.nasa.gov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9004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0FE9630-09CB-86EB-C16F-EAA0DCCFD6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6651863" cy="587375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Koldioxid blir kolsyra i vatten</a:t>
            </a:r>
            <a:endParaRPr lang="en-US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AC3F32C-8780-5A82-C0DE-2EB9013F5472}"/>
              </a:ext>
            </a:extLst>
          </p:cNvPr>
          <p:cNvSpPr txBox="1"/>
          <p:nvPr/>
        </p:nvSpPr>
        <p:spPr>
          <a:xfrm>
            <a:off x="529359" y="1576023"/>
            <a:ext cx="7197052" cy="64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598" dirty="0">
                <a:latin typeface="+mj-lt"/>
                <a:cs typeface="Calibri" panose="020F0502020204030204" pitchFamily="34" charset="0"/>
              </a:rPr>
              <a:t>CO</a:t>
            </a:r>
            <a:r>
              <a:rPr lang="sv-SE" sz="3598" baseline="-25000" dirty="0">
                <a:latin typeface="+mj-lt"/>
                <a:cs typeface="Calibri" panose="020F0502020204030204" pitchFamily="34" charset="0"/>
              </a:rPr>
              <a:t>2</a:t>
            </a:r>
            <a:r>
              <a:rPr lang="sv-SE" sz="3598" dirty="0">
                <a:latin typeface="+mj-lt"/>
                <a:cs typeface="Calibri" panose="020F0502020204030204" pitchFamily="34" charset="0"/>
              </a:rPr>
              <a:t> (gas) + H</a:t>
            </a:r>
            <a:r>
              <a:rPr lang="sv-SE" sz="3598" baseline="-25000" dirty="0">
                <a:latin typeface="+mj-lt"/>
                <a:cs typeface="Calibri" panose="020F0502020204030204" pitchFamily="34" charset="0"/>
              </a:rPr>
              <a:t>2</a:t>
            </a:r>
            <a:r>
              <a:rPr lang="sv-SE" sz="3598" dirty="0">
                <a:latin typeface="+mj-lt"/>
                <a:cs typeface="Calibri" panose="020F0502020204030204" pitchFamily="34" charset="0"/>
              </a:rPr>
              <a:t>0 ⇄ H</a:t>
            </a:r>
            <a:r>
              <a:rPr lang="sv-SE" sz="3598" baseline="-25000" dirty="0">
                <a:latin typeface="+mj-lt"/>
                <a:cs typeface="Calibri" panose="020F0502020204030204" pitchFamily="34" charset="0"/>
              </a:rPr>
              <a:t>2</a:t>
            </a:r>
            <a:r>
              <a:rPr lang="sv-SE" sz="3598" dirty="0">
                <a:latin typeface="+mj-lt"/>
                <a:cs typeface="Calibri" panose="020F0502020204030204" pitchFamily="34" charset="0"/>
              </a:rPr>
              <a:t>CO</a:t>
            </a:r>
            <a:r>
              <a:rPr lang="sv-SE" sz="3598" baseline="-25000" dirty="0">
                <a:latin typeface="+mj-lt"/>
                <a:cs typeface="Calibri" panose="020F0502020204030204" pitchFamily="34" charset="0"/>
              </a:rPr>
              <a:t>3 </a:t>
            </a:r>
            <a:r>
              <a:rPr lang="sv-SE" sz="3598" dirty="0">
                <a:latin typeface="+mj-lt"/>
                <a:cs typeface="Calibri" panose="020F0502020204030204" pitchFamily="34" charset="0"/>
              </a:rPr>
              <a:t>(löst i vatten)</a:t>
            </a:r>
            <a:endParaRPr lang="sv-SE" sz="3598" baseline="-25000" dirty="0">
              <a:latin typeface="+mj-lt"/>
              <a:cs typeface="Calibri" panose="020F0502020204030204" pitchFamily="34" charset="0"/>
            </a:endParaRP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1795432F-E87C-A68C-FF6D-5E8ED40DA981}"/>
              </a:ext>
            </a:extLst>
          </p:cNvPr>
          <p:cNvGrpSpPr/>
          <p:nvPr/>
        </p:nvGrpSpPr>
        <p:grpSpPr>
          <a:xfrm>
            <a:off x="632556" y="2401031"/>
            <a:ext cx="7093855" cy="4174291"/>
            <a:chOff x="1340086" y="982811"/>
            <a:chExt cx="3548775" cy="2088233"/>
          </a:xfrm>
        </p:grpSpPr>
        <p:pic>
          <p:nvPicPr>
            <p:cNvPr id="6" name="Bildobjekt 5">
              <a:extLst>
                <a:ext uri="{FF2B5EF4-FFF2-40B4-BE49-F238E27FC236}">
                  <a16:creationId xmlns:a16="http://schemas.microsoft.com/office/drawing/2014/main" id="{6BCF6E8C-8474-60FF-CE06-347110D5AD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662" t="20694" b="3822"/>
            <a:stretch/>
          </p:blipFill>
          <p:spPr>
            <a:xfrm>
              <a:off x="1340086" y="982811"/>
              <a:ext cx="3419001" cy="2088233"/>
            </a:xfrm>
            <a:prstGeom prst="rect">
              <a:avLst/>
            </a:prstGeom>
          </p:spPr>
        </p:pic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7C0D8CEF-A8DD-A463-0A6E-EDDE8FB04B66}"/>
                </a:ext>
              </a:extLst>
            </p:cNvPr>
            <p:cNvSpPr txBox="1"/>
            <p:nvPr/>
          </p:nvSpPr>
          <p:spPr>
            <a:xfrm>
              <a:off x="3841675" y="2883652"/>
              <a:ext cx="1047186" cy="138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99" i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Källla</a:t>
              </a:r>
              <a:r>
                <a:rPr lang="sv-SE" sz="1199" i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www.piqsels.com</a:t>
              </a:r>
            </a:p>
          </p:txBody>
        </p:sp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7882C464-4459-F70C-8B02-BD95DA64F306}"/>
              </a:ext>
            </a:extLst>
          </p:cNvPr>
          <p:cNvSpPr txBox="1"/>
          <p:nvPr/>
        </p:nvSpPr>
        <p:spPr>
          <a:xfrm>
            <a:off x="7736872" y="2837236"/>
            <a:ext cx="4040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Koldioxid = CO</a:t>
            </a:r>
            <a:r>
              <a:rPr lang="sv-SE" sz="3600" b="1" baseline="-25000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2</a:t>
            </a:r>
          </a:p>
          <a:p>
            <a:endParaRPr lang="sv-SE" sz="3600" b="1" baseline="-25000" dirty="0">
              <a:solidFill>
                <a:srgbClr val="C00000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sv-SE" sz="3600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Kolsyra = H</a:t>
            </a:r>
            <a:r>
              <a:rPr lang="sv-SE" sz="3600" b="1" baseline="-25000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2</a:t>
            </a:r>
            <a:r>
              <a:rPr lang="sv-SE" sz="3600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CO</a:t>
            </a:r>
            <a:r>
              <a:rPr lang="sv-SE" sz="3600" b="1" baseline="-25000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3373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3AA4ADE-B88A-0033-F4B6-3645D118C4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6875383" cy="587375"/>
          </a:xfrm>
        </p:spPr>
        <p:txBody>
          <a:bodyPr/>
          <a:lstStyle/>
          <a:p>
            <a:r>
              <a:rPr lang="en-US" dirty="0"/>
              <a:t>Surt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basiskt</a:t>
            </a:r>
            <a:r>
              <a:rPr lang="en-US" dirty="0"/>
              <a:t> med BTB</a:t>
            </a:r>
          </a:p>
        </p:txBody>
      </p:sp>
      <p:sp>
        <p:nvSpPr>
          <p:cNvPr id="4" name="Rektangel med rundade hörn 6">
            <a:extLst>
              <a:ext uri="{FF2B5EF4-FFF2-40B4-BE49-F238E27FC236}">
                <a16:creationId xmlns:a16="http://schemas.microsoft.com/office/drawing/2014/main" id="{253A31D7-A449-CDE7-FF88-76BBE1E50FB6}"/>
              </a:ext>
            </a:extLst>
          </p:cNvPr>
          <p:cNvSpPr/>
          <p:nvPr/>
        </p:nvSpPr>
        <p:spPr bwMode="auto">
          <a:xfrm>
            <a:off x="8271846" y="1617690"/>
            <a:ext cx="3310558" cy="843751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t" anchorCtr="0" compatLnSpc="1">
            <a:prstTxWarp prst="textNoShape">
              <a:avLst/>
            </a:prstTxWarp>
          </a:bodyPr>
          <a:lstStyle/>
          <a:p>
            <a:pPr defTabSz="182788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3598" dirty="0">
                <a:latin typeface="+mj-lt"/>
                <a:cs typeface="Calibri" panose="020F0502020204030204" pitchFamily="34" charset="0"/>
              </a:rPr>
              <a:t>Basiskt - blått</a:t>
            </a:r>
          </a:p>
        </p:txBody>
      </p:sp>
      <p:sp>
        <p:nvSpPr>
          <p:cNvPr id="5" name="Rektangel med rundade hörn 5">
            <a:extLst>
              <a:ext uri="{FF2B5EF4-FFF2-40B4-BE49-F238E27FC236}">
                <a16:creationId xmlns:a16="http://schemas.microsoft.com/office/drawing/2014/main" id="{45D86140-44FF-C7ED-D310-7F4962321034}"/>
              </a:ext>
            </a:extLst>
          </p:cNvPr>
          <p:cNvSpPr/>
          <p:nvPr/>
        </p:nvSpPr>
        <p:spPr bwMode="auto">
          <a:xfrm>
            <a:off x="609599" y="1617689"/>
            <a:ext cx="3183430" cy="863646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t" anchorCtr="0" compatLnSpc="1">
            <a:prstTxWarp prst="textNoShape">
              <a:avLst/>
            </a:prstTxWarp>
          </a:bodyPr>
          <a:lstStyle/>
          <a:p>
            <a:pPr defTabSz="182788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3598" dirty="0">
                <a:latin typeface="+mj-lt"/>
                <a:cs typeface="Calibri" panose="020F0502020204030204" pitchFamily="34" charset="0"/>
              </a:rPr>
              <a:t>Surt - gult</a:t>
            </a:r>
          </a:p>
        </p:txBody>
      </p:sp>
      <p:sp>
        <p:nvSpPr>
          <p:cNvPr id="6" name="Rektangel med rundade hörn 7">
            <a:extLst>
              <a:ext uri="{FF2B5EF4-FFF2-40B4-BE49-F238E27FC236}">
                <a16:creationId xmlns:a16="http://schemas.microsoft.com/office/drawing/2014/main" id="{27939E3C-F772-1B60-F8FB-904411C8DCA0}"/>
              </a:ext>
            </a:extLst>
          </p:cNvPr>
          <p:cNvSpPr/>
          <p:nvPr/>
        </p:nvSpPr>
        <p:spPr bwMode="auto">
          <a:xfrm>
            <a:off x="4156948" y="1619953"/>
            <a:ext cx="3742467" cy="841488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sv-SE" sz="3598" dirty="0">
                <a:latin typeface="+mj-lt"/>
                <a:cs typeface="Calibri" panose="020F0502020204030204" pitchFamily="34" charset="0"/>
              </a:rPr>
              <a:t>Neutralt - grönt</a:t>
            </a:r>
          </a:p>
          <a:p>
            <a:pPr defTabSz="1827886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5997" dirty="0">
              <a:latin typeface="+mj-lt"/>
            </a:endParaRP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6589B45F-D379-54A9-B1E3-7126958B29AD}"/>
              </a:ext>
            </a:extLst>
          </p:cNvPr>
          <p:cNvGrpSpPr/>
          <p:nvPr/>
        </p:nvGrpSpPr>
        <p:grpSpPr>
          <a:xfrm>
            <a:off x="3309462" y="3030811"/>
            <a:ext cx="5962357" cy="3546121"/>
            <a:chOff x="1825451" y="1436733"/>
            <a:chExt cx="2754344" cy="1643258"/>
          </a:xfrm>
        </p:grpSpPr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32EF94BD-962A-7BCE-732B-C55ED4EACF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03" t="4027" r="19302" b="22713"/>
            <a:stretch/>
          </p:blipFill>
          <p:spPr>
            <a:xfrm>
              <a:off x="1825451" y="1436733"/>
              <a:ext cx="2448272" cy="1643258"/>
            </a:xfrm>
            <a:prstGeom prst="rect">
              <a:avLst/>
            </a:prstGeom>
          </p:spPr>
        </p:pic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36D3DF0F-BAF9-7E1E-2CCF-FBC9AF8E5979}"/>
                </a:ext>
              </a:extLst>
            </p:cNvPr>
            <p:cNvSpPr txBox="1"/>
            <p:nvPr/>
          </p:nvSpPr>
          <p:spPr>
            <a:xfrm>
              <a:off x="3841675" y="2895325"/>
              <a:ext cx="738120" cy="138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99" i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Foto: KRC</a:t>
              </a:r>
            </a:p>
          </p:txBody>
        </p:sp>
      </p:grpSp>
      <p:sp>
        <p:nvSpPr>
          <p:cNvPr id="10" name="textruta 9">
            <a:extLst>
              <a:ext uri="{FF2B5EF4-FFF2-40B4-BE49-F238E27FC236}">
                <a16:creationId xmlns:a16="http://schemas.microsoft.com/office/drawing/2014/main" id="{EAB855EC-8D4C-15CC-8285-AC8DCE45C8FB}"/>
              </a:ext>
            </a:extLst>
          </p:cNvPr>
          <p:cNvSpPr txBox="1"/>
          <p:nvPr/>
        </p:nvSpPr>
        <p:spPr>
          <a:xfrm>
            <a:off x="723201" y="4999282"/>
            <a:ext cx="2485975" cy="1384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799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Kranvatten är oftast svagt basiskt</a:t>
            </a:r>
            <a:endParaRPr lang="sv-SE" sz="2799" b="1" baseline="-25000" dirty="0">
              <a:solidFill>
                <a:srgbClr val="C00000"/>
              </a:solidFill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01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6CFD86D2-D6CF-A119-615F-11E4F22C95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2938" y="655638"/>
            <a:ext cx="10766742" cy="587375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Hur påverkas världshavens upptag av koldioxid av uppvärmning?</a:t>
            </a:r>
          </a:p>
        </p:txBody>
      </p:sp>
      <p:pic>
        <p:nvPicPr>
          <p:cNvPr id="8" name="Onlinemedia 1" title="Koldioxid varmt kallt vatten">
            <a:hlinkClick r:id="" action="ppaction://media"/>
            <a:extLst>
              <a:ext uri="{FF2B5EF4-FFF2-40B4-BE49-F238E27FC236}">
                <a16:creationId xmlns:a16="http://schemas.microsoft.com/office/drawing/2014/main" id="{E397C85E-FB30-497E-82A0-43A254E7D7C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2938" y="1902495"/>
            <a:ext cx="7574016" cy="4279319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A33ED1DA-DA64-1034-3ECB-492EF81D5734}"/>
              </a:ext>
            </a:extLst>
          </p:cNvPr>
          <p:cNvSpPr txBox="1"/>
          <p:nvPr/>
        </p:nvSpPr>
        <p:spPr>
          <a:xfrm>
            <a:off x="8508207" y="4139684"/>
            <a:ext cx="30408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600" dirty="0">
                <a:latin typeface="+mj-lt"/>
                <a:cs typeface="Calibri" panose="020F0502020204030204" pitchFamily="34" charset="0"/>
                <a:hlinkClick r:id="rId4"/>
              </a:rPr>
              <a:t>LÄNK</a:t>
            </a:r>
            <a:r>
              <a:rPr lang="sv-SE" sz="3600" dirty="0">
                <a:latin typeface="+mj-lt"/>
                <a:cs typeface="Calibri" panose="020F0502020204030204" pitchFamily="34" charset="0"/>
              </a:rPr>
              <a:t> till film</a:t>
            </a:r>
          </a:p>
        </p:txBody>
      </p:sp>
    </p:spTree>
    <p:extLst>
      <p:ext uri="{BB962C8B-B14F-4D97-AF65-F5344CB8AC3E}">
        <p14:creationId xmlns:p14="http://schemas.microsoft.com/office/powerpoint/2010/main" val="376427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EB92E14-B6CE-17AB-F8D8-040A22E5A5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10959703" cy="1233512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Hur påverkas världshavens upptag av koldioxid av uppvärmning?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264FA54E-5177-A0C9-E5CB-C317B7F595F5}"/>
              </a:ext>
            </a:extLst>
          </p:cNvPr>
          <p:cNvSpPr/>
          <p:nvPr/>
        </p:nvSpPr>
        <p:spPr>
          <a:xfrm>
            <a:off x="643017" y="2456634"/>
            <a:ext cx="6292503" cy="2553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597" indent="-358597">
              <a:spcAft>
                <a:spcPts val="1199"/>
              </a:spcAft>
              <a:buFont typeface="+mj-lt"/>
              <a:buAutoNum type="arabicPeriod"/>
            </a:pPr>
            <a:r>
              <a:rPr lang="sv-SE" sz="2799" dirty="0">
                <a:latin typeface="+mj-lt"/>
                <a:cs typeface="Calibri" panose="020F0502020204030204" pitchFamily="34" charset="0"/>
              </a:rPr>
              <a:t>Ett varmare hav absorberar mer CO</a:t>
            </a:r>
            <a:r>
              <a:rPr lang="sv-SE" sz="2799" baseline="-25000" dirty="0">
                <a:latin typeface="+mj-lt"/>
                <a:cs typeface="Calibri" panose="020F0502020204030204" pitchFamily="34" charset="0"/>
              </a:rPr>
              <a:t>2</a:t>
            </a:r>
            <a:r>
              <a:rPr lang="sv-SE" sz="2799" dirty="0">
                <a:latin typeface="+mj-lt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1199"/>
              </a:spcAft>
            </a:pPr>
            <a:r>
              <a:rPr lang="sv-SE" sz="2799" dirty="0">
                <a:latin typeface="+mj-lt"/>
                <a:cs typeface="Calibri" panose="020F0502020204030204" pitchFamily="34" charset="0"/>
              </a:rPr>
              <a:t>X. Ett varmare hav absorberar mindre  </a:t>
            </a:r>
            <a:br>
              <a:rPr lang="sv-SE" sz="2799" dirty="0">
                <a:latin typeface="+mj-lt"/>
                <a:cs typeface="Calibri" panose="020F0502020204030204" pitchFamily="34" charset="0"/>
              </a:rPr>
            </a:br>
            <a:r>
              <a:rPr lang="sv-SE" sz="2799" dirty="0">
                <a:latin typeface="+mj-lt"/>
                <a:cs typeface="Calibri" panose="020F0502020204030204" pitchFamily="34" charset="0"/>
              </a:rPr>
              <a:t>     CO</a:t>
            </a:r>
            <a:r>
              <a:rPr lang="sv-SE" sz="2799" baseline="-25000" dirty="0">
                <a:latin typeface="+mj-lt"/>
                <a:cs typeface="Calibri" panose="020F0502020204030204" pitchFamily="34" charset="0"/>
              </a:rPr>
              <a:t>2</a:t>
            </a:r>
            <a:r>
              <a:rPr lang="sv-SE" sz="2799" dirty="0">
                <a:latin typeface="+mj-lt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1199"/>
              </a:spcAft>
            </a:pPr>
            <a:r>
              <a:rPr lang="sv-SE" sz="2799" dirty="0">
                <a:latin typeface="+mj-lt"/>
                <a:cs typeface="Calibri" panose="020F0502020204030204" pitchFamily="34" charset="0"/>
              </a:rPr>
              <a:t>2. Mängden CO</a:t>
            </a:r>
            <a:r>
              <a:rPr lang="sv-SE" sz="2799" baseline="-25000" dirty="0">
                <a:latin typeface="+mj-lt"/>
                <a:cs typeface="Calibri" panose="020F0502020204030204" pitchFamily="34" charset="0"/>
              </a:rPr>
              <a:t>2</a:t>
            </a:r>
            <a:r>
              <a:rPr lang="sv-SE" sz="2799" dirty="0">
                <a:latin typeface="+mj-lt"/>
                <a:cs typeface="Calibri" panose="020F0502020204030204" pitchFamily="34" charset="0"/>
              </a:rPr>
              <a:t> som absorberas av </a:t>
            </a:r>
            <a:br>
              <a:rPr lang="sv-SE" sz="2799" dirty="0">
                <a:latin typeface="+mj-lt"/>
                <a:cs typeface="Calibri" panose="020F0502020204030204" pitchFamily="34" charset="0"/>
              </a:rPr>
            </a:br>
            <a:r>
              <a:rPr lang="sv-SE" sz="2799" dirty="0">
                <a:latin typeface="+mj-lt"/>
                <a:cs typeface="Calibri" panose="020F0502020204030204" pitchFamily="34" charset="0"/>
              </a:rPr>
              <a:t>    haven påverkas inte av temperaturen.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1E4CBDE1-00F4-CBF9-15FF-ECAD95F47D4B}"/>
              </a:ext>
            </a:extLst>
          </p:cNvPr>
          <p:cNvGrpSpPr/>
          <p:nvPr/>
        </p:nvGrpSpPr>
        <p:grpSpPr>
          <a:xfrm>
            <a:off x="6927133" y="2565354"/>
            <a:ext cx="5372646" cy="2747817"/>
            <a:chOff x="3437502" y="1027982"/>
            <a:chExt cx="2687722" cy="1374624"/>
          </a:xfrm>
        </p:grpSpPr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04072A66-5566-90A5-3BFF-47B2CADB43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" t="29009" r="2199" b="4028"/>
            <a:stretch/>
          </p:blipFill>
          <p:spPr>
            <a:xfrm rot="10800000">
              <a:off x="3437502" y="1027982"/>
              <a:ext cx="2609054" cy="1374624"/>
            </a:xfrm>
            <a:prstGeom prst="rect">
              <a:avLst/>
            </a:prstGeom>
          </p:spPr>
        </p:pic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E0E942E1-24E8-66AC-D181-4A306AB58364}"/>
                </a:ext>
              </a:extLst>
            </p:cNvPr>
            <p:cNvSpPr txBox="1"/>
            <p:nvPr/>
          </p:nvSpPr>
          <p:spPr>
            <a:xfrm>
              <a:off x="5569867" y="2217940"/>
              <a:ext cx="555357" cy="138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99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Foto:KRC</a:t>
              </a:r>
              <a:endParaRPr lang="sv-SE" sz="1199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" name="Ellips 3">
            <a:extLst>
              <a:ext uri="{FF2B5EF4-FFF2-40B4-BE49-F238E27FC236}">
                <a16:creationId xmlns:a16="http://schemas.microsoft.com/office/drawing/2014/main" id="{FC145854-7847-A0B9-3CAE-4E24C2D3D29C}"/>
              </a:ext>
            </a:extLst>
          </p:cNvPr>
          <p:cNvSpPr/>
          <p:nvPr/>
        </p:nvSpPr>
        <p:spPr bwMode="auto">
          <a:xfrm>
            <a:off x="49475" y="2938812"/>
            <a:ext cx="7139186" cy="114293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t" anchorCtr="0" compatLnSpc="1">
            <a:prstTxWarp prst="textNoShape">
              <a:avLst/>
            </a:prstTxWarp>
          </a:bodyPr>
          <a:lstStyle/>
          <a:p>
            <a:pPr defTabSz="1827886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5997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46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Callout 4">
            <a:extLst>
              <a:ext uri="{FF2B5EF4-FFF2-40B4-BE49-F238E27FC236}">
                <a16:creationId xmlns:a16="http://schemas.microsoft.com/office/drawing/2014/main" id="{334F38C1-60D4-70B6-F03D-A1ABC8A7DDD5}"/>
              </a:ext>
            </a:extLst>
          </p:cNvPr>
          <p:cNvSpPr/>
          <p:nvPr/>
        </p:nvSpPr>
        <p:spPr bwMode="auto">
          <a:xfrm>
            <a:off x="7217111" y="4952507"/>
            <a:ext cx="4448937" cy="1339486"/>
          </a:xfrm>
          <a:prstGeom prst="leftArrowCallout">
            <a:avLst>
              <a:gd name="adj1" fmla="val 34542"/>
              <a:gd name="adj2" fmla="val 36057"/>
              <a:gd name="adj3" fmla="val 35080"/>
              <a:gd name="adj4" fmla="val 72776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GB" sz="2399" dirty="0" err="1">
                <a:solidFill>
                  <a:srgbClr val="000000"/>
                </a:solidFill>
                <a:latin typeface="Calibri" panose="020F0502020204030204" pitchFamily="34" charset="0"/>
              </a:rPr>
              <a:t>Växthuseffekten</a:t>
            </a:r>
            <a:r>
              <a:rPr lang="en-GB" sz="2399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sz="2399" dirty="0" err="1">
                <a:solidFill>
                  <a:srgbClr val="000000"/>
                </a:solidFill>
                <a:latin typeface="Calibri" panose="020F0502020204030204" pitchFamily="34" charset="0"/>
              </a:rPr>
              <a:t>blir</a:t>
            </a:r>
            <a:r>
              <a:rPr lang="en-GB" sz="2399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sz="2399" b="1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starkare</a:t>
            </a:r>
            <a:endParaRPr lang="en-GB" sz="2399" b="1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Down Arrow Callout 5">
            <a:extLst>
              <a:ext uri="{FF2B5EF4-FFF2-40B4-BE49-F238E27FC236}">
                <a16:creationId xmlns:a16="http://schemas.microsoft.com/office/drawing/2014/main" id="{B44B8593-C29A-75DC-D2C3-DE2F29947EBC}"/>
              </a:ext>
            </a:extLst>
          </p:cNvPr>
          <p:cNvSpPr/>
          <p:nvPr/>
        </p:nvSpPr>
        <p:spPr bwMode="auto">
          <a:xfrm>
            <a:off x="8368641" y="335277"/>
            <a:ext cx="3297409" cy="2334092"/>
          </a:xfrm>
          <a:prstGeom prst="downArrowCallout">
            <a:avLst>
              <a:gd name="adj1" fmla="val 21793"/>
              <a:gd name="adj2" fmla="val 19733"/>
              <a:gd name="adj3" fmla="val 20402"/>
              <a:gd name="adj4" fmla="val 57874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sv-SE" sz="2399" b="1" i="1" dirty="0">
                <a:solidFill>
                  <a:srgbClr val="000000"/>
                </a:solidFill>
                <a:latin typeface="Calibri" panose="020F0502020204030204" pitchFamily="34" charset="0"/>
              </a:rPr>
              <a:t>Mindre mängd </a:t>
            </a:r>
            <a:r>
              <a:rPr lang="sv-SE" sz="2399" b="1" dirty="0">
                <a:solidFill>
                  <a:srgbClr val="000000"/>
                </a:solidFill>
                <a:latin typeface="Calibri" panose="020F0502020204030204" pitchFamily="34" charset="0"/>
              </a:rPr>
              <a:t>CO</a:t>
            </a:r>
            <a:r>
              <a:rPr lang="sv-SE" sz="2399" b="1" baseline="-250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sv-SE" sz="2399" b="1" i="1" dirty="0">
                <a:solidFill>
                  <a:srgbClr val="000000"/>
                </a:solidFill>
                <a:latin typeface="Calibri" panose="020F0502020204030204" pitchFamily="34" charset="0"/>
              </a:rPr>
              <a:t> tas upp av haven</a:t>
            </a:r>
            <a:endParaRPr lang="sv-SE" sz="2399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Up Arrow Callout 6">
            <a:extLst>
              <a:ext uri="{FF2B5EF4-FFF2-40B4-BE49-F238E27FC236}">
                <a16:creationId xmlns:a16="http://schemas.microsoft.com/office/drawing/2014/main" id="{2A321192-7235-5D52-75FC-5AC9952B6E2A}"/>
              </a:ext>
            </a:extLst>
          </p:cNvPr>
          <p:cNvSpPr/>
          <p:nvPr/>
        </p:nvSpPr>
        <p:spPr bwMode="auto">
          <a:xfrm>
            <a:off x="338359" y="4004764"/>
            <a:ext cx="2992345" cy="2265948"/>
          </a:xfrm>
          <a:prstGeom prst="upArrowCallout">
            <a:avLst>
              <a:gd name="adj1" fmla="val 21723"/>
              <a:gd name="adj2" fmla="val 21100"/>
              <a:gd name="adj3" fmla="val 20533"/>
              <a:gd name="adj4" fmla="val 58514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sv-SE" sz="2399" b="1" i="1">
                <a:solidFill>
                  <a:srgbClr val="000000"/>
                </a:solidFill>
                <a:latin typeface="Calibri" panose="020F0502020204030204" pitchFamily="34" charset="0"/>
              </a:rPr>
              <a:t>Mindre </a:t>
            </a:r>
            <a:r>
              <a:rPr lang="sv-SE" sz="2399" b="1">
                <a:solidFill>
                  <a:srgbClr val="000000"/>
                </a:solidFill>
                <a:latin typeface="Calibri" panose="020F0502020204030204" pitchFamily="34" charset="0"/>
              </a:rPr>
              <a:t>CO</a:t>
            </a:r>
            <a:r>
              <a:rPr lang="sv-SE" sz="2399" b="1" baseline="-2500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sv-SE" sz="2399" b="1" i="1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2399" b="1" i="1" dirty="0">
                <a:solidFill>
                  <a:srgbClr val="000000"/>
                </a:solidFill>
                <a:latin typeface="Calibri" panose="020F0502020204030204" pitchFamily="34" charset="0"/>
              </a:rPr>
              <a:t>tas upp av haven</a:t>
            </a:r>
            <a:endParaRPr lang="sv-SE" sz="2399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Left Arrow Callout 7">
            <a:extLst>
              <a:ext uri="{FF2B5EF4-FFF2-40B4-BE49-F238E27FC236}">
                <a16:creationId xmlns:a16="http://schemas.microsoft.com/office/drawing/2014/main" id="{C05E9251-EAA3-765D-BFB0-CD00F91E9D80}"/>
              </a:ext>
            </a:extLst>
          </p:cNvPr>
          <p:cNvSpPr/>
          <p:nvPr/>
        </p:nvSpPr>
        <p:spPr bwMode="auto">
          <a:xfrm>
            <a:off x="3330707" y="4952505"/>
            <a:ext cx="3886402" cy="1339486"/>
          </a:xfrm>
          <a:prstGeom prst="leftArrowCallout">
            <a:avLst>
              <a:gd name="adj1" fmla="val 36254"/>
              <a:gd name="adj2" fmla="val 35209"/>
              <a:gd name="adj3" fmla="val 34228"/>
              <a:gd name="adj4" fmla="val 70829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sv-SE" sz="2399" dirty="0">
                <a:solidFill>
                  <a:srgbClr val="000000"/>
                </a:solidFill>
                <a:latin typeface="Calibri" panose="020F0502020204030204" pitchFamily="34" charset="0"/>
              </a:rPr>
              <a:t>Jordens och havens temperatur </a:t>
            </a:r>
            <a:r>
              <a:rPr lang="sv-SE" sz="2399" b="1" i="1" dirty="0">
                <a:solidFill>
                  <a:srgbClr val="000000"/>
                </a:solidFill>
                <a:latin typeface="Calibri" panose="020F0502020204030204" pitchFamily="34" charset="0"/>
              </a:rPr>
              <a:t>ökar</a:t>
            </a:r>
            <a:endParaRPr lang="en-GB" sz="2399" b="1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ight Arrow Callout 8">
            <a:extLst>
              <a:ext uri="{FF2B5EF4-FFF2-40B4-BE49-F238E27FC236}">
                <a16:creationId xmlns:a16="http://schemas.microsoft.com/office/drawing/2014/main" id="{1F591938-F109-424F-5C22-2716725E8AF6}"/>
              </a:ext>
            </a:extLst>
          </p:cNvPr>
          <p:cNvSpPr/>
          <p:nvPr/>
        </p:nvSpPr>
        <p:spPr bwMode="auto">
          <a:xfrm>
            <a:off x="338359" y="374606"/>
            <a:ext cx="4226982" cy="1344098"/>
          </a:xfrm>
          <a:prstGeom prst="rightArrowCallout">
            <a:avLst>
              <a:gd name="adj1" fmla="val 37636"/>
              <a:gd name="adj2" fmla="val 35471"/>
              <a:gd name="adj3" fmla="val 34814"/>
              <a:gd name="adj4" fmla="val 72551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GB" sz="2399" dirty="0" err="1">
                <a:solidFill>
                  <a:srgbClr val="000000"/>
                </a:solidFill>
                <a:latin typeface="Calibri" panose="020F0502020204030204" pitchFamily="34" charset="0"/>
              </a:rPr>
              <a:t>Växthuseffekten</a:t>
            </a:r>
            <a:r>
              <a:rPr lang="en-GB" sz="2399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algn="ctr" eaLnBrk="0" hangingPunct="0">
              <a:defRPr/>
            </a:pPr>
            <a:r>
              <a:rPr lang="en-GB" sz="2399" b="1" i="1" dirty="0" err="1">
                <a:solidFill>
                  <a:srgbClr val="000000"/>
                </a:solidFill>
                <a:latin typeface="Calibri" panose="020F0502020204030204" pitchFamily="34" charset="0"/>
              </a:rPr>
              <a:t>förstärks</a:t>
            </a:r>
            <a:endParaRPr lang="en-GB" sz="2399" b="1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ight Arrow Callout 9">
            <a:extLst>
              <a:ext uri="{FF2B5EF4-FFF2-40B4-BE49-F238E27FC236}">
                <a16:creationId xmlns:a16="http://schemas.microsoft.com/office/drawing/2014/main" id="{D6F5DBBA-809B-E669-7207-6CBA0E13B134}"/>
              </a:ext>
            </a:extLst>
          </p:cNvPr>
          <p:cNvSpPr/>
          <p:nvPr/>
        </p:nvSpPr>
        <p:spPr bwMode="auto">
          <a:xfrm>
            <a:off x="4565341" y="374606"/>
            <a:ext cx="3803299" cy="1344098"/>
          </a:xfrm>
          <a:prstGeom prst="rightArrowCallout">
            <a:avLst>
              <a:gd name="adj1" fmla="val 38151"/>
              <a:gd name="adj2" fmla="val 37592"/>
              <a:gd name="adj3" fmla="val 35382"/>
              <a:gd name="adj4" fmla="val 72512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sv-SE" sz="2399" dirty="0">
                <a:solidFill>
                  <a:srgbClr val="000000"/>
                </a:solidFill>
                <a:latin typeface="Calibri" panose="020F0502020204030204" pitchFamily="34" charset="0"/>
              </a:rPr>
              <a:t>Jordens och havens temperatur </a:t>
            </a:r>
            <a:br>
              <a:rPr lang="sv-SE" sz="2399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sv-SE" sz="2399" b="1" i="1" dirty="0">
                <a:solidFill>
                  <a:srgbClr val="000000"/>
                </a:solidFill>
                <a:latin typeface="Calibri" panose="020F0502020204030204" pitchFamily="34" charset="0"/>
              </a:rPr>
              <a:t>ökar</a:t>
            </a:r>
            <a:endParaRPr lang="en-GB" sz="2399" b="1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FF3372F9-EB6B-1E1D-C3FE-70025A5D4105}"/>
              </a:ext>
            </a:extLst>
          </p:cNvPr>
          <p:cNvSpPr txBox="1"/>
          <p:nvPr/>
        </p:nvSpPr>
        <p:spPr>
          <a:xfrm>
            <a:off x="3552088" y="2458573"/>
            <a:ext cx="4757068" cy="1199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943">
              <a:defRPr/>
            </a:pPr>
            <a:r>
              <a:rPr lang="sv-SE" sz="3598" dirty="0">
                <a:solidFill>
                  <a:prstClr val="black"/>
                </a:solidFill>
                <a:latin typeface="Calibri"/>
              </a:rPr>
              <a:t>Växthuseffekten och mängden </a:t>
            </a:r>
            <a:r>
              <a:rPr lang="sv-SE" sz="3598" dirty="0">
                <a:solidFill>
                  <a:srgbClr val="000000"/>
                </a:solidFill>
                <a:latin typeface="Calibri" panose="020F0502020204030204" pitchFamily="34" charset="0"/>
              </a:rPr>
              <a:t>CO</a:t>
            </a:r>
            <a:r>
              <a:rPr lang="sv-SE" sz="3598" baseline="-25000" dirty="0">
                <a:solidFill>
                  <a:srgbClr val="000000"/>
                </a:solidFill>
                <a:latin typeface="Calibri" panose="020F0502020204030204" pitchFamily="34" charset="0"/>
              </a:rPr>
              <a:t>2 </a:t>
            </a:r>
            <a:r>
              <a:rPr lang="sv-SE" sz="3598" dirty="0">
                <a:solidFill>
                  <a:prstClr val="black"/>
                </a:solidFill>
                <a:latin typeface="Calibri"/>
              </a:rPr>
              <a:t>i haven</a:t>
            </a:r>
          </a:p>
        </p:txBody>
      </p:sp>
      <p:sp>
        <p:nvSpPr>
          <p:cNvPr id="9" name="Down Arrow Callout 25">
            <a:extLst>
              <a:ext uri="{FF2B5EF4-FFF2-40B4-BE49-F238E27FC236}">
                <a16:creationId xmlns:a16="http://schemas.microsoft.com/office/drawing/2014/main" id="{5B0673E6-9C4D-BD92-DA5B-CE9ADF38964B}"/>
              </a:ext>
            </a:extLst>
          </p:cNvPr>
          <p:cNvSpPr/>
          <p:nvPr/>
        </p:nvSpPr>
        <p:spPr bwMode="auto">
          <a:xfrm>
            <a:off x="8368641" y="2669370"/>
            <a:ext cx="3297409" cy="2283135"/>
          </a:xfrm>
          <a:prstGeom prst="downArrowCallout">
            <a:avLst>
              <a:gd name="adj1" fmla="val 21793"/>
              <a:gd name="adj2" fmla="val 19733"/>
              <a:gd name="adj3" fmla="val 20402"/>
              <a:gd name="adj4" fmla="val 57874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sv-SE" sz="2399" dirty="0">
                <a:solidFill>
                  <a:srgbClr val="000000"/>
                </a:solidFill>
                <a:latin typeface="Calibri" panose="020F0502020204030204" pitchFamily="34" charset="0"/>
              </a:rPr>
              <a:t>Mängden CO</a:t>
            </a:r>
            <a:r>
              <a:rPr lang="sv-SE" sz="2399" baseline="-250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sv-SE" sz="2399" dirty="0">
                <a:solidFill>
                  <a:srgbClr val="000000"/>
                </a:solidFill>
                <a:latin typeface="Calibri" panose="020F0502020204030204" pitchFamily="34" charset="0"/>
              </a:rPr>
              <a:t> i atmosfären </a:t>
            </a:r>
            <a:r>
              <a:rPr lang="sv-SE" sz="2399" b="1" i="1" dirty="0">
                <a:solidFill>
                  <a:srgbClr val="000000"/>
                </a:solidFill>
                <a:latin typeface="Calibri" panose="020F0502020204030204" pitchFamily="34" charset="0"/>
              </a:rPr>
              <a:t>ökar</a:t>
            </a:r>
          </a:p>
        </p:txBody>
      </p:sp>
      <p:sp>
        <p:nvSpPr>
          <p:cNvPr id="10" name="Up Arrow Callout 26">
            <a:extLst>
              <a:ext uri="{FF2B5EF4-FFF2-40B4-BE49-F238E27FC236}">
                <a16:creationId xmlns:a16="http://schemas.microsoft.com/office/drawing/2014/main" id="{35EF63CE-6B0A-A187-49A1-A79D27F9ED4A}"/>
              </a:ext>
            </a:extLst>
          </p:cNvPr>
          <p:cNvSpPr/>
          <p:nvPr/>
        </p:nvSpPr>
        <p:spPr bwMode="auto">
          <a:xfrm>
            <a:off x="338359" y="1738816"/>
            <a:ext cx="2992345" cy="2265948"/>
          </a:xfrm>
          <a:prstGeom prst="upArrowCallout">
            <a:avLst>
              <a:gd name="adj1" fmla="val 21723"/>
              <a:gd name="adj2" fmla="val 21100"/>
              <a:gd name="adj3" fmla="val 20533"/>
              <a:gd name="adj4" fmla="val 58514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ctr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sv-SE" sz="2399" dirty="0">
                <a:solidFill>
                  <a:srgbClr val="000000"/>
                </a:solidFill>
                <a:latin typeface="Calibri" panose="020F0502020204030204" pitchFamily="34" charset="0"/>
              </a:rPr>
              <a:t>Mängden CO</a:t>
            </a:r>
            <a:r>
              <a:rPr lang="sv-SE" sz="2399" baseline="-250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sv-SE" sz="2399" dirty="0">
                <a:solidFill>
                  <a:srgbClr val="000000"/>
                </a:solidFill>
                <a:latin typeface="Calibri" panose="020F0502020204030204" pitchFamily="34" charset="0"/>
              </a:rPr>
              <a:t> i </a:t>
            </a:r>
            <a:br>
              <a:rPr lang="sv-SE" sz="2399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sv-SE" sz="2399" dirty="0">
                <a:solidFill>
                  <a:srgbClr val="000000"/>
                </a:solidFill>
                <a:latin typeface="Calibri" panose="020F0502020204030204" pitchFamily="34" charset="0"/>
              </a:rPr>
              <a:t>atmofären </a:t>
            </a:r>
            <a:r>
              <a:rPr lang="sv-SE" sz="2399" b="1" i="1" dirty="0">
                <a:solidFill>
                  <a:srgbClr val="000000"/>
                </a:solidFill>
                <a:latin typeface="Calibri" panose="020F0502020204030204" pitchFamily="34" charset="0"/>
              </a:rPr>
              <a:t>ökar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692B51AB-606D-0132-CC72-2AE04CAD2075}"/>
              </a:ext>
            </a:extLst>
          </p:cNvPr>
          <p:cNvSpPr txBox="1"/>
          <p:nvPr/>
        </p:nvSpPr>
        <p:spPr>
          <a:xfrm>
            <a:off x="3606262" y="3818654"/>
            <a:ext cx="4665276" cy="953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799" i="1" dirty="0">
                <a:solidFill>
                  <a:srgbClr val="000000"/>
                </a:solidFill>
                <a:latin typeface="Calibri" panose="020F0502020204030204" pitchFamily="34" charset="0"/>
              </a:rPr>
              <a:t>CO</a:t>
            </a:r>
            <a:r>
              <a:rPr lang="sv-SE" sz="2799" i="1" baseline="-250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sv-SE" sz="2799" i="1" dirty="0">
                <a:solidFill>
                  <a:prstClr val="black"/>
                </a:solidFill>
                <a:latin typeface="Calibri"/>
              </a:rPr>
              <a:t> = koldioxid </a:t>
            </a:r>
          </a:p>
          <a:p>
            <a:endParaRPr lang="sv-SE" sz="2799" i="1" dirty="0"/>
          </a:p>
        </p:txBody>
      </p:sp>
    </p:spTree>
    <p:extLst>
      <p:ext uri="{BB962C8B-B14F-4D97-AF65-F5344CB8AC3E}">
        <p14:creationId xmlns:p14="http://schemas.microsoft.com/office/powerpoint/2010/main" val="27766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Egen 8">
      <a:dk1>
        <a:srgbClr val="000000"/>
      </a:dk1>
      <a:lt1>
        <a:srgbClr val="FFFFFF"/>
      </a:lt1>
      <a:dk2>
        <a:srgbClr val="002E5F"/>
      </a:dk2>
      <a:lt2>
        <a:srgbClr val="F4F0E9"/>
      </a:lt2>
      <a:accent1>
        <a:srgbClr val="F5F0EA"/>
      </a:accent1>
      <a:accent2>
        <a:srgbClr val="F8AC4B"/>
      </a:accent2>
      <a:accent3>
        <a:srgbClr val="EB653E"/>
      </a:accent3>
      <a:accent4>
        <a:srgbClr val="E73B1D"/>
      </a:accent4>
      <a:accent5>
        <a:srgbClr val="F4F0E9"/>
      </a:accent5>
      <a:accent6>
        <a:srgbClr val="F4F0E9"/>
      </a:accent6>
      <a:hlink>
        <a:srgbClr val="013B6C"/>
      </a:hlink>
      <a:folHlink>
        <a:srgbClr val="6D76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F737DD6A4E8C4DAD2EC844A18F4A5F" ma:contentTypeVersion="20" ma:contentTypeDescription="Skapa ett nytt dokument." ma:contentTypeScope="" ma:versionID="540fe1470175b93733f8c6d4bcfbbb46">
  <xsd:schema xmlns:xsd="http://www.w3.org/2001/XMLSchema" xmlns:xs="http://www.w3.org/2001/XMLSchema" xmlns:p="http://schemas.microsoft.com/office/2006/metadata/properties" xmlns:ns2="92f0d98b-3e1b-45be-9fdb-9d87c6ee8eaf" xmlns:ns3="531782a8-56d6-4c15-b386-1db1e4e2f53e" targetNamespace="http://schemas.microsoft.com/office/2006/metadata/properties" ma:root="true" ma:fieldsID="b9b95cb6e834016211ecd553ef7a940f" ns2:_="" ns3:_="">
    <xsd:import namespace="92f0d98b-3e1b-45be-9fdb-9d87c6ee8eaf"/>
    <xsd:import namespace="531782a8-56d6-4c15-b386-1db1e4e2f5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f0d98b-3e1b-45be-9fdb-9d87c6ee8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OCR" ma:index="12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hidden="true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7fc75cc7-a35a-460a-8f27-7492171721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1782a8-56d6-4c15-b386-1db1e4e2f53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hidden="true" ma:internalName="SharedWithDetails" ma:readOnly="true">
      <xsd:simpleType>
        <xsd:restriction base="dms:Note"/>
      </xsd:simpleType>
    </xsd:element>
    <xsd:element name="TaxCatchAll" ma:index="23" nillable="true" ma:displayName="Taxonomy Catch All Column" ma:hidden="true" ma:list="{95356929-1bfc-42b7-800c-f4862227a496}" ma:internalName="TaxCatchAll" ma:readOnly="false" ma:showField="CatchAllData" ma:web="531782a8-56d6-4c15-b386-1db1e4e2f5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f0d98b-3e1b-45be-9fdb-9d87c6ee8eaf">
      <Terms xmlns="http://schemas.microsoft.com/office/infopath/2007/PartnerControls"/>
    </lcf76f155ced4ddcb4097134ff3c332f>
    <TaxCatchAll xmlns="531782a8-56d6-4c15-b386-1db1e4e2f5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89EE3D-FE5A-490C-BF00-14BC888184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f0d98b-3e1b-45be-9fdb-9d87c6ee8eaf"/>
    <ds:schemaRef ds:uri="531782a8-56d6-4c15-b386-1db1e4e2f5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561072-3995-4DCB-9519-503DA9912D10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531782a8-56d6-4c15-b386-1db1e4e2f53e"/>
    <ds:schemaRef ds:uri="92f0d98b-3e1b-45be-9fdb-9d87c6ee8eaf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6614FA8-1D74-46F7-82E2-F2E1871119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270</Words>
  <Application>Microsoft Office PowerPoint</Application>
  <PresentationFormat>Bredbild</PresentationFormat>
  <Paragraphs>40</Paragraphs>
  <Slides>8</Slides>
  <Notes>0</Notes>
  <HiddenSlides>0</HiddenSlides>
  <MMClips>1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Caecilia LT Std Roman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Mina Karami</dc:creator>
  <cp:keywords/>
  <dc:description/>
  <cp:lastModifiedBy>Jenny Olander</cp:lastModifiedBy>
  <cp:revision>7</cp:revision>
  <dcterms:created xsi:type="dcterms:W3CDTF">2023-09-19T07:41:33Z</dcterms:created>
  <dcterms:modified xsi:type="dcterms:W3CDTF">2026-06-23T12:58:05Z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0x01010022F737DD6A4E8C4DAD2EC844A18F4A5F</vt:lpwstr>
  </property>
  <property fmtid="{D5CDD505-2E9C-101B-9397-08002B2CF9AE}" pid="3" name="MediaServiceImageTags">
    <vt:lpwstr/>
  </property>
</Properties>
</file>