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7" r:id="rId5"/>
    <p:sldId id="296" r:id="rId6"/>
    <p:sldId id="1386" r:id="rId7"/>
    <p:sldId id="1422" r:id="rId8"/>
    <p:sldId id="142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A5C"/>
    <a:srgbClr val="FF8F69"/>
    <a:srgbClr val="FF7046"/>
    <a:srgbClr val="EB653E"/>
    <a:srgbClr val="E73B1D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just format 1 - Dekorfär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just format 1 - Dekorfär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llanmörkt format 1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32" autoAdjust="0"/>
    <p:restoredTop sz="94720"/>
  </p:normalViewPr>
  <p:slideViewPr>
    <p:cSldViewPr snapToGrid="0">
      <p:cViewPr varScale="1">
        <p:scale>
          <a:sx n="90" d="100"/>
          <a:sy n="90" d="100"/>
        </p:scale>
        <p:origin x="-7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540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79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KRC på Klimatfestivalen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E7971-43E0-4D52-AC0C-ADAB0F2040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66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290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854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160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  <p:sldLayoutId id="2147483693" r:id="rId18"/>
    <p:sldLayoutId id="2147483695" r:id="rId19"/>
    <p:sldLayoutId id="2147483696" r:id="rId20"/>
    <p:sldLayoutId id="2147483697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g"/><Relationship Id="rId4" Type="http://schemas.openxmlformats.org/officeDocument/2006/relationships/hyperlink" Target="https://rib.msb.se/Filer/pdf/11572.pd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.se/download/18.7e388b91199a31e65d23be3/1759928218734/Aceylenframst%C3%A4llning%20i%20mikroskala_pdfAcetylenframstallning_7_Gy.pdf" TargetMode="External"/><Relationship Id="rId3" Type="http://schemas.openxmlformats.org/officeDocument/2006/relationships/hyperlink" Target="https://www.su.se/download/18.7e388b91199a31e65d23be5/1759928218852/Davys%20gruvlampa_pdfDavys_gruvlampa_1_Gy.pdf" TargetMode="External"/><Relationship Id="rId7" Type="http://schemas.openxmlformats.org/officeDocument/2006/relationships/hyperlink" Target="https://www.su.se/download/18.7e388b91199a31e65d23be7/1759928219027/Etanol%20i%20PET-flaska_pdfEtanol_i_plastflaska_7_Gy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su.se/download/18.7e388b91199a31e65d23be4/1759928218793/Bensin%20och%20fotogen%20pdfBensin_och_fotogen_7_gy.pdf" TargetMode="External"/><Relationship Id="rId5" Type="http://schemas.openxmlformats.org/officeDocument/2006/relationships/hyperlink" Target="https://www.su.se/download/18.7e388b91199a31e65d23be9/1759928219161/Pulver%20som%20brinner_pdfPulver%20som%20brinner.pdf" TargetMode="External"/><Relationship Id="rId4" Type="http://schemas.openxmlformats.org/officeDocument/2006/relationships/hyperlink" Target="https://www.su.se/download/18.7e388b91199a31e65d23bea/1759928219227/Skyddsglas%C3%B6gon%20och%20kontaktlinser_pdfSkyddsglasogon_och_kontaktlinser_1_gy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ipISb7-QrE" TargetMode="Externa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bipISb7-QrE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uoVMo7b6Go" TargetMode="Externa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1uoVMo7b6Go?feature=oembed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02C424-8AB1-0443-400B-01448BB871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16706" y="2143125"/>
            <a:ext cx="5949119" cy="838200"/>
          </a:xfrm>
        </p:spPr>
        <p:txBody>
          <a:bodyPr/>
          <a:lstStyle/>
          <a:p>
            <a:r>
              <a:rPr lang="sv-SE" dirty="0"/>
              <a:t>Säkerhetslaborationer</a:t>
            </a:r>
            <a:endParaRPr lang="sv-SE" noProof="0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3B2150-676C-5162-6F2D-063C7CF0CF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16706" y="3092620"/>
            <a:ext cx="3930869" cy="1393655"/>
          </a:xfrm>
        </p:spPr>
        <p:txBody>
          <a:bodyPr>
            <a:normAutofit/>
          </a:bodyPr>
          <a:lstStyle/>
          <a:p>
            <a:r>
              <a:rPr lang="sv-SE" noProof="1"/>
              <a:t>3 augusti 2026</a:t>
            </a:r>
          </a:p>
          <a:p>
            <a:endParaRPr lang="sv-SE" noProof="1"/>
          </a:p>
          <a:p>
            <a:r>
              <a:rPr lang="sv-SE" noProof="1"/>
              <a:t>Jenny Olander</a:t>
            </a:r>
          </a:p>
        </p:txBody>
      </p:sp>
    </p:spTree>
    <p:extLst>
      <p:ext uri="{BB962C8B-B14F-4D97-AF65-F5344CB8AC3E}">
        <p14:creationId xmlns:p14="http://schemas.microsoft.com/office/powerpoint/2010/main" val="201281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 descr="En bild som visar person, klädsel, Medicinsk utrustning, inomhus&#10;&#10;Automatiskt genererad beskrivning">
            <a:extLst>
              <a:ext uri="{FF2B5EF4-FFF2-40B4-BE49-F238E27FC236}">
                <a16:creationId xmlns:a16="http://schemas.microsoft.com/office/drawing/2014/main" id="{641A3B2D-A600-130C-68F6-91DF033FA0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30552" r="30552"/>
          <a:stretch/>
        </p:blipFill>
        <p:spPr/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58C051B-4DCF-85CB-7AEF-1E2BB8D649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18531" y="2142869"/>
            <a:ext cx="6615046" cy="3255751"/>
          </a:xfrm>
        </p:spPr>
        <p:txBody>
          <a:bodyPr/>
          <a:lstStyle/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2400" dirty="0">
                <a:ea typeface="Calibri" panose="020F0502020204030204" pitchFamily="34" charset="0"/>
                <a:cs typeface="Times New Roman" panose="02020603050405020304" pitchFamily="18" charset="0"/>
              </a:rPr>
              <a:t>De flesta barn i grundskoleåldrarna leker med eld, och störst är andelen (80 %) i åldern 12-14 år enligt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2400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Att leka med Elden – en bok om barn, eld och brand</a:t>
            </a:r>
            <a:r>
              <a:rPr lang="sv-SE" altLang="sv-SE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sv-SE" altLang="sv-SE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v-SE" altLang="sv-SE" sz="2400" dirty="0">
                <a:ea typeface="Calibri" panose="020F0502020204030204" pitchFamily="34" charset="0"/>
                <a:cs typeface="Times New Roman" panose="02020603050405020304" pitchFamily="18" charset="0"/>
              </a:rPr>
              <a:t>1999)</a:t>
            </a:r>
            <a:endParaRPr lang="sv-SE" altLang="sv-SE" sz="2400" dirty="0"/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v-SE" altLang="sv-S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sv-SE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Ofta sker olyckor i grupp och oavsiktligt</a:t>
            </a:r>
            <a:r>
              <a:rPr lang="sv-SE" altLang="sv-SE" sz="2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DA57459-CA3A-0251-05C3-26B934DA8B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18531" y="489861"/>
            <a:ext cx="7063869" cy="809111"/>
          </a:xfrm>
        </p:spPr>
        <p:txBody>
          <a:bodyPr>
            <a:noAutofit/>
          </a:bodyPr>
          <a:lstStyle/>
          <a:p>
            <a:r>
              <a:rPr lang="sv-SE" b="1" dirty="0">
                <a:cs typeface="Calibri" charset="0"/>
              </a:rPr>
              <a:t>Är eldkunskap jämförbar med </a:t>
            </a:r>
            <a:r>
              <a:rPr lang="sv-SE" b="1" dirty="0" err="1">
                <a:cs typeface="Calibri" charset="0"/>
              </a:rPr>
              <a:t>simkunskap</a:t>
            </a:r>
            <a:r>
              <a:rPr lang="sv-SE" b="1" dirty="0">
                <a:cs typeface="Calibri" charset="0"/>
              </a:rPr>
              <a:t>?</a:t>
            </a:r>
            <a:endParaRPr lang="en-GB" b="1" dirty="0"/>
          </a:p>
          <a:p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E3368DF-5B43-4684-A127-B4EEE854D7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8901" r="54017"/>
          <a:stretch/>
        </p:blipFill>
        <p:spPr>
          <a:xfrm>
            <a:off x="-2517732" y="0"/>
            <a:ext cx="65210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DF675D4C-98A2-4561-847D-19742D87C41B}"/>
              </a:ext>
            </a:extLst>
          </p:cNvPr>
          <p:cNvSpPr txBox="1">
            <a:spLocks/>
          </p:cNvSpPr>
          <p:nvPr/>
        </p:nvSpPr>
        <p:spPr>
          <a:xfrm>
            <a:off x="6255069" y="2002908"/>
            <a:ext cx="4859559" cy="2852184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sv-SE" altLang="sv-SE" sz="2000" dirty="0">
                <a:latin typeface="+mj-lt"/>
              </a:rPr>
              <a:t>Laborationsinstruktioner</a:t>
            </a:r>
            <a:endParaRPr lang="sv-SE" altLang="sv-SE" sz="2000" dirty="0">
              <a:latin typeface="+mj-lt"/>
              <a:hlinkClick r:id="rId3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en-GB" sz="2000" dirty="0" err="1">
                <a:latin typeface="+mj-lt"/>
                <a:hlinkClick r:id="rId4"/>
              </a:rPr>
              <a:t>Skyddsglasögon</a:t>
            </a:r>
            <a:r>
              <a:rPr lang="en-GB" sz="2000" dirty="0">
                <a:latin typeface="+mj-lt"/>
                <a:hlinkClick r:id="rId4"/>
              </a:rPr>
              <a:t> och </a:t>
            </a:r>
            <a:r>
              <a:rPr lang="en-GB" sz="2000" dirty="0" err="1">
                <a:latin typeface="+mj-lt"/>
                <a:hlinkClick r:id="rId4"/>
              </a:rPr>
              <a:t>kontaktlinser</a:t>
            </a:r>
            <a:endParaRPr lang="en-GB" sz="2000" dirty="0">
              <a:latin typeface="+mj-l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sv-SE" altLang="sv-SE" sz="2000" dirty="0" err="1">
                <a:latin typeface="+mj-lt"/>
                <a:hlinkClick r:id="rId3"/>
              </a:rPr>
              <a:t>Davys</a:t>
            </a:r>
            <a:r>
              <a:rPr lang="sv-SE" altLang="sv-SE" sz="2000" dirty="0">
                <a:latin typeface="+mj-lt"/>
                <a:hlinkClick r:id="rId3"/>
              </a:rPr>
              <a:t> gruvlampa  </a:t>
            </a:r>
            <a:endParaRPr lang="sv-SE" altLang="sv-SE" sz="2000" dirty="0">
              <a:latin typeface="+mj-l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sv-SE" altLang="sv-SE" sz="2000" dirty="0">
                <a:latin typeface="+mj-lt"/>
                <a:hlinkClick r:id="rId5"/>
              </a:rPr>
              <a:t>Pulver som brinner</a:t>
            </a:r>
            <a:endParaRPr lang="sv-SE" altLang="sv-SE" sz="2000" dirty="0">
              <a:latin typeface="+mj-l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sv-SE" altLang="sv-SE" sz="2000" dirty="0">
                <a:latin typeface="+mj-lt"/>
                <a:hlinkClick r:id="rId6"/>
              </a:rPr>
              <a:t>Bensin och fotogen  </a:t>
            </a:r>
            <a:endParaRPr lang="sv-SE" altLang="sv-SE" sz="2000" dirty="0">
              <a:latin typeface="+mj-l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sv-SE" altLang="sv-SE" sz="2000" dirty="0"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Etanol i PET-flaska</a:t>
            </a:r>
            <a:endParaRPr lang="sv-SE" altLang="sv-SE" sz="2000" dirty="0">
              <a:latin typeface="+mj-l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en-GB" sz="2000" dirty="0" err="1">
                <a:latin typeface="+mj-lt"/>
                <a:hlinkClick r:id="rId8"/>
              </a:rPr>
              <a:t>Acetylenframställning</a:t>
            </a:r>
            <a:r>
              <a:rPr lang="en-GB" sz="2000" dirty="0">
                <a:latin typeface="+mj-lt"/>
                <a:hlinkClick r:id="rId8"/>
              </a:rPr>
              <a:t> i </a:t>
            </a:r>
            <a:r>
              <a:rPr lang="en-GB" sz="2000" dirty="0" err="1">
                <a:latin typeface="+mj-lt"/>
                <a:hlinkClick r:id="rId8"/>
              </a:rPr>
              <a:t>mikroskala</a:t>
            </a:r>
            <a:endParaRPr lang="en-GB" sz="2000" dirty="0">
              <a:latin typeface="+mj-lt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GB" sz="2000" dirty="0"/>
          </a:p>
        </p:txBody>
      </p:sp>
      <p:sp>
        <p:nvSpPr>
          <p:cNvPr id="6" name="Platshållare för text 2">
            <a:extLst>
              <a:ext uri="{FF2B5EF4-FFF2-40B4-BE49-F238E27FC236}">
                <a16:creationId xmlns:a16="http://schemas.microsoft.com/office/drawing/2014/main" id="{D893CD20-C8AE-4FF8-8733-86D52ABDD216}"/>
              </a:ext>
            </a:extLst>
          </p:cNvPr>
          <p:cNvSpPr txBox="1">
            <a:spLocks/>
          </p:cNvSpPr>
          <p:nvPr/>
        </p:nvSpPr>
        <p:spPr>
          <a:xfrm>
            <a:off x="743186" y="655638"/>
            <a:ext cx="10472070" cy="5733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600" b="1" dirty="0">
                <a:solidFill>
                  <a:schemeClr val="tx2"/>
                </a:solidFill>
              </a:rPr>
              <a:t>Lustfylld undervisning</a:t>
            </a:r>
            <a:endParaRPr lang="en-GB" sz="3600" b="1" dirty="0">
              <a:solidFill>
                <a:schemeClr val="tx2"/>
              </a:solidFill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8E89C5BB-6FF1-4397-AC99-F8B02DC2936A}"/>
              </a:ext>
            </a:extLst>
          </p:cNvPr>
          <p:cNvGrpSpPr/>
          <p:nvPr/>
        </p:nvGrpSpPr>
        <p:grpSpPr>
          <a:xfrm>
            <a:off x="1478425" y="2376519"/>
            <a:ext cx="4408025" cy="2967006"/>
            <a:chOff x="3586162" y="1489291"/>
            <a:chExt cx="2554525" cy="1944879"/>
          </a:xfrm>
        </p:grpSpPr>
        <p:sp>
          <p:nvSpPr>
            <p:cNvPr id="8" name="Triangel 6">
              <a:extLst>
                <a:ext uri="{FF2B5EF4-FFF2-40B4-BE49-F238E27FC236}">
                  <a16:creationId xmlns:a16="http://schemas.microsoft.com/office/drawing/2014/main" id="{621F5593-02EC-44B0-88F3-FF5A7A79C6C3}"/>
                </a:ext>
              </a:extLst>
            </p:cNvPr>
            <p:cNvSpPr/>
            <p:nvPr/>
          </p:nvSpPr>
          <p:spPr>
            <a:xfrm>
              <a:off x="4350812" y="1948070"/>
              <a:ext cx="1205948" cy="1099930"/>
            </a:xfrm>
            <a:prstGeom prst="triangle">
              <a:avLst/>
            </a:prstGeom>
            <a:ln w="38100">
              <a:solidFill>
                <a:srgbClr val="E73B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000" dirty="0">
                <a:latin typeface="+mj-lt"/>
              </a:endParaRPr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324082A0-9C60-450B-A308-F8D1AAF08BC9}"/>
                </a:ext>
              </a:extLst>
            </p:cNvPr>
            <p:cNvSpPr txBox="1"/>
            <p:nvPr/>
          </p:nvSpPr>
          <p:spPr>
            <a:xfrm>
              <a:off x="4522353" y="1489291"/>
              <a:ext cx="8628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2000" dirty="0">
                  <a:latin typeface="+mj-lt"/>
                </a:rPr>
                <a:t>Värme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57884294-1610-4B90-BEEE-AE046FC04F00}"/>
                </a:ext>
              </a:extLst>
            </p:cNvPr>
            <p:cNvSpPr txBox="1"/>
            <p:nvPr/>
          </p:nvSpPr>
          <p:spPr>
            <a:xfrm>
              <a:off x="3586162" y="3007743"/>
              <a:ext cx="9552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2000" dirty="0">
                  <a:latin typeface="+mj-lt"/>
                </a:rPr>
                <a:t>Bränsle</a:t>
              </a: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A78A38B7-3C41-45AB-BF00-DE6F8C76FE2E}"/>
                </a:ext>
              </a:extLst>
            </p:cNvPr>
            <p:cNvSpPr txBox="1"/>
            <p:nvPr/>
          </p:nvSpPr>
          <p:spPr>
            <a:xfrm>
              <a:off x="5510514" y="3034060"/>
              <a:ext cx="6301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2000" dirty="0">
                  <a:latin typeface="+mj-lt"/>
                </a:rPr>
                <a:t>Syre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176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30FC21C-C9F0-430D-9FED-69D8A028AE51}"/>
              </a:ext>
            </a:extLst>
          </p:cNvPr>
          <p:cNvSpPr txBox="1">
            <a:spLocks/>
          </p:cNvSpPr>
          <p:nvPr/>
        </p:nvSpPr>
        <p:spPr>
          <a:xfrm>
            <a:off x="643017" y="656248"/>
            <a:ext cx="9142114" cy="587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 b="1" dirty="0">
                <a:solidFill>
                  <a:schemeClr val="tx2"/>
                </a:solidFill>
              </a:rPr>
              <a:t>AFS 2023:11 Personlig skyddsutrustning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A17591D-E494-42A5-A155-69211889568B}"/>
              </a:ext>
            </a:extLst>
          </p:cNvPr>
          <p:cNvSpPr txBox="1"/>
          <p:nvPr/>
        </p:nvSpPr>
        <p:spPr>
          <a:xfrm>
            <a:off x="8960405" y="2023008"/>
            <a:ext cx="2885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Ögat med salpetersyra</a:t>
            </a:r>
            <a:endParaRPr lang="sv-SE" sz="2400" dirty="0">
              <a:latin typeface="+mj-lt"/>
            </a:endParaRPr>
          </a:p>
        </p:txBody>
      </p:sp>
      <p:pic>
        <p:nvPicPr>
          <p:cNvPr id="5" name="Picture 2" descr="YouTube Sverige - YouTube">
            <a:extLst>
              <a:ext uri="{FF2B5EF4-FFF2-40B4-BE49-F238E27FC236}">
                <a16:creationId xmlns:a16="http://schemas.microsoft.com/office/drawing/2014/main" id="{E4F280B1-053B-462A-A7BD-39236C7C3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2438" y="2049729"/>
            <a:ext cx="931449" cy="77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nlinemedia 11" descr="Ögat m salpetersyra">
            <a:hlinkClick r:id="" action="ppaction://media"/>
            <a:extLst>
              <a:ext uri="{FF2B5EF4-FFF2-40B4-BE49-F238E27FC236}">
                <a16:creationId xmlns:a16="http://schemas.microsoft.com/office/drawing/2014/main" id="{26234C47-1C4A-948C-4A27-78E53E8630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43017" y="1583501"/>
            <a:ext cx="8173895" cy="46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2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30FC21C-C9F0-430D-9FED-69D8A028AE51}"/>
              </a:ext>
            </a:extLst>
          </p:cNvPr>
          <p:cNvSpPr txBox="1">
            <a:spLocks/>
          </p:cNvSpPr>
          <p:nvPr/>
        </p:nvSpPr>
        <p:spPr>
          <a:xfrm>
            <a:off x="643017" y="656248"/>
            <a:ext cx="9142114" cy="587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 b="1" dirty="0">
                <a:solidFill>
                  <a:schemeClr val="tx2"/>
                </a:solidFill>
              </a:rPr>
              <a:t>AFS 2023:11 Personlig skyddsutrustning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A17591D-E494-42A5-A155-69211889568B}"/>
              </a:ext>
            </a:extLst>
          </p:cNvPr>
          <p:cNvSpPr txBox="1"/>
          <p:nvPr/>
        </p:nvSpPr>
        <p:spPr>
          <a:xfrm>
            <a:off x="9103603" y="1732062"/>
            <a:ext cx="2783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Ögat med lins</a:t>
            </a:r>
            <a:endParaRPr lang="sv-SE" sz="2400" dirty="0">
              <a:latin typeface="+mj-lt"/>
            </a:endParaRPr>
          </a:p>
        </p:txBody>
      </p:sp>
      <p:pic>
        <p:nvPicPr>
          <p:cNvPr id="5" name="Picture 2" descr="YouTube Sverige - YouTube">
            <a:extLst>
              <a:ext uri="{FF2B5EF4-FFF2-40B4-BE49-F238E27FC236}">
                <a16:creationId xmlns:a16="http://schemas.microsoft.com/office/drawing/2014/main" id="{E4F280B1-053B-462A-A7BD-39236C7C3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3952" y="2293389"/>
            <a:ext cx="931449" cy="77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nlinemedia 12" descr="Ögat m lins">
            <a:hlinkClick r:id="" action="ppaction://media"/>
            <a:extLst>
              <a:ext uri="{FF2B5EF4-FFF2-40B4-BE49-F238E27FC236}">
                <a16:creationId xmlns:a16="http://schemas.microsoft.com/office/drawing/2014/main" id="{A5C5FCDF-DBD5-5F29-7007-A137BC0FA6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43017" y="1620554"/>
            <a:ext cx="8108314" cy="458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561072-3995-4DCB-9519-503DA9912D10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531782a8-56d6-4c15-b386-1db1e4e2f53e"/>
    <ds:schemaRef ds:uri="92f0d98b-3e1b-45be-9fdb-9d87c6ee8eaf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4947</TotalTime>
  <Words>96</Words>
  <Application>Microsoft Office PowerPoint</Application>
  <PresentationFormat>Bredbild</PresentationFormat>
  <Paragraphs>26</Paragraphs>
  <Slides>5</Slides>
  <Notes>2</Notes>
  <HiddenSlides>0</HiddenSlides>
  <MMClips>2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Caecilia LT Std Roman</vt:lpstr>
      <vt:lpstr>Calibri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66</cp:revision>
  <dcterms:created xsi:type="dcterms:W3CDTF">2023-09-19T07:41:33Z</dcterms:created>
  <dcterms:modified xsi:type="dcterms:W3CDTF">2026-06-23T15:08:13Z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