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 ContentType="image/tiff"/>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media/image43.jpg" ContentType="image/jpg"/>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7"/>
  </p:notesMasterIdLst>
  <p:handoutMasterIdLst>
    <p:handoutMasterId r:id="rId48"/>
  </p:handoutMasterIdLst>
  <p:sldIdLst>
    <p:sldId id="277" r:id="rId5"/>
    <p:sldId id="258" r:id="rId6"/>
    <p:sldId id="1277" r:id="rId7"/>
    <p:sldId id="287" r:id="rId8"/>
    <p:sldId id="1421" r:id="rId9"/>
    <p:sldId id="291" r:id="rId10"/>
    <p:sldId id="293" r:id="rId11"/>
    <p:sldId id="296" r:id="rId12"/>
    <p:sldId id="1456" r:id="rId13"/>
    <p:sldId id="306" r:id="rId14"/>
    <p:sldId id="1238" r:id="rId15"/>
    <p:sldId id="307" r:id="rId16"/>
    <p:sldId id="1436" r:id="rId17"/>
    <p:sldId id="308" r:id="rId18"/>
    <p:sldId id="313" r:id="rId19"/>
    <p:sldId id="317" r:id="rId20"/>
    <p:sldId id="1443" r:id="rId21"/>
    <p:sldId id="1435" r:id="rId22"/>
    <p:sldId id="1419" r:id="rId23"/>
    <p:sldId id="1437" r:id="rId24"/>
    <p:sldId id="1454" r:id="rId25"/>
    <p:sldId id="292" r:id="rId26"/>
    <p:sldId id="294" r:id="rId27"/>
    <p:sldId id="298" r:id="rId28"/>
    <p:sldId id="1372" r:id="rId29"/>
    <p:sldId id="1453" r:id="rId30"/>
    <p:sldId id="1373" r:id="rId31"/>
    <p:sldId id="340" r:id="rId32"/>
    <p:sldId id="1374" r:id="rId33"/>
    <p:sldId id="1455" r:id="rId34"/>
    <p:sldId id="1215" r:id="rId35"/>
    <p:sldId id="1329" r:id="rId36"/>
    <p:sldId id="1330" r:id="rId37"/>
    <p:sldId id="1224" r:id="rId38"/>
    <p:sldId id="1346" r:id="rId39"/>
    <p:sldId id="1209" r:id="rId40"/>
    <p:sldId id="1378" r:id="rId41"/>
    <p:sldId id="1375" r:id="rId42"/>
    <p:sldId id="305" r:id="rId43"/>
    <p:sldId id="1441" r:id="rId44"/>
    <p:sldId id="1295" r:id="rId45"/>
    <p:sldId id="1376" r:id="rId46"/>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CEFA147-FF6B-0108-1E34-05FAB7244A8C}" name="Cecilia Stenberg" initials="CS" userId="S::cecilia.stenberg@edu.stockholm.se::81f6577f-aac7-41e0-b42f-e3416bc399e9"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BBA5C"/>
    <a:srgbClr val="FF8F69"/>
    <a:srgbClr val="FF7046"/>
    <a:srgbClr val="EB653E"/>
    <a:srgbClr val="E73B1D"/>
    <a:srgbClr val="EA653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llanmörkt format 2 - Dekorfär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llanmörkt format 2 - Dekorfärg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5BE263C-DBD7-4A20-BB59-AAB30ACAA65A}" styleName="Mellanmörkt format 3 - Dekorfärg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00A15C55-8517-42AA-B614-E9B94910E393}" styleName="Mellanmörkt format 2 - Dekorfärg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B344D84-9AFB-497E-A393-DC336BA19D2E}" styleName="Mellanmörkt format 3 - Dekorfärg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A107856-5554-42FB-B03E-39F5DBC370BA}" styleName="Mellanmörkt format 4 - Dekorfärg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505E3EF-67EA-436B-97B2-0124C06EBD24}" styleName="Mellanmörkt format 4 - Dekorfärg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Mellanmörkt format 4 - Dekorfärg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72833802-FEF1-4C79-8D5D-14CF1EAF98D9}" styleName="Ljust format 2 - Dekorfärg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E3FDE45-AF77-4B5C-9715-49D594BDF05E}" styleName="Ljust format 1 - Dekorfärg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CAF9ED-07DC-4A11-8D7F-57B35C25682E}" styleName="Mellanmörkt format 1 - Dekorfärg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5DA37D80-6434-44D0-A028-1B22A696006F}" styleName="Ljust format 3 - Dekorfärg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37CE84F3-28C3-443E-9E96-99CF82512B78}" styleName="Mörkt format 1 - Dekorfärg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Mörkt format 2 - Dekorfärg 1/Dekorfärg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84E427A-3D55-4303-BF80-6455036E1DE7}" styleName="Format med tema 1 - dekorfärg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B301B821-A1FF-4177-AEE7-76D212191A09}" styleName="Mellanmörkt format 1 - Dekorfärg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B4B98B0-60AC-42C2-AFA5-B58CD77FA1E5}" styleName="Ljust format 1 - Dekorfär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Ljust format 1 - Dekorfärg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Ljust format 1 - Dekorfärg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69012ECD-51FC-41F1-AA8D-1B2483CD663E}" styleName="Ljust format 2 - Dekorfärg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Ljust format 2 - Dekorfärg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llanmörkt format 1 - Dekorfärg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llanmörkt format 1 - Dekorfärg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BC89EF96-8CEA-46FF-86C4-4CE0E7609802}" styleName="Ljust format 3 - Dekorfärg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16DA210-FB5B-4158-B5E0-FEB733F419BA}" styleName="Ljust format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132" autoAdjust="0"/>
    <p:restoredTop sz="94720"/>
  </p:normalViewPr>
  <p:slideViewPr>
    <p:cSldViewPr snapToGrid="0">
      <p:cViewPr varScale="1">
        <p:scale>
          <a:sx n="101" d="100"/>
          <a:sy n="101" d="100"/>
        </p:scale>
        <p:origin x="498" y="72"/>
      </p:cViewPr>
      <p:guideLst/>
    </p:cSldViewPr>
  </p:slideViewPr>
  <p:notesTextViewPr>
    <p:cViewPr>
      <p:scale>
        <a:sx n="1" d="1"/>
        <a:sy n="1" d="1"/>
      </p:scale>
      <p:origin x="0" y="0"/>
    </p:cViewPr>
  </p:notesTextViewPr>
  <p:notesViewPr>
    <p:cSldViewPr snapToGrid="0">
      <p:cViewPr varScale="1">
        <p:scale>
          <a:sx n="173" d="100"/>
          <a:sy n="173" d="100"/>
        </p:scale>
        <p:origin x="3056" y="2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8/10/relationships/authors" Target="author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52696BFE-B14E-2D84-4CAE-A9422BA6551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01AEF3C8-686D-9522-DDAC-0DEB04530DB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3813777-9DBB-9240-AA0F-05F0A36B7D34}" type="datetimeFigureOut">
              <a:rPr lang="sv-SE" smtClean="0"/>
              <a:t>2026-06-23</a:t>
            </a:fld>
            <a:endParaRPr lang="sv-SE"/>
          </a:p>
        </p:txBody>
      </p:sp>
      <p:sp>
        <p:nvSpPr>
          <p:cNvPr id="4" name="Platshållare för sidfot 3">
            <a:extLst>
              <a:ext uri="{FF2B5EF4-FFF2-40B4-BE49-F238E27FC236}">
                <a16:creationId xmlns:a16="http://schemas.microsoft.com/office/drawing/2014/main" id="{6EA44043-8D6C-99D1-7F5F-5A0203B5705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A0459850-CEF6-0D26-ECFA-BC44BDB4925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BCDC046-D881-304C-8F19-0587C6B3356E}" type="slidenum">
              <a:rPr lang="sv-SE" smtClean="0"/>
              <a:t>‹#›</a:t>
            </a:fld>
            <a:endParaRPr lang="sv-SE"/>
          </a:p>
        </p:txBody>
      </p:sp>
    </p:spTree>
    <p:extLst>
      <p:ext uri="{BB962C8B-B14F-4D97-AF65-F5344CB8AC3E}">
        <p14:creationId xmlns:p14="http://schemas.microsoft.com/office/powerpoint/2010/main" val="11295736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9371C1-01DE-184A-83B3-D4B16B6C9847}" type="datetimeFigureOut">
              <a:rPr lang="sv-SE" smtClean="0"/>
              <a:t>2026-06-23</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B1C32F-D48D-B44F-A675-7086604FDDE9}" type="slidenum">
              <a:rPr lang="sv-SE" smtClean="0"/>
              <a:t>‹#›</a:t>
            </a:fld>
            <a:endParaRPr lang="sv-SE"/>
          </a:p>
        </p:txBody>
      </p:sp>
    </p:spTree>
    <p:extLst>
      <p:ext uri="{BB962C8B-B14F-4D97-AF65-F5344CB8AC3E}">
        <p14:creationId xmlns:p14="http://schemas.microsoft.com/office/powerpoint/2010/main" val="180661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23B1C32F-D48D-B44F-A675-7086604FDDE9}" type="slidenum">
              <a:rPr lang="sv-SE" smtClean="0"/>
              <a:t>2</a:t>
            </a:fld>
            <a:endParaRPr lang="sv-SE"/>
          </a:p>
        </p:txBody>
      </p:sp>
    </p:spTree>
    <p:extLst>
      <p:ext uri="{BB962C8B-B14F-4D97-AF65-F5344CB8AC3E}">
        <p14:creationId xmlns:p14="http://schemas.microsoft.com/office/powerpoint/2010/main" val="1745053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84F07E-BC39-E321-8C56-26FBA4B96F3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823A22B-53EA-0C5A-1E25-8AFC4B9FCB5C}"/>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3E660571-711C-A69E-0F2C-B741ED61D46D}"/>
              </a:ext>
            </a:extLst>
          </p:cNvPr>
          <p:cNvSpPr>
            <a:spLocks noGrp="1"/>
          </p:cNvSpPr>
          <p:nvPr>
            <p:ph type="body" idx="1"/>
          </p:nvPr>
        </p:nvSpPr>
        <p:spPr/>
        <p:txBody>
          <a:bodyPr/>
          <a:lstStyle/>
          <a:p>
            <a:pPr>
              <a:lnSpc>
                <a:spcPct val="107000"/>
              </a:lnSpc>
              <a:spcAft>
                <a:spcPts val="800"/>
              </a:spcAft>
            </a:pPr>
            <a:r>
              <a:rPr lang="sv-SE" sz="1800" dirty="0">
                <a:effectLst/>
                <a:latin typeface="Calibri" panose="020F0502020204030204" pitchFamily="34" charset="0"/>
                <a:ea typeface="Calibri" panose="020F0502020204030204" pitchFamily="34" charset="0"/>
                <a:cs typeface="Arial" panose="020B0604020202020204" pitchFamily="34" charset="0"/>
              </a:rPr>
              <a:t>Det är viktigt att vi hanterar det avfall som bildas i NO-och kemiundervisningen på rätt sätt. Grundprincipen är att alla lösningar som inte är hushållsavfall ska skickas till destruktion som farligt avfall. Vissa salter och organiska ämnen kan vi ändå i små volymer hälla ut i avloppet. </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Arial" panose="020B0604020202020204" pitchFamily="34" charset="0"/>
              </a:rPr>
              <a:t>Exempel på lösningar som får hällas i avloppet.</a:t>
            </a:r>
          </a:p>
          <a:p>
            <a:pPr marL="342900" lvl="0" indent="-342900">
              <a:lnSpc>
                <a:spcPct val="107000"/>
              </a:lnSpc>
              <a:spcAft>
                <a:spcPts val="800"/>
              </a:spcAft>
              <a:buFont typeface="Arial" panose="020B0604020202020204" pitchFamily="34" charset="0"/>
              <a:buChar char="•"/>
              <a:tabLst>
                <a:tab pos="457200" algn="l"/>
              </a:tabLst>
            </a:pPr>
            <a:r>
              <a:rPr lang="sv-SE" sz="1800" dirty="0">
                <a:effectLst/>
                <a:latin typeface="Calibri" panose="020F0502020204030204" pitchFamily="34" charset="0"/>
                <a:ea typeface="Calibri" panose="020F0502020204030204" pitchFamily="34" charset="0"/>
                <a:cs typeface="Times New Roman" panose="02020603050405020304" pitchFamily="18" charset="0"/>
              </a:rPr>
              <a:t>Katjoner:  Na</a:t>
            </a:r>
            <a:r>
              <a:rPr lang="sv-SE"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sv-SE" sz="1800" dirty="0">
                <a:effectLst/>
                <a:latin typeface="Calibri" panose="020F0502020204030204" pitchFamily="34" charset="0"/>
                <a:ea typeface="Calibri" panose="020F0502020204030204" pitchFamily="34" charset="0"/>
                <a:cs typeface="Times New Roman" panose="02020603050405020304" pitchFamily="18" charset="0"/>
              </a:rPr>
              <a:t>, Mg</a:t>
            </a:r>
            <a:r>
              <a:rPr lang="sv-SE" sz="180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sv-SE" sz="1800" dirty="0">
                <a:effectLst/>
                <a:latin typeface="Calibri" panose="020F0502020204030204" pitchFamily="34" charset="0"/>
                <a:ea typeface="Calibri" panose="020F0502020204030204" pitchFamily="34" charset="0"/>
                <a:cs typeface="Times New Roman" panose="02020603050405020304" pitchFamily="18" charset="0"/>
              </a:rPr>
              <a:t>, K</a:t>
            </a:r>
            <a:r>
              <a:rPr lang="sv-SE"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sv-SE" sz="1800" dirty="0">
                <a:effectLst/>
                <a:latin typeface="Calibri" panose="020F0502020204030204" pitchFamily="34" charset="0"/>
                <a:ea typeface="Calibri" panose="020F0502020204030204" pitchFamily="34" charset="0"/>
                <a:cs typeface="Times New Roman" panose="02020603050405020304" pitchFamily="18" charset="0"/>
              </a:rPr>
              <a:t>, Ca</a:t>
            </a:r>
            <a:r>
              <a:rPr lang="sv-SE" sz="180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sv-SE" sz="1800" dirty="0">
                <a:effectLst/>
                <a:latin typeface="Calibri" panose="020F0502020204030204" pitchFamily="34" charset="0"/>
                <a:ea typeface="Calibri" panose="020F0502020204030204" pitchFamily="34" charset="0"/>
                <a:cs typeface="Times New Roman" panose="02020603050405020304" pitchFamily="18" charset="0"/>
              </a:rPr>
              <a:t>, Fe</a:t>
            </a:r>
            <a:r>
              <a:rPr lang="sv-SE" sz="180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sv-SE" sz="1800" dirty="0">
                <a:effectLst/>
                <a:latin typeface="Calibri" panose="020F0502020204030204" pitchFamily="34" charset="0"/>
                <a:ea typeface="Calibri" panose="020F0502020204030204" pitchFamily="34" charset="0"/>
                <a:cs typeface="Times New Roman" panose="02020603050405020304" pitchFamily="18" charset="0"/>
              </a:rPr>
              <a:t>, Fe</a:t>
            </a:r>
            <a:r>
              <a:rPr lang="sv-SE" sz="1800" baseline="30000" dirty="0">
                <a:effectLst/>
                <a:latin typeface="Calibri" panose="020F0502020204030204" pitchFamily="34" charset="0"/>
                <a:ea typeface="Calibri" panose="020F0502020204030204" pitchFamily="34" charset="0"/>
                <a:cs typeface="Times New Roman" panose="02020603050405020304" pitchFamily="18" charset="0"/>
              </a:rPr>
              <a:t>3+</a:t>
            </a:r>
            <a:r>
              <a:rPr lang="sv-SE" sz="1800" dirty="0">
                <a:effectLst/>
                <a:latin typeface="Calibri" panose="020F0502020204030204" pitchFamily="34" charset="0"/>
                <a:ea typeface="Calibri" panose="020F0502020204030204" pitchFamily="34" charset="0"/>
                <a:cs typeface="Times New Roman" panose="02020603050405020304" pitchFamily="18" charset="0"/>
              </a:rPr>
              <a:t>, Al</a:t>
            </a:r>
            <a:r>
              <a:rPr lang="sv-SE" sz="1800" baseline="30000" dirty="0">
                <a:effectLst/>
                <a:latin typeface="Calibri" panose="020F0502020204030204" pitchFamily="34" charset="0"/>
                <a:ea typeface="Calibri" panose="020F0502020204030204" pitchFamily="34" charset="0"/>
                <a:cs typeface="Times New Roman" panose="02020603050405020304" pitchFamily="18" charset="0"/>
              </a:rPr>
              <a:t>3+</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sv-SE" sz="1800" dirty="0">
                <a:effectLst/>
                <a:latin typeface="Calibri" panose="020F0502020204030204" pitchFamily="34" charset="0"/>
                <a:ea typeface="Calibri" panose="020F0502020204030204" pitchFamily="34" charset="0"/>
                <a:cs typeface="Times New Roman" panose="02020603050405020304" pitchFamily="18" charset="0"/>
              </a:rPr>
              <a:t>Li</a:t>
            </a:r>
            <a:r>
              <a:rPr lang="sv-SE"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sv-SE" sz="1800" dirty="0">
                <a:effectLst/>
                <a:latin typeface="Calibri" panose="020F0502020204030204" pitchFamily="34" charset="0"/>
                <a:ea typeface="Calibri" panose="020F0502020204030204" pitchFamily="34" charset="0"/>
                <a:cs typeface="Times New Roman" panose="02020603050405020304" pitchFamily="18" charset="0"/>
              </a:rPr>
              <a:t> bör inte hällas ut i avloppet i Göteborg eftersom det används som spårkemikalie i avloppsrören.</a:t>
            </a:r>
          </a:p>
          <a:p>
            <a:pPr marL="342900" lvl="0" indent="-342900">
              <a:lnSpc>
                <a:spcPct val="107000"/>
              </a:lnSpc>
              <a:spcAft>
                <a:spcPts val="800"/>
              </a:spcAft>
              <a:buFont typeface="Arial" panose="020B0604020202020204" pitchFamily="34" charset="0"/>
              <a:buChar char="•"/>
              <a:tabLst>
                <a:tab pos="457200" algn="l"/>
              </a:tabLst>
            </a:pPr>
            <a:r>
              <a:rPr lang="sv-SE" sz="1800" dirty="0">
                <a:effectLst/>
                <a:latin typeface="Calibri" panose="020F0502020204030204" pitchFamily="34" charset="0"/>
                <a:ea typeface="Calibri" panose="020F0502020204030204" pitchFamily="34" charset="0"/>
                <a:cs typeface="Times New Roman" panose="02020603050405020304" pitchFamily="18" charset="0"/>
              </a:rPr>
              <a:t>Järn- och Aluminiumjoner använder reningsverken som flockningsmedel för att fälla ut exempelvis fosfater och </a:t>
            </a:r>
          </a:p>
          <a:p>
            <a:pPr marL="342900" lvl="0" indent="-342900">
              <a:lnSpc>
                <a:spcPct val="107000"/>
              </a:lnSpc>
              <a:spcAft>
                <a:spcPts val="800"/>
              </a:spcAft>
              <a:buFont typeface="Arial" panose="020B0604020202020204" pitchFamily="34" charset="0"/>
              <a:buChar char="•"/>
              <a:tabLst>
                <a:tab pos="457200" algn="l"/>
              </a:tabLst>
            </a:pPr>
            <a:r>
              <a:rPr lang="sv-SE" sz="1800" b="1" dirty="0">
                <a:effectLst/>
                <a:latin typeface="Calibri" panose="020F0502020204030204" pitchFamily="34" charset="0"/>
                <a:ea typeface="Calibri" panose="020F0502020204030204" pitchFamily="34" charset="0"/>
                <a:cs typeface="Times New Roman" panose="02020603050405020304" pitchFamily="18" charset="0"/>
              </a:rPr>
              <a:t>små volymer </a:t>
            </a:r>
            <a:r>
              <a:rPr lang="sv-SE" sz="1800" dirty="0">
                <a:effectLst/>
                <a:latin typeface="Calibri" panose="020F0502020204030204" pitchFamily="34" charset="0"/>
                <a:ea typeface="Calibri" panose="020F0502020204030204" pitchFamily="34" charset="0"/>
                <a:cs typeface="Times New Roman" panose="02020603050405020304" pitchFamily="18" charset="0"/>
              </a:rPr>
              <a:t>av alkoholer, aceton och svaga syror är organiskt lättnedbrytbart material som bakterierna i reningsverken kan ta hand om. Allt som hälls ut måste hålla sig inom </a:t>
            </a:r>
            <a:r>
              <a:rPr lang="sv-SE" sz="1800" b="1" dirty="0">
                <a:effectLst/>
                <a:latin typeface="Calibri" panose="020F0502020204030204" pitchFamily="34" charset="0"/>
                <a:ea typeface="Calibri" panose="020F0502020204030204" pitchFamily="34" charset="0"/>
                <a:cs typeface="Times New Roman" panose="02020603050405020304" pitchFamily="18" charset="0"/>
              </a:rPr>
              <a:t>pH-intervallet 5 till 11</a:t>
            </a:r>
            <a:r>
              <a:rPr lang="sv-SE" sz="1800" dirty="0">
                <a:effectLst/>
                <a:latin typeface="Calibri" panose="020F0502020204030204" pitchFamily="34" charset="0"/>
                <a:ea typeface="Calibri" panose="020F0502020204030204" pitchFamily="34" charset="0"/>
                <a:cs typeface="Times New Roman" panose="02020603050405020304" pitchFamily="18" charset="0"/>
              </a:rPr>
              <a:t> för att inte förstöra reningsprocesserna.</a:t>
            </a:r>
          </a:p>
          <a:p>
            <a:r>
              <a:rPr lang="sv-SE" sz="1800" dirty="0">
                <a:effectLst/>
                <a:latin typeface="Calibri" panose="020F0502020204030204" pitchFamily="34" charset="0"/>
                <a:ea typeface="Calibri" panose="020F0502020204030204" pitchFamily="34" charset="0"/>
                <a:cs typeface="Arial" panose="020B0604020202020204" pitchFamily="34" charset="0"/>
              </a:rPr>
              <a:t>Det här exemplet är hämtat från Reningsverket i Göteborg (</a:t>
            </a:r>
            <a:r>
              <a:rPr lang="sv-SE" sz="1800" dirty="0" err="1">
                <a:effectLst/>
                <a:latin typeface="Calibri" panose="020F0502020204030204" pitchFamily="34" charset="0"/>
                <a:ea typeface="Calibri" panose="020F0502020204030204" pitchFamily="34" charset="0"/>
                <a:cs typeface="Arial" panose="020B0604020202020204" pitchFamily="34" charset="0"/>
              </a:rPr>
              <a:t>Gryab</a:t>
            </a:r>
            <a:r>
              <a:rPr lang="sv-SE" sz="1800" dirty="0">
                <a:effectLst/>
                <a:latin typeface="Calibri" panose="020F0502020204030204" pitchFamily="34" charset="0"/>
                <a:ea typeface="Calibri" panose="020F0502020204030204" pitchFamily="34" charset="0"/>
                <a:cs typeface="Arial" panose="020B0604020202020204" pitchFamily="34" charset="0"/>
              </a:rPr>
              <a:t>)</a:t>
            </a:r>
            <a:r>
              <a:rPr lang="sv-SE" dirty="0">
                <a:effectLst/>
              </a:rPr>
              <a:t> </a:t>
            </a:r>
            <a:endParaRPr lang="sv-SE" dirty="0"/>
          </a:p>
        </p:txBody>
      </p:sp>
      <p:sp>
        <p:nvSpPr>
          <p:cNvPr id="4" name="Platshållare för bildnummer 3">
            <a:extLst>
              <a:ext uri="{FF2B5EF4-FFF2-40B4-BE49-F238E27FC236}">
                <a16:creationId xmlns:a16="http://schemas.microsoft.com/office/drawing/2014/main" id="{AC548FEE-1AFA-5DE2-010D-3853607704D6}"/>
              </a:ext>
            </a:extLst>
          </p:cNvPr>
          <p:cNvSpPr>
            <a:spLocks noGrp="1"/>
          </p:cNvSpPr>
          <p:nvPr>
            <p:ph type="sldNum" sz="quarter" idx="5"/>
          </p:nvPr>
        </p:nvSpPr>
        <p:spPr/>
        <p:txBody>
          <a:bodyPr/>
          <a:lstStyle/>
          <a:p>
            <a:fld id="{23B1C32F-D48D-B44F-A675-7086604FDDE9}" type="slidenum">
              <a:rPr lang="sv-SE" smtClean="0"/>
              <a:t>19</a:t>
            </a:fld>
            <a:endParaRPr lang="sv-SE"/>
          </a:p>
        </p:txBody>
      </p:sp>
    </p:spTree>
    <p:extLst>
      <p:ext uri="{BB962C8B-B14F-4D97-AF65-F5344CB8AC3E}">
        <p14:creationId xmlns:p14="http://schemas.microsoft.com/office/powerpoint/2010/main" val="26713922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Demonstration av ögat</a:t>
            </a:r>
          </a:p>
        </p:txBody>
      </p:sp>
      <p:sp>
        <p:nvSpPr>
          <p:cNvPr id="4" name="Platshållare för bildnummer 3"/>
          <p:cNvSpPr>
            <a:spLocks noGrp="1"/>
          </p:cNvSpPr>
          <p:nvPr>
            <p:ph type="sldNum" sz="quarter" idx="5"/>
          </p:nvPr>
        </p:nvSpPr>
        <p:spPr/>
        <p:txBody>
          <a:bodyPr/>
          <a:lstStyle/>
          <a:p>
            <a:fld id="{23B1C32F-D48D-B44F-A675-7086604FDDE9}" type="slidenum">
              <a:rPr lang="sv-SE" smtClean="0"/>
              <a:t>22</a:t>
            </a:fld>
            <a:endParaRPr lang="sv-SE"/>
          </a:p>
        </p:txBody>
      </p:sp>
    </p:spTree>
    <p:extLst>
      <p:ext uri="{BB962C8B-B14F-4D97-AF65-F5344CB8AC3E}">
        <p14:creationId xmlns:p14="http://schemas.microsoft.com/office/powerpoint/2010/main" val="29600296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23B1C32F-D48D-B44F-A675-7086604FDDE9}" type="slidenum">
              <a:rPr lang="sv-SE" smtClean="0"/>
              <a:t>23</a:t>
            </a:fld>
            <a:endParaRPr lang="sv-SE"/>
          </a:p>
        </p:txBody>
      </p:sp>
    </p:spTree>
    <p:extLst>
      <p:ext uri="{BB962C8B-B14F-4D97-AF65-F5344CB8AC3E}">
        <p14:creationId xmlns:p14="http://schemas.microsoft.com/office/powerpoint/2010/main" val="10221256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effectLst/>
                <a:latin typeface="Calibri" panose="020F0502020204030204" pitchFamily="34" charset="0"/>
                <a:ea typeface="Calibri" panose="020F0502020204030204" pitchFamily="34" charset="0"/>
                <a:cs typeface="Arial" panose="020B0604020202020204" pitchFamily="34" charset="0"/>
              </a:rPr>
              <a:t>Definitionen av RISK: är kombinationen av sannolikheten för en oönskad händelse (olycka) och vilken konsekvens som händelsen får. Olyckor med enkla konsekvenser tillhör livet eller som kan man motverka dem genom att öva. När man lärt sig att hacka lök är risken mindre att man skär sig på kniven varje gång. Det som är den stora utmaningen är de fall då sannolikheten är liten men konsekvenserna blir svåra.</a:t>
            </a:r>
            <a:r>
              <a:rPr lang="sv-SE" dirty="0">
                <a:effectLst/>
              </a:rPr>
              <a:t> </a:t>
            </a:r>
            <a:endParaRPr lang="sv-SE" dirty="0"/>
          </a:p>
        </p:txBody>
      </p:sp>
      <p:sp>
        <p:nvSpPr>
          <p:cNvPr id="4" name="Platshållare för bildnummer 3"/>
          <p:cNvSpPr>
            <a:spLocks noGrp="1"/>
          </p:cNvSpPr>
          <p:nvPr>
            <p:ph type="sldNum" sz="quarter" idx="5"/>
          </p:nvPr>
        </p:nvSpPr>
        <p:spPr/>
        <p:txBody>
          <a:bodyPr/>
          <a:lstStyle/>
          <a:p>
            <a:fld id="{23B1C32F-D48D-B44F-A675-7086604FDDE9}" type="slidenum">
              <a:rPr lang="sv-SE" smtClean="0"/>
              <a:t>25</a:t>
            </a:fld>
            <a:endParaRPr lang="sv-SE"/>
          </a:p>
        </p:txBody>
      </p:sp>
    </p:spTree>
    <p:extLst>
      <p:ext uri="{BB962C8B-B14F-4D97-AF65-F5344CB8AC3E}">
        <p14:creationId xmlns:p14="http://schemas.microsoft.com/office/powerpoint/2010/main" val="20346288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B7A6F-07EA-9EA2-4CAB-C43D277045F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D4D47328-9B40-C7B4-F7A9-4743F7CDA333}"/>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23AA7DB7-05A6-6773-DA88-0E1C01A13BFE}"/>
              </a:ext>
            </a:extLst>
          </p:cNvPr>
          <p:cNvSpPr>
            <a:spLocks noGrp="1"/>
          </p:cNvSpPr>
          <p:nvPr>
            <p:ph type="body" idx="1"/>
          </p:nvPr>
        </p:nvSpPr>
        <p:spPr/>
        <p:txBody>
          <a:bodyPr/>
          <a:lstStyle/>
          <a:p>
            <a:r>
              <a:rPr lang="sv-SE" sz="1800" dirty="0">
                <a:effectLst/>
                <a:latin typeface="Calibri" panose="020F0502020204030204" pitchFamily="34" charset="0"/>
                <a:ea typeface="Calibri" panose="020F0502020204030204" pitchFamily="34" charset="0"/>
                <a:cs typeface="Arial" panose="020B0604020202020204" pitchFamily="34" charset="0"/>
              </a:rPr>
              <a:t>Definitionen av RISK: är kombinationen av sannolikheten för en oönskad händelse (olycka) och vilken konsekvens som händelsen får. Olyckor med enkla konsekvenser tillhör livet eller som kan man motverka dem genom att öva. När man lärt sig att hacka lök är risken mindre att man skär sig på kniven varje gång. Det som är den stora utmaningen är de fall då sannolikheten är liten men konsekvenserna blir svåra.</a:t>
            </a:r>
            <a:r>
              <a:rPr lang="sv-SE" dirty="0">
                <a:effectLst/>
              </a:rPr>
              <a:t> </a:t>
            </a:r>
            <a:endParaRPr lang="sv-SE" dirty="0"/>
          </a:p>
        </p:txBody>
      </p:sp>
      <p:sp>
        <p:nvSpPr>
          <p:cNvPr id="4" name="Platshållare för bildnummer 3">
            <a:extLst>
              <a:ext uri="{FF2B5EF4-FFF2-40B4-BE49-F238E27FC236}">
                <a16:creationId xmlns:a16="http://schemas.microsoft.com/office/drawing/2014/main" id="{D8970A6D-6E49-9EA2-37CB-3D13BC2F79EF}"/>
              </a:ext>
            </a:extLst>
          </p:cNvPr>
          <p:cNvSpPr>
            <a:spLocks noGrp="1"/>
          </p:cNvSpPr>
          <p:nvPr>
            <p:ph type="sldNum" sz="quarter" idx="5"/>
          </p:nvPr>
        </p:nvSpPr>
        <p:spPr/>
        <p:txBody>
          <a:bodyPr/>
          <a:lstStyle/>
          <a:p>
            <a:fld id="{23B1C32F-D48D-B44F-A675-7086604FDDE9}" type="slidenum">
              <a:rPr lang="sv-SE" smtClean="0"/>
              <a:t>26</a:t>
            </a:fld>
            <a:endParaRPr lang="sv-SE"/>
          </a:p>
        </p:txBody>
      </p:sp>
    </p:spTree>
    <p:extLst>
      <p:ext uri="{BB962C8B-B14F-4D97-AF65-F5344CB8AC3E}">
        <p14:creationId xmlns:p14="http://schemas.microsoft.com/office/powerpoint/2010/main" val="12995000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5E0BD5-7CF0-7F59-E166-F5504C045DD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9A8E0F6-4E9E-CF9F-43D4-305CA86799D0}"/>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32B71D48-2BC0-AAE7-C8FF-3294C317E06D}"/>
              </a:ext>
            </a:extLst>
          </p:cNvPr>
          <p:cNvSpPr>
            <a:spLocks noGrp="1"/>
          </p:cNvSpPr>
          <p:nvPr>
            <p:ph type="body" idx="1"/>
          </p:nvPr>
        </p:nvSpPr>
        <p:spPr/>
        <p:txBody>
          <a:bodyPr/>
          <a:lstStyle/>
          <a:p>
            <a:pPr>
              <a:lnSpc>
                <a:spcPct val="107000"/>
              </a:lnSpc>
              <a:spcAft>
                <a:spcPts val="800"/>
              </a:spcAft>
            </a:pPr>
            <a:r>
              <a:rPr lang="sv-SE" sz="1800" dirty="0">
                <a:effectLst/>
                <a:latin typeface="Calibri" panose="020F0502020204030204" pitchFamily="34" charset="0"/>
                <a:ea typeface="Calibri" panose="020F0502020204030204" pitchFamily="34" charset="0"/>
                <a:cs typeface="Arial" panose="020B0604020202020204" pitchFamily="34" charset="0"/>
              </a:rPr>
              <a:t>Riskbedömning – arbetsgivarens ansvar</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Arial" panose="020B0604020202020204" pitchFamily="34" charset="0"/>
              </a:rPr>
              <a:t>För att undvika ohälsa och olyckor på arbetsplatsen måste arbetsmoment som innebär hantering av kemiska riskkällor arbetsgivaren ska se till att:</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Arial" panose="020B0604020202020204" pitchFamily="34" charset="0"/>
              </a:rPr>
              <a:t>1. inget arbete påbörjas innan en riskbedömning är gjord,</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Arial" panose="020B0604020202020204" pitchFamily="34" charset="0"/>
              </a:rPr>
              <a:t>b) nödvändiga åtgärder vidtagits, och</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Arial" panose="020B0604020202020204" pitchFamily="34" charset="0"/>
              </a:rPr>
              <a:t>2. en ny undersökning och riskbedömning genomförs vid behov.</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Arial" panose="020B0604020202020204" pitchFamily="34" charset="0"/>
              </a:rPr>
              <a:t>Det här ingår i Arbetsmiljöverkets förordning AFS 2023:1 som handlar om det systematiska arbetsmiljöarbetet.</a:t>
            </a:r>
          </a:p>
          <a:p>
            <a:endParaRPr lang="sv-SE" dirty="0"/>
          </a:p>
        </p:txBody>
      </p:sp>
      <p:sp>
        <p:nvSpPr>
          <p:cNvPr id="4" name="Platshållare för bildnummer 3">
            <a:extLst>
              <a:ext uri="{FF2B5EF4-FFF2-40B4-BE49-F238E27FC236}">
                <a16:creationId xmlns:a16="http://schemas.microsoft.com/office/drawing/2014/main" id="{BB3877E5-A120-CDF8-5581-69F563C2A83B}"/>
              </a:ext>
            </a:extLst>
          </p:cNvPr>
          <p:cNvSpPr>
            <a:spLocks noGrp="1"/>
          </p:cNvSpPr>
          <p:nvPr>
            <p:ph type="sldNum" sz="quarter" idx="5"/>
          </p:nvPr>
        </p:nvSpPr>
        <p:spPr/>
        <p:txBody>
          <a:bodyPr/>
          <a:lstStyle/>
          <a:p>
            <a:fld id="{23B1C32F-D48D-B44F-A675-7086604FDDE9}" type="slidenum">
              <a:rPr lang="sv-SE" smtClean="0"/>
              <a:t>27</a:t>
            </a:fld>
            <a:endParaRPr lang="sv-SE"/>
          </a:p>
        </p:txBody>
      </p:sp>
    </p:spTree>
    <p:extLst>
      <p:ext uri="{BB962C8B-B14F-4D97-AF65-F5344CB8AC3E}">
        <p14:creationId xmlns:p14="http://schemas.microsoft.com/office/powerpoint/2010/main" val="9465614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07000"/>
              </a:lnSpc>
              <a:spcAft>
                <a:spcPts val="800"/>
              </a:spcAft>
            </a:pPr>
            <a:r>
              <a:rPr lang="sv-SE" sz="1800" dirty="0">
                <a:effectLst/>
                <a:latin typeface="Calibri" panose="020F0502020204030204" pitchFamily="34" charset="0"/>
                <a:ea typeface="Calibri" panose="020F0502020204030204" pitchFamily="34" charset="0"/>
                <a:cs typeface="Arial" panose="020B0604020202020204" pitchFamily="34" charset="0"/>
              </a:rPr>
              <a:t>Vi behöver identifiera sådana arbetsmoment och beskriva förebyggande åtgärder för hur arbetet ska genomföras.</a:t>
            </a:r>
          </a:p>
          <a:p>
            <a:r>
              <a:rPr lang="sv-SE" sz="1800" dirty="0">
                <a:effectLst/>
                <a:latin typeface="Calibri" panose="020F0502020204030204" pitchFamily="34" charset="0"/>
                <a:ea typeface="Calibri" panose="020F0502020204030204" pitchFamily="34" charset="0"/>
                <a:cs typeface="Arial" panose="020B0604020202020204" pitchFamily="34" charset="0"/>
              </a:rPr>
              <a:t>En riskbedömning kan som här vara en tabell.</a:t>
            </a:r>
            <a:r>
              <a:rPr lang="sv-SE" dirty="0">
                <a:effectLst/>
              </a:rPr>
              <a:t> </a:t>
            </a:r>
            <a:endParaRPr lang="sv-SE" dirty="0"/>
          </a:p>
        </p:txBody>
      </p:sp>
      <p:sp>
        <p:nvSpPr>
          <p:cNvPr id="4" name="Platshållare för bildnummer 3"/>
          <p:cNvSpPr>
            <a:spLocks noGrp="1"/>
          </p:cNvSpPr>
          <p:nvPr>
            <p:ph type="sldNum" sz="quarter" idx="5"/>
          </p:nvPr>
        </p:nvSpPr>
        <p:spPr/>
        <p:txBody>
          <a:bodyPr/>
          <a:lstStyle/>
          <a:p>
            <a:fld id="{23B1C32F-D48D-B44F-A675-7086604FDDE9}" type="slidenum">
              <a:rPr lang="sv-SE" smtClean="0"/>
              <a:t>29</a:t>
            </a:fld>
            <a:endParaRPr lang="sv-SE"/>
          </a:p>
        </p:txBody>
      </p:sp>
    </p:spTree>
    <p:extLst>
      <p:ext uri="{BB962C8B-B14F-4D97-AF65-F5344CB8AC3E}">
        <p14:creationId xmlns:p14="http://schemas.microsoft.com/office/powerpoint/2010/main" val="35008456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23B1C32F-D48D-B44F-A675-7086604FDDE9}" type="slidenum">
              <a:rPr lang="sv-SE" smtClean="0"/>
              <a:t>34</a:t>
            </a:fld>
            <a:endParaRPr lang="sv-SE"/>
          </a:p>
        </p:txBody>
      </p:sp>
    </p:spTree>
    <p:extLst>
      <p:ext uri="{BB962C8B-B14F-4D97-AF65-F5344CB8AC3E}">
        <p14:creationId xmlns:p14="http://schemas.microsoft.com/office/powerpoint/2010/main" val="29848481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07000"/>
              </a:lnSpc>
              <a:spcAft>
                <a:spcPts val="800"/>
              </a:spcAft>
            </a:pPr>
            <a:r>
              <a:rPr lang="sv-SE" sz="1800" dirty="0">
                <a:effectLst/>
                <a:latin typeface="Calibri" panose="020F0502020204030204" pitchFamily="34" charset="0"/>
                <a:ea typeface="Calibri" panose="020F0502020204030204" pitchFamily="34" charset="0"/>
                <a:cs typeface="Arial" panose="020B0604020202020204" pitchFamily="34" charset="0"/>
              </a:rPr>
              <a:t>För att förebygga ohälsa och </a:t>
            </a:r>
            <a:r>
              <a:rPr lang="sv-SE" sz="1800" dirty="0" err="1">
                <a:effectLst/>
                <a:latin typeface="Calibri" panose="020F0502020204030204" pitchFamily="34" charset="0"/>
                <a:ea typeface="Calibri" panose="020F0502020204030204" pitchFamily="34" charset="0"/>
                <a:cs typeface="Arial" panose="020B0604020202020204" pitchFamily="34" charset="0"/>
              </a:rPr>
              <a:t>olyckfall</a:t>
            </a:r>
            <a:r>
              <a:rPr lang="sv-SE" sz="1800" dirty="0">
                <a:effectLst/>
                <a:latin typeface="Calibri" panose="020F0502020204030204" pitchFamily="34" charset="0"/>
                <a:ea typeface="Calibri" panose="020F0502020204030204" pitchFamily="34" charset="0"/>
                <a:cs typeface="Arial" panose="020B0604020202020204" pitchFamily="34" charset="0"/>
              </a:rPr>
              <a:t> behöver det finnas riskbedömningar men också tydliga instruktioner om vad vi ska göra och hur vi ska göra för att göra rätt. En rutin får gärna skrivas i punktform och med bilder. Att ha tydliga rutiner på en arbetsplats ger kontinuitet och underlättar för nya medarbetare.</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Arial" panose="020B0604020202020204" pitchFamily="34" charset="0"/>
              </a:rPr>
              <a:t>Exempel på rutiner kan exempelvis vara</a:t>
            </a:r>
          </a:p>
          <a:p>
            <a:pPr marL="342900" lvl="0" indent="-342900">
              <a:lnSpc>
                <a:spcPct val="107000"/>
              </a:lnSpc>
              <a:spcAft>
                <a:spcPts val="800"/>
              </a:spcAft>
              <a:buFont typeface="Arial" panose="020B0604020202020204" pitchFamily="34" charset="0"/>
              <a:buChar char="•"/>
              <a:tabLst>
                <a:tab pos="457200" algn="l"/>
              </a:tabLst>
            </a:pPr>
            <a:r>
              <a:rPr lang="sv-SE" sz="1800" dirty="0">
                <a:effectLst/>
                <a:latin typeface="Calibri" panose="020F0502020204030204" pitchFamily="34" charset="0"/>
                <a:ea typeface="Calibri" panose="020F0502020204030204" pitchFamily="34" charset="0"/>
                <a:cs typeface="Times New Roman" panose="02020603050405020304" pitchFamily="18" charset="0"/>
              </a:rPr>
              <a:t>Kontroll av skyddsutrustning	</a:t>
            </a:r>
          </a:p>
          <a:p>
            <a:pPr marL="342900" lvl="0" indent="-342900">
              <a:lnSpc>
                <a:spcPct val="107000"/>
              </a:lnSpc>
              <a:spcAft>
                <a:spcPts val="800"/>
              </a:spcAft>
              <a:buFont typeface="Arial" panose="020B0604020202020204" pitchFamily="34" charset="0"/>
              <a:buChar char="•"/>
              <a:tabLst>
                <a:tab pos="457200" algn="l"/>
              </a:tabLst>
            </a:pPr>
            <a:r>
              <a:rPr lang="sv-SE" sz="1800" dirty="0">
                <a:effectLst/>
                <a:latin typeface="Calibri" panose="020F0502020204030204" pitchFamily="34" charset="0"/>
                <a:ea typeface="Calibri" panose="020F0502020204030204" pitchFamily="34" charset="0"/>
                <a:cs typeface="Times New Roman" panose="02020603050405020304" pitchFamily="18" charset="0"/>
              </a:rPr>
              <a:t>Utfasning av kemikalier</a:t>
            </a:r>
          </a:p>
          <a:p>
            <a:pPr marL="342900" lvl="0" indent="-342900">
              <a:lnSpc>
                <a:spcPct val="107000"/>
              </a:lnSpc>
              <a:spcAft>
                <a:spcPts val="800"/>
              </a:spcAft>
              <a:buFont typeface="Arial" panose="020B0604020202020204" pitchFamily="34" charset="0"/>
              <a:buChar char="•"/>
              <a:tabLst>
                <a:tab pos="457200" algn="l"/>
              </a:tabLst>
            </a:pPr>
            <a:r>
              <a:rPr lang="sv-SE" sz="1800" dirty="0">
                <a:effectLst/>
                <a:latin typeface="Calibri" panose="020F0502020204030204" pitchFamily="34" charset="0"/>
                <a:ea typeface="Calibri" panose="020F0502020204030204" pitchFamily="34" charset="0"/>
                <a:cs typeface="Times New Roman" panose="02020603050405020304" pitchFamily="18" charset="0"/>
              </a:rPr>
              <a:t>Avfallshantering (”Det ska vara lätt att göra rätt”)</a:t>
            </a:r>
          </a:p>
          <a:p>
            <a:r>
              <a:rPr lang="sv-SE" sz="1800" dirty="0">
                <a:effectLst/>
                <a:latin typeface="Calibri" panose="020F0502020204030204" pitchFamily="34" charset="0"/>
                <a:ea typeface="Calibri" panose="020F0502020204030204" pitchFamily="34" charset="0"/>
                <a:cs typeface="Arial" panose="020B0604020202020204" pitchFamily="34" charset="0"/>
              </a:rPr>
              <a:t>Användning av gasbrännare (se bild)</a:t>
            </a:r>
            <a:r>
              <a:rPr lang="sv-SE" dirty="0">
                <a:effectLst/>
              </a:rPr>
              <a:t> </a:t>
            </a:r>
            <a:endParaRPr lang="en-GB" dirty="0"/>
          </a:p>
        </p:txBody>
      </p:sp>
      <p:sp>
        <p:nvSpPr>
          <p:cNvPr id="4" name="Platshållare för bildnummer 3"/>
          <p:cNvSpPr>
            <a:spLocks noGrp="1"/>
          </p:cNvSpPr>
          <p:nvPr>
            <p:ph type="sldNum" sz="quarter" idx="5"/>
          </p:nvPr>
        </p:nvSpPr>
        <p:spPr/>
        <p:txBody>
          <a:bodyPr/>
          <a:lstStyle/>
          <a:p>
            <a:fld id="{23B1C32F-D48D-B44F-A675-7086604FDDE9}" type="slidenum">
              <a:rPr lang="sv-SE" smtClean="0"/>
              <a:t>35</a:t>
            </a:fld>
            <a:endParaRPr lang="sv-SE"/>
          </a:p>
        </p:txBody>
      </p:sp>
    </p:spTree>
    <p:extLst>
      <p:ext uri="{BB962C8B-B14F-4D97-AF65-F5344CB8AC3E}">
        <p14:creationId xmlns:p14="http://schemas.microsoft.com/office/powerpoint/2010/main" val="17466321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5E7A80-82D3-DD6B-2624-53730E49607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98B54AF-1156-F276-4633-0A08D0C84CDB}"/>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77F49A1E-E57E-09CA-6CA5-183A6AD7C3A4}"/>
              </a:ext>
            </a:extLst>
          </p:cNvPr>
          <p:cNvSpPr>
            <a:spLocks noGrp="1"/>
          </p:cNvSpPr>
          <p:nvPr>
            <p:ph type="body" idx="1"/>
          </p:nvPr>
        </p:nvSpPr>
        <p:spPr/>
        <p:txBody>
          <a:bodyPr/>
          <a:lstStyle/>
          <a:p>
            <a:pPr>
              <a:lnSpc>
                <a:spcPct val="107000"/>
              </a:lnSpc>
              <a:spcAft>
                <a:spcPts val="800"/>
              </a:spcAft>
            </a:pPr>
            <a:endParaRPr lang="en-GB" dirty="0"/>
          </a:p>
        </p:txBody>
      </p:sp>
      <p:sp>
        <p:nvSpPr>
          <p:cNvPr id="4" name="Platshållare för bildnummer 3">
            <a:extLst>
              <a:ext uri="{FF2B5EF4-FFF2-40B4-BE49-F238E27FC236}">
                <a16:creationId xmlns:a16="http://schemas.microsoft.com/office/drawing/2014/main" id="{9A071BFB-1056-3751-DEF9-1F13A9911876}"/>
              </a:ext>
            </a:extLst>
          </p:cNvPr>
          <p:cNvSpPr>
            <a:spLocks noGrp="1"/>
          </p:cNvSpPr>
          <p:nvPr>
            <p:ph type="sldNum" sz="quarter" idx="5"/>
          </p:nvPr>
        </p:nvSpPr>
        <p:spPr/>
        <p:txBody>
          <a:bodyPr/>
          <a:lstStyle/>
          <a:p>
            <a:fld id="{23B1C32F-D48D-B44F-A675-7086604FDDE9}" type="slidenum">
              <a:rPr lang="sv-SE" smtClean="0"/>
              <a:t>37</a:t>
            </a:fld>
            <a:endParaRPr lang="sv-SE"/>
          </a:p>
        </p:txBody>
      </p:sp>
    </p:spTree>
    <p:extLst>
      <p:ext uri="{BB962C8B-B14F-4D97-AF65-F5344CB8AC3E}">
        <p14:creationId xmlns:p14="http://schemas.microsoft.com/office/powerpoint/2010/main" val="2677332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23B1C32F-D48D-B44F-A675-7086604FDDE9}" type="slidenum">
              <a:rPr lang="sv-SE" smtClean="0"/>
              <a:t>3</a:t>
            </a:fld>
            <a:endParaRPr lang="sv-SE"/>
          </a:p>
        </p:txBody>
      </p:sp>
    </p:spTree>
    <p:extLst>
      <p:ext uri="{BB962C8B-B14F-4D97-AF65-F5344CB8AC3E}">
        <p14:creationId xmlns:p14="http://schemas.microsoft.com/office/powerpoint/2010/main" val="28265584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Calibri" panose="020F0502020204030204" pitchFamily="34" charset="0"/>
                <a:ea typeface="Calibri" panose="020F0502020204030204" pitchFamily="34" charset="0"/>
                <a:cs typeface="Arial" panose="020B0604020202020204" pitchFamily="34" charset="0"/>
              </a:rPr>
              <a:t>För att få en tydlig bild av återkommande arbetsuppgifter kopplade till det systematiska arbetsmiljöarbetet så kan ett </a:t>
            </a:r>
            <a:r>
              <a:rPr lang="sv-SE" sz="1800" dirty="0" err="1">
                <a:effectLst/>
                <a:latin typeface="Calibri" panose="020F0502020204030204" pitchFamily="34" charset="0"/>
                <a:ea typeface="Calibri" panose="020F0502020204030204" pitchFamily="34" charset="0"/>
                <a:cs typeface="Arial" panose="020B0604020202020204" pitchFamily="34" charset="0"/>
              </a:rPr>
              <a:t>årshjul</a:t>
            </a:r>
            <a:r>
              <a:rPr lang="sv-SE" sz="1800" dirty="0">
                <a:effectLst/>
                <a:latin typeface="Calibri" panose="020F0502020204030204" pitchFamily="34" charset="0"/>
                <a:ea typeface="Calibri" panose="020F0502020204030204" pitchFamily="34" charset="0"/>
                <a:cs typeface="Arial" panose="020B0604020202020204" pitchFamily="34" charset="0"/>
              </a:rPr>
              <a:t> vara ett sätt att få en struktur på när under läsåret som olika arbetsuppgifter ska utföras. Ännu tydligare blir det också när man kommer överens med arbetsgivaren om vem som utför vilka arbetsuppgifter. Det här är en powerpointmall som går att ladda ner från </a:t>
            </a:r>
            <a:r>
              <a:rPr lang="sv-SE" sz="1800" dirty="0" err="1">
                <a:effectLst/>
                <a:latin typeface="Calibri" panose="020F0502020204030204" pitchFamily="34" charset="0"/>
                <a:ea typeface="Calibri" panose="020F0502020204030204" pitchFamily="34" charset="0"/>
                <a:cs typeface="Arial" panose="020B0604020202020204" pitchFamily="34" charset="0"/>
              </a:rPr>
              <a:t>chesse.org</a:t>
            </a:r>
            <a:r>
              <a:rPr lang="sv-SE" sz="1800" dirty="0">
                <a:effectLst/>
                <a:latin typeface="Calibri" panose="020F0502020204030204" pitchFamily="34" charset="0"/>
                <a:ea typeface="Calibri" panose="020F0502020204030204" pitchFamily="34" charset="0"/>
                <a:cs typeface="Arial" panose="020B0604020202020204" pitchFamily="34" charset="0"/>
              </a:rPr>
              <a:t>. Där finns också många andra malldokument som kan vara användbara att anpassa till sin egen verksamhet för att skapa en säker och trygg arbetsmiljö för kemiläraren.</a:t>
            </a:r>
            <a:r>
              <a:rPr lang="sv-SE" dirty="0">
                <a:effectLst/>
              </a:rPr>
              <a:t> </a:t>
            </a:r>
            <a:endParaRPr lang="en-US" b="0" i="0" strike="noStrike" dirty="0">
              <a:effectLst/>
            </a:endParaRPr>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573343-6FCE-439B-9FC6-E6088EC4198E}"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28827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b="1" dirty="0">
                <a:effectLst/>
                <a:latin typeface="Calibri" panose="020F0502020204030204" pitchFamily="34" charset="0"/>
                <a:ea typeface="Calibri" panose="020F0502020204030204" pitchFamily="34" charset="0"/>
                <a:cs typeface="Arial" panose="020B0604020202020204" pitchFamily="34" charset="0"/>
              </a:rPr>
              <a:t>På </a:t>
            </a:r>
            <a:r>
              <a:rPr lang="sv-SE" sz="1800" b="1" dirty="0" err="1">
                <a:effectLst/>
                <a:latin typeface="Calibri" panose="020F0502020204030204" pitchFamily="34" charset="0"/>
                <a:ea typeface="Calibri" panose="020F0502020204030204" pitchFamily="34" charset="0"/>
                <a:cs typeface="Arial" panose="020B0604020202020204" pitchFamily="34" charset="0"/>
              </a:rPr>
              <a:t>KRCs</a:t>
            </a:r>
            <a:r>
              <a:rPr lang="sv-SE" sz="1800" b="1" dirty="0">
                <a:effectLst/>
                <a:latin typeface="Calibri" panose="020F0502020204030204" pitchFamily="34" charset="0"/>
                <a:ea typeface="Calibri" panose="020F0502020204030204" pitchFamily="34" charset="0"/>
                <a:cs typeface="Arial" panose="020B0604020202020204" pitchFamily="34" charset="0"/>
              </a:rPr>
              <a:t> hemsida</a:t>
            </a:r>
            <a:r>
              <a:rPr lang="sv-SE" sz="1800" dirty="0">
                <a:effectLst/>
                <a:latin typeface="Calibri" panose="020F0502020204030204" pitchFamily="34" charset="0"/>
                <a:ea typeface="Calibri" panose="020F0502020204030204" pitchFamily="34" charset="0"/>
                <a:cs typeface="Arial" panose="020B0604020202020204" pitchFamily="34" charset="0"/>
              </a:rPr>
              <a:t> finns en flik för nyheter och en annan för kalenderhändelser. Dessutom finns en del material för undervisning. Titta runt på hemsidan och hör gärna av dig till någon av oss på KRC.</a:t>
            </a:r>
            <a:r>
              <a:rPr lang="sv-SE" dirty="0">
                <a:effectLst/>
              </a:rPr>
              <a:t> </a:t>
            </a:r>
            <a:endParaRPr lang="sv-SE" dirty="0"/>
          </a:p>
        </p:txBody>
      </p:sp>
      <p:sp>
        <p:nvSpPr>
          <p:cNvPr id="4" name="Platshållare för bildnummer 3"/>
          <p:cNvSpPr>
            <a:spLocks noGrp="1"/>
          </p:cNvSpPr>
          <p:nvPr>
            <p:ph type="sldNum" sz="quarter" idx="5"/>
          </p:nvPr>
        </p:nvSpPr>
        <p:spPr/>
        <p:txBody>
          <a:bodyPr/>
          <a:lstStyle/>
          <a:p>
            <a:fld id="{23B1C32F-D48D-B44F-A675-7086604FDDE9}" type="slidenum">
              <a:rPr lang="sv-SE" smtClean="0"/>
              <a:t>42</a:t>
            </a:fld>
            <a:endParaRPr lang="sv-SE"/>
          </a:p>
        </p:txBody>
      </p:sp>
    </p:spTree>
    <p:extLst>
      <p:ext uri="{BB962C8B-B14F-4D97-AF65-F5344CB8AC3E}">
        <p14:creationId xmlns:p14="http://schemas.microsoft.com/office/powerpoint/2010/main" val="37034239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dirty="0"/>
              <a:t>En EU-förordning: CLP – Faroangivelser (H-fraser) och faropiktogram</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dirty="0"/>
              <a:t>Ett EU-direktiv: Avfallsdirektivet (Avfallstrappan)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p>
          <a:p>
            <a:endParaRPr lang="sv-SE" dirty="0"/>
          </a:p>
        </p:txBody>
      </p:sp>
      <p:sp>
        <p:nvSpPr>
          <p:cNvPr id="4" name="Platshållare för bildnummer 3"/>
          <p:cNvSpPr>
            <a:spLocks noGrp="1"/>
          </p:cNvSpPr>
          <p:nvPr>
            <p:ph type="sldNum" sz="quarter" idx="5"/>
          </p:nvPr>
        </p:nvSpPr>
        <p:spPr/>
        <p:txBody>
          <a:bodyPr/>
          <a:lstStyle/>
          <a:p>
            <a:fld id="{23B1C32F-D48D-B44F-A675-7086604FDDE9}" type="slidenum">
              <a:rPr lang="sv-SE" smtClean="0"/>
              <a:t>6</a:t>
            </a:fld>
            <a:endParaRPr lang="sv-SE"/>
          </a:p>
        </p:txBody>
      </p:sp>
    </p:spTree>
    <p:extLst>
      <p:ext uri="{BB962C8B-B14F-4D97-AF65-F5344CB8AC3E}">
        <p14:creationId xmlns:p14="http://schemas.microsoft.com/office/powerpoint/2010/main" val="23885349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23B1C32F-D48D-B44F-A675-7086604FDDE9}" type="slidenum">
              <a:rPr lang="sv-SE" smtClean="0"/>
              <a:t>8</a:t>
            </a:fld>
            <a:endParaRPr lang="sv-SE"/>
          </a:p>
        </p:txBody>
      </p:sp>
    </p:spTree>
    <p:extLst>
      <p:ext uri="{BB962C8B-B14F-4D97-AF65-F5344CB8AC3E}">
        <p14:creationId xmlns:p14="http://schemas.microsoft.com/office/powerpoint/2010/main" val="24056830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GB" dirty="0"/>
          </a:p>
        </p:txBody>
      </p:sp>
      <p:sp>
        <p:nvSpPr>
          <p:cNvPr id="4" name="Platshållare för bildnummer 3"/>
          <p:cNvSpPr>
            <a:spLocks noGrp="1"/>
          </p:cNvSpPr>
          <p:nvPr>
            <p:ph type="sldNum" sz="quarter" idx="5"/>
          </p:nvPr>
        </p:nvSpPr>
        <p:spPr/>
        <p:txBody>
          <a:bodyPr/>
          <a:lstStyle/>
          <a:p>
            <a:fld id="{23B1C32F-D48D-B44F-A675-7086604FDDE9}" type="slidenum">
              <a:rPr lang="sv-SE" smtClean="0"/>
              <a:t>11</a:t>
            </a:fld>
            <a:endParaRPr lang="sv-SE"/>
          </a:p>
        </p:txBody>
      </p:sp>
    </p:spTree>
    <p:extLst>
      <p:ext uri="{BB962C8B-B14F-4D97-AF65-F5344CB8AC3E}">
        <p14:creationId xmlns:p14="http://schemas.microsoft.com/office/powerpoint/2010/main" val="16551778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23B1C32F-D48D-B44F-A675-7086604FDDE9}" type="slidenum">
              <a:rPr lang="sv-SE" smtClean="0"/>
              <a:t>12</a:t>
            </a:fld>
            <a:endParaRPr lang="sv-SE"/>
          </a:p>
        </p:txBody>
      </p:sp>
    </p:spTree>
    <p:extLst>
      <p:ext uri="{BB962C8B-B14F-4D97-AF65-F5344CB8AC3E}">
        <p14:creationId xmlns:p14="http://schemas.microsoft.com/office/powerpoint/2010/main" val="42361576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F98DB-B4BD-CD43-13AB-E1EACCAD332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75DB69CC-2A9E-F3B7-CDC5-88677102DEA2}"/>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7EBC8885-7FC4-D56D-AB6A-B6F47758400C}"/>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8CAE48CA-37A0-3974-EA98-84EEB57B5021}"/>
              </a:ext>
            </a:extLst>
          </p:cNvPr>
          <p:cNvSpPr>
            <a:spLocks noGrp="1"/>
          </p:cNvSpPr>
          <p:nvPr>
            <p:ph type="sldNum" sz="quarter" idx="5"/>
          </p:nvPr>
        </p:nvSpPr>
        <p:spPr/>
        <p:txBody>
          <a:bodyPr/>
          <a:lstStyle/>
          <a:p>
            <a:fld id="{23B1C32F-D48D-B44F-A675-7086604FDDE9}" type="slidenum">
              <a:rPr lang="sv-SE" smtClean="0"/>
              <a:t>13</a:t>
            </a:fld>
            <a:endParaRPr lang="sv-SE"/>
          </a:p>
        </p:txBody>
      </p:sp>
    </p:spTree>
    <p:extLst>
      <p:ext uri="{BB962C8B-B14F-4D97-AF65-F5344CB8AC3E}">
        <p14:creationId xmlns:p14="http://schemas.microsoft.com/office/powerpoint/2010/main" val="25657283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B07D7E-BCD9-48EF-F050-AB3512F8526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842BC63-780A-B0A4-ED59-DE9C4884A989}"/>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C481CA28-CD1C-E1B1-E6ED-4E7A19E1A40B}"/>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F803FB16-C4D5-9477-427D-6EE336E06E7F}"/>
              </a:ext>
            </a:extLst>
          </p:cNvPr>
          <p:cNvSpPr>
            <a:spLocks noGrp="1"/>
          </p:cNvSpPr>
          <p:nvPr>
            <p:ph type="sldNum" sz="quarter" idx="5"/>
          </p:nvPr>
        </p:nvSpPr>
        <p:spPr/>
        <p:txBody>
          <a:bodyPr/>
          <a:lstStyle/>
          <a:p>
            <a:fld id="{23B1C32F-D48D-B44F-A675-7086604FDDE9}" type="slidenum">
              <a:rPr lang="sv-SE" smtClean="0"/>
              <a:t>17</a:t>
            </a:fld>
            <a:endParaRPr lang="sv-SE"/>
          </a:p>
        </p:txBody>
      </p:sp>
    </p:spTree>
    <p:extLst>
      <p:ext uri="{BB962C8B-B14F-4D97-AF65-F5344CB8AC3E}">
        <p14:creationId xmlns:p14="http://schemas.microsoft.com/office/powerpoint/2010/main" val="2062279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F8C5EA28-F160-4ECE-AE6E-90C0A45B532D}" type="slidenum">
              <a:rPr lang="nb-NO" smtClean="0"/>
              <a:t>18</a:t>
            </a:fld>
            <a:endParaRPr lang="nb-NO"/>
          </a:p>
        </p:txBody>
      </p:sp>
    </p:spTree>
    <p:extLst>
      <p:ext uri="{BB962C8B-B14F-4D97-AF65-F5344CB8AC3E}">
        <p14:creationId xmlns:p14="http://schemas.microsoft.com/office/powerpoint/2010/main" val="17696993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su.se/kemilararnas-resurscentrum/" TargetMode="Externa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hyperlink" Target="http://www.chesse.org/" TargetMode="External"/><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hyperlink" Target="https://creativecommons.org/licenses/by/4.0/" TargetMode="Externa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bg>
      <p:bgPr>
        <a:solidFill>
          <a:schemeClr val="bg2"/>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1BA00BFA-A9A2-AAAE-9617-25D676590D8D}"/>
              </a:ext>
            </a:extLst>
          </p:cNvPr>
          <p:cNvPicPr>
            <a:picLocks noChangeAspect="1"/>
          </p:cNvPicPr>
          <p:nvPr userDrawn="1"/>
        </p:nvPicPr>
        <p:blipFill>
          <a:blip r:embed="rId2"/>
          <a:srcRect/>
          <a:stretch/>
        </p:blipFill>
        <p:spPr>
          <a:xfrm>
            <a:off x="0" y="478536"/>
            <a:ext cx="12192000" cy="5900928"/>
          </a:xfrm>
          <a:prstGeom prst="rect">
            <a:avLst/>
          </a:prstGeom>
        </p:spPr>
      </p:pic>
      <p:sp>
        <p:nvSpPr>
          <p:cNvPr id="5" name="Rektangel 4">
            <a:extLst>
              <a:ext uri="{FF2B5EF4-FFF2-40B4-BE49-F238E27FC236}">
                <a16:creationId xmlns:a16="http://schemas.microsoft.com/office/drawing/2014/main" id="{EC0B6B43-98CA-946F-49F6-674DA54D6ED0}"/>
              </a:ext>
            </a:extLst>
          </p:cNvPr>
          <p:cNvSpPr/>
          <p:nvPr userDrawn="1"/>
        </p:nvSpPr>
        <p:spPr>
          <a:xfrm>
            <a:off x="0" y="5515826"/>
            <a:ext cx="12192000" cy="90009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Platshållare för text 4">
            <a:extLst>
              <a:ext uri="{FF2B5EF4-FFF2-40B4-BE49-F238E27FC236}">
                <a16:creationId xmlns:a16="http://schemas.microsoft.com/office/drawing/2014/main" id="{893244C5-0DD7-A3A3-600A-D11DB3712EDA}"/>
              </a:ext>
            </a:extLst>
          </p:cNvPr>
          <p:cNvSpPr>
            <a:spLocks noGrp="1"/>
          </p:cNvSpPr>
          <p:nvPr>
            <p:ph type="body" sz="quarter" idx="10" hasCustomPrompt="1"/>
          </p:nvPr>
        </p:nvSpPr>
        <p:spPr>
          <a:xfrm>
            <a:off x="6718300" y="2126457"/>
            <a:ext cx="3263900" cy="519762"/>
          </a:xfrm>
          <a:prstGeom prst="rect">
            <a:avLst/>
          </a:prstGeom>
        </p:spPr>
        <p:txBody>
          <a:bodyPr>
            <a:normAutofit/>
          </a:bodyPr>
          <a:lstStyle>
            <a:lvl1pPr marL="0" indent="0">
              <a:buNone/>
              <a:defRPr sz="3600" b="1" i="0">
                <a:solidFill>
                  <a:schemeClr val="tx2"/>
                </a:solidFill>
                <a:latin typeface="+mn-lt"/>
              </a:defRPr>
            </a:lvl1pPr>
          </a:lstStyle>
          <a:p>
            <a:pPr lvl="0"/>
            <a:r>
              <a:rPr lang="sv-SE" b="1" i="0" noProof="0" dirty="0">
                <a:latin typeface="+mn-lt"/>
              </a:rPr>
              <a:t>RUBRIK</a:t>
            </a:r>
            <a:endParaRPr lang="sv-SE" b="0" i="0" noProof="0" dirty="0">
              <a:latin typeface="Caecilia LT Std Roman" pitchFamily="2" charset="0"/>
            </a:endParaRPr>
          </a:p>
          <a:p>
            <a:pPr lvl="0"/>
            <a:endParaRPr lang="sv-SE" noProof="0" dirty="0"/>
          </a:p>
        </p:txBody>
      </p:sp>
      <p:sp>
        <p:nvSpPr>
          <p:cNvPr id="9" name="Platshållare för text 4">
            <a:extLst>
              <a:ext uri="{FF2B5EF4-FFF2-40B4-BE49-F238E27FC236}">
                <a16:creationId xmlns:a16="http://schemas.microsoft.com/office/drawing/2014/main" id="{F6CD0467-8099-3FE2-BD2C-DC5E18E3A08D}"/>
              </a:ext>
            </a:extLst>
          </p:cNvPr>
          <p:cNvSpPr>
            <a:spLocks noGrp="1"/>
          </p:cNvSpPr>
          <p:nvPr>
            <p:ph type="body" sz="quarter" idx="11" hasCustomPrompt="1"/>
          </p:nvPr>
        </p:nvSpPr>
        <p:spPr>
          <a:xfrm>
            <a:off x="6718300" y="2954589"/>
            <a:ext cx="3263900" cy="900096"/>
          </a:xfrm>
          <a:prstGeom prst="rect">
            <a:avLst/>
          </a:prstGeom>
        </p:spPr>
        <p:txBody>
          <a:bodyPr>
            <a:normAutofit/>
          </a:bodyPr>
          <a:lstStyle>
            <a:lvl1pPr marL="0" indent="0">
              <a:buNone/>
              <a:defRPr sz="2400" b="0" i="0">
                <a:solidFill>
                  <a:schemeClr val="bg1"/>
                </a:solidFill>
                <a:latin typeface="+mn-lt"/>
              </a:defRPr>
            </a:lvl1pPr>
          </a:lstStyle>
          <a:p>
            <a:pPr lvl="0"/>
            <a:r>
              <a:rPr lang="sv-SE" noProof="0"/>
              <a:t>Plats för text</a:t>
            </a:r>
          </a:p>
        </p:txBody>
      </p:sp>
      <p:sp>
        <p:nvSpPr>
          <p:cNvPr id="4" name="Rektangel 3">
            <a:extLst>
              <a:ext uri="{FF2B5EF4-FFF2-40B4-BE49-F238E27FC236}">
                <a16:creationId xmlns:a16="http://schemas.microsoft.com/office/drawing/2014/main" id="{76EB09FF-4C18-6F12-E988-A188A25AD92C}"/>
              </a:ext>
            </a:extLst>
          </p:cNvPr>
          <p:cNvSpPr/>
          <p:nvPr userDrawn="1"/>
        </p:nvSpPr>
        <p:spPr>
          <a:xfrm>
            <a:off x="0" y="468922"/>
            <a:ext cx="12192000" cy="874753"/>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Bildobjekt 2">
            <a:extLst>
              <a:ext uri="{FF2B5EF4-FFF2-40B4-BE49-F238E27FC236}">
                <a16:creationId xmlns:a16="http://schemas.microsoft.com/office/drawing/2014/main" id="{F96BE735-1E2B-BA0F-2FA8-548C06735D77}"/>
              </a:ext>
            </a:extLst>
          </p:cNvPr>
          <p:cNvPicPr>
            <a:picLocks noChangeAspect="1"/>
          </p:cNvPicPr>
          <p:nvPr userDrawn="1"/>
        </p:nvPicPr>
        <p:blipFill>
          <a:blip r:embed="rId3"/>
          <a:stretch>
            <a:fillRect/>
          </a:stretch>
        </p:blipFill>
        <p:spPr>
          <a:xfrm>
            <a:off x="9607979" y="5370896"/>
            <a:ext cx="2957355" cy="1692789"/>
          </a:xfrm>
          <a:prstGeom prst="rect">
            <a:avLst/>
          </a:prstGeom>
        </p:spPr>
      </p:pic>
    </p:spTree>
    <p:extLst>
      <p:ext uri="{BB962C8B-B14F-4D97-AF65-F5344CB8AC3E}">
        <p14:creationId xmlns:p14="http://schemas.microsoft.com/office/powerpoint/2010/main" val="237722293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om-loggor-rand">
    <p:bg>
      <p:bgPr>
        <a:solidFill>
          <a:schemeClr val="bg2"/>
        </a:solidFill>
        <a:effectLst/>
      </p:bgPr>
    </p:bg>
    <p:spTree>
      <p:nvGrpSpPr>
        <p:cNvPr id="1" name=""/>
        <p:cNvGrpSpPr/>
        <p:nvPr/>
      </p:nvGrpSpPr>
      <p:grpSpPr>
        <a:xfrm>
          <a:off x="0" y="0"/>
          <a:ext cx="0" cy="0"/>
          <a:chOff x="0" y="0"/>
          <a:chExt cx="0" cy="0"/>
        </a:xfrm>
      </p:grpSpPr>
      <p:grpSp>
        <p:nvGrpSpPr>
          <p:cNvPr id="3" name="Grupp 2">
            <a:extLst>
              <a:ext uri="{FF2B5EF4-FFF2-40B4-BE49-F238E27FC236}">
                <a16:creationId xmlns:a16="http://schemas.microsoft.com/office/drawing/2014/main" id="{AAA6E828-59F3-772F-8077-9AA9F78E7537}"/>
              </a:ext>
            </a:extLst>
          </p:cNvPr>
          <p:cNvGrpSpPr/>
          <p:nvPr userDrawn="1"/>
        </p:nvGrpSpPr>
        <p:grpSpPr>
          <a:xfrm>
            <a:off x="-2" y="0"/>
            <a:ext cx="244701" cy="6858000"/>
            <a:chOff x="-2" y="0"/>
            <a:chExt cx="244701" cy="6858000"/>
          </a:xfrm>
        </p:grpSpPr>
        <p:sp>
          <p:nvSpPr>
            <p:cNvPr id="4" name="Rektangel 3">
              <a:extLst>
                <a:ext uri="{FF2B5EF4-FFF2-40B4-BE49-F238E27FC236}">
                  <a16:creationId xmlns:a16="http://schemas.microsoft.com/office/drawing/2014/main" id="{C74A74D2-836D-81A5-07E0-89F8856DD287}"/>
                </a:ext>
              </a:extLst>
            </p:cNvPr>
            <p:cNvSpPr/>
            <p:nvPr/>
          </p:nvSpPr>
          <p:spPr>
            <a:xfrm>
              <a:off x="0" y="0"/>
              <a:ext cx="244699" cy="2286000"/>
            </a:xfrm>
            <a:prstGeom prst="rect">
              <a:avLst/>
            </a:prstGeom>
            <a:solidFill>
              <a:srgbClr val="EA65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ktangel 4">
              <a:extLst>
                <a:ext uri="{FF2B5EF4-FFF2-40B4-BE49-F238E27FC236}">
                  <a16:creationId xmlns:a16="http://schemas.microsoft.com/office/drawing/2014/main" id="{989DBBBE-E897-D035-6346-C6DC80174DE3}"/>
                </a:ext>
              </a:extLst>
            </p:cNvPr>
            <p:cNvSpPr/>
            <p:nvPr/>
          </p:nvSpPr>
          <p:spPr>
            <a:xfrm>
              <a:off x="-1" y="2286000"/>
              <a:ext cx="244699" cy="2286000"/>
            </a:xfrm>
            <a:prstGeom prst="rect">
              <a:avLst/>
            </a:prstGeom>
            <a:solidFill>
              <a:srgbClr val="FBBA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ktangel 5">
              <a:extLst>
                <a:ext uri="{FF2B5EF4-FFF2-40B4-BE49-F238E27FC236}">
                  <a16:creationId xmlns:a16="http://schemas.microsoft.com/office/drawing/2014/main" id="{E6AF2F7D-F8D3-2347-D927-33E0FA499B25}"/>
                </a:ext>
              </a:extLst>
            </p:cNvPr>
            <p:cNvSpPr/>
            <p:nvPr/>
          </p:nvSpPr>
          <p:spPr>
            <a:xfrm>
              <a:off x="-2" y="4572000"/>
              <a:ext cx="244699" cy="2286000"/>
            </a:xfrm>
            <a:prstGeom prst="rect">
              <a:avLst/>
            </a:prstGeom>
            <a:solidFill>
              <a:srgbClr val="E73B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2" name="Bildobjekt 1">
            <a:extLst>
              <a:ext uri="{FF2B5EF4-FFF2-40B4-BE49-F238E27FC236}">
                <a16:creationId xmlns:a16="http://schemas.microsoft.com/office/drawing/2014/main" id="{9C7096FC-52A5-996B-2AD8-671A01E4F6C9}"/>
              </a:ext>
            </a:extLst>
          </p:cNvPr>
          <p:cNvPicPr>
            <a:picLocks noChangeAspect="1"/>
          </p:cNvPicPr>
          <p:nvPr userDrawn="1"/>
        </p:nvPicPr>
        <p:blipFill>
          <a:blip r:embed="rId2"/>
          <a:stretch>
            <a:fillRect/>
          </a:stretch>
        </p:blipFill>
        <p:spPr>
          <a:xfrm>
            <a:off x="9607979" y="5370896"/>
            <a:ext cx="2957355" cy="1692789"/>
          </a:xfrm>
          <a:prstGeom prst="rect">
            <a:avLst/>
          </a:prstGeom>
        </p:spPr>
      </p:pic>
    </p:spTree>
    <p:extLst>
      <p:ext uri="{BB962C8B-B14F-4D97-AF65-F5344CB8AC3E}">
        <p14:creationId xmlns:p14="http://schemas.microsoft.com/office/powerpoint/2010/main" val="5465575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ubrik och text 3">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112F5A58-D1EF-60F8-4460-EA35493C3871}"/>
              </a:ext>
            </a:extLst>
          </p:cNvPr>
          <p:cNvSpPr/>
          <p:nvPr userDrawn="1"/>
        </p:nvSpPr>
        <p:spPr>
          <a:xfrm>
            <a:off x="6096000" y="0"/>
            <a:ext cx="6186616"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latshållare för text 2">
            <a:extLst>
              <a:ext uri="{FF2B5EF4-FFF2-40B4-BE49-F238E27FC236}">
                <a16:creationId xmlns:a16="http://schemas.microsoft.com/office/drawing/2014/main" id="{CDBD41BF-0C91-BAC8-62AA-E195167DAD9B}"/>
              </a:ext>
            </a:extLst>
          </p:cNvPr>
          <p:cNvSpPr>
            <a:spLocks noGrp="1"/>
          </p:cNvSpPr>
          <p:nvPr>
            <p:ph type="body" sz="quarter" idx="10" hasCustomPrompt="1"/>
          </p:nvPr>
        </p:nvSpPr>
        <p:spPr>
          <a:xfrm>
            <a:off x="604808" y="1495577"/>
            <a:ext cx="4877411" cy="4001974"/>
          </a:xfrm>
          <a:prstGeom prst="rect">
            <a:avLst/>
          </a:prstGeom>
        </p:spPr>
        <p:txBody>
          <a:bodyPr/>
          <a:lstStyle>
            <a:lvl1pPr marL="0" indent="0">
              <a:buNone/>
              <a:defRPr sz="2400">
                <a:solidFill>
                  <a:schemeClr val="tx1"/>
                </a:solidFill>
                <a:latin typeface="+mj-lt"/>
              </a:defRPr>
            </a:lvl1pPr>
          </a:lstStyle>
          <a:p>
            <a:pPr lvl="0"/>
            <a:r>
              <a:rPr lang="en-GB"/>
              <a:t>Plats för text</a:t>
            </a:r>
          </a:p>
        </p:txBody>
      </p:sp>
      <p:sp>
        <p:nvSpPr>
          <p:cNvPr id="8" name="Platshållare för text 4">
            <a:extLst>
              <a:ext uri="{FF2B5EF4-FFF2-40B4-BE49-F238E27FC236}">
                <a16:creationId xmlns:a16="http://schemas.microsoft.com/office/drawing/2014/main" id="{4A6B6C21-CF17-DFE1-21A1-219BE983A9F4}"/>
              </a:ext>
            </a:extLst>
          </p:cNvPr>
          <p:cNvSpPr>
            <a:spLocks noGrp="1"/>
          </p:cNvSpPr>
          <p:nvPr>
            <p:ph type="body" sz="quarter" idx="11" hasCustomPrompt="1"/>
          </p:nvPr>
        </p:nvSpPr>
        <p:spPr>
          <a:xfrm>
            <a:off x="604808" y="576756"/>
            <a:ext cx="2163763" cy="612068"/>
          </a:xfrm>
          <a:prstGeom prst="rect">
            <a:avLst/>
          </a:prstGeom>
        </p:spPr>
        <p:txBody>
          <a:bodyPr>
            <a:normAutofit/>
          </a:bodyPr>
          <a:lstStyle>
            <a:lvl1pPr marL="0" indent="0">
              <a:buNone/>
              <a:defRPr sz="3600" b="1">
                <a:solidFill>
                  <a:schemeClr val="tx2"/>
                </a:solidFill>
                <a:latin typeface="+mn-lt"/>
              </a:defRPr>
            </a:lvl1pPr>
          </a:lstStyle>
          <a:p>
            <a:pPr lvl="0"/>
            <a:r>
              <a:rPr lang="en-GB"/>
              <a:t>RUBRIK</a:t>
            </a:r>
          </a:p>
        </p:txBody>
      </p:sp>
      <p:pic>
        <p:nvPicPr>
          <p:cNvPr id="3" name="Bildobjekt 2" descr="En bild som visar konst, design&#10;&#10;Automatiskt genererad beskrivning">
            <a:extLst>
              <a:ext uri="{FF2B5EF4-FFF2-40B4-BE49-F238E27FC236}">
                <a16:creationId xmlns:a16="http://schemas.microsoft.com/office/drawing/2014/main" id="{1435A4C4-801E-564E-8F78-B3F36024533E}"/>
              </a:ext>
            </a:extLst>
          </p:cNvPr>
          <p:cNvPicPr>
            <a:picLocks noChangeAspect="1"/>
          </p:cNvPicPr>
          <p:nvPr userDrawn="1"/>
        </p:nvPicPr>
        <p:blipFill>
          <a:blip r:embed="rId2"/>
          <a:stretch>
            <a:fillRect/>
          </a:stretch>
        </p:blipFill>
        <p:spPr>
          <a:xfrm>
            <a:off x="6180449" y="1601419"/>
            <a:ext cx="6314437" cy="2882200"/>
          </a:xfrm>
          <a:prstGeom prst="rect">
            <a:avLst/>
          </a:prstGeom>
        </p:spPr>
      </p:pic>
      <p:pic>
        <p:nvPicPr>
          <p:cNvPr id="2" name="Bildobjekt 1">
            <a:extLst>
              <a:ext uri="{FF2B5EF4-FFF2-40B4-BE49-F238E27FC236}">
                <a16:creationId xmlns:a16="http://schemas.microsoft.com/office/drawing/2014/main" id="{A0BD2428-E7E7-5B7A-1CB7-F99A32815456}"/>
              </a:ext>
            </a:extLst>
          </p:cNvPr>
          <p:cNvPicPr>
            <a:picLocks noChangeAspect="1"/>
          </p:cNvPicPr>
          <p:nvPr userDrawn="1"/>
        </p:nvPicPr>
        <p:blipFill>
          <a:blip r:embed="rId3"/>
          <a:stretch>
            <a:fillRect/>
          </a:stretch>
        </p:blipFill>
        <p:spPr>
          <a:xfrm>
            <a:off x="9607979" y="5370896"/>
            <a:ext cx="2957355" cy="1692789"/>
          </a:xfrm>
          <a:prstGeom prst="rect">
            <a:avLst/>
          </a:prstGeom>
        </p:spPr>
      </p:pic>
    </p:spTree>
    <p:extLst>
      <p:ext uri="{BB962C8B-B14F-4D97-AF65-F5344CB8AC3E}">
        <p14:creationId xmlns:p14="http://schemas.microsoft.com/office/powerpoint/2010/main" val="3196095829"/>
      </p:ext>
    </p:extLst>
  </p:cSld>
  <p:clrMapOvr>
    <a:masterClrMapping/>
  </p:clrMapOvr>
  <p:extLst>
    <p:ext uri="{DCECCB84-F9BA-43D5-87BE-67443E8EF086}">
      <p15:sldGuideLst xmlns:p15="http://schemas.microsoft.com/office/powerpoint/2012/main">
        <p15:guide id="1" orient="horz" pos="411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Rubrik och text 3">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112F5A58-D1EF-60F8-4460-EA35493C3871}"/>
              </a:ext>
            </a:extLst>
          </p:cNvPr>
          <p:cNvSpPr/>
          <p:nvPr userDrawn="1"/>
        </p:nvSpPr>
        <p:spPr>
          <a:xfrm>
            <a:off x="8279328" y="0"/>
            <a:ext cx="4003288"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Bildobjekt 2" descr="En bild som visar konst, design&#10;&#10;Automatiskt genererad beskrivning">
            <a:extLst>
              <a:ext uri="{FF2B5EF4-FFF2-40B4-BE49-F238E27FC236}">
                <a16:creationId xmlns:a16="http://schemas.microsoft.com/office/drawing/2014/main" id="{1435A4C4-801E-564E-8F78-B3F36024533E}"/>
              </a:ext>
            </a:extLst>
          </p:cNvPr>
          <p:cNvPicPr>
            <a:picLocks noChangeAspect="1"/>
          </p:cNvPicPr>
          <p:nvPr userDrawn="1"/>
        </p:nvPicPr>
        <p:blipFill>
          <a:blip r:embed="rId2"/>
          <a:stretch>
            <a:fillRect/>
          </a:stretch>
        </p:blipFill>
        <p:spPr>
          <a:xfrm>
            <a:off x="8360547" y="2047516"/>
            <a:ext cx="3945782" cy="1801037"/>
          </a:xfrm>
          <a:prstGeom prst="rect">
            <a:avLst/>
          </a:prstGeom>
        </p:spPr>
      </p:pic>
      <p:sp>
        <p:nvSpPr>
          <p:cNvPr id="2" name="Platshållare för text 2">
            <a:extLst>
              <a:ext uri="{FF2B5EF4-FFF2-40B4-BE49-F238E27FC236}">
                <a16:creationId xmlns:a16="http://schemas.microsoft.com/office/drawing/2014/main" id="{A2F2647D-1034-C628-16D0-574A34EF7D07}"/>
              </a:ext>
            </a:extLst>
          </p:cNvPr>
          <p:cNvSpPr>
            <a:spLocks noGrp="1"/>
          </p:cNvSpPr>
          <p:nvPr>
            <p:ph type="body" sz="quarter" idx="10" hasCustomPrompt="1"/>
          </p:nvPr>
        </p:nvSpPr>
        <p:spPr>
          <a:xfrm>
            <a:off x="604808" y="1497194"/>
            <a:ext cx="6803569" cy="4307110"/>
          </a:xfrm>
          <a:prstGeom prst="rect">
            <a:avLst/>
          </a:prstGeom>
        </p:spPr>
        <p:txBody>
          <a:bodyPr/>
          <a:lstStyle>
            <a:lvl1pPr marL="0" indent="0">
              <a:buNone/>
              <a:defRPr sz="2400">
                <a:solidFill>
                  <a:schemeClr val="tx1"/>
                </a:solidFill>
                <a:latin typeface="+mj-lt"/>
              </a:defRPr>
            </a:lvl1pPr>
          </a:lstStyle>
          <a:p>
            <a:pPr lvl="0"/>
            <a:r>
              <a:rPr lang="en-GB"/>
              <a:t>Plats för text</a:t>
            </a:r>
          </a:p>
        </p:txBody>
      </p:sp>
      <p:sp>
        <p:nvSpPr>
          <p:cNvPr id="4" name="Platshållare för text 4">
            <a:extLst>
              <a:ext uri="{FF2B5EF4-FFF2-40B4-BE49-F238E27FC236}">
                <a16:creationId xmlns:a16="http://schemas.microsoft.com/office/drawing/2014/main" id="{1A6A9213-0CCA-435D-79B3-104924977C75}"/>
              </a:ext>
            </a:extLst>
          </p:cNvPr>
          <p:cNvSpPr>
            <a:spLocks noGrp="1"/>
          </p:cNvSpPr>
          <p:nvPr>
            <p:ph type="body" sz="quarter" idx="11" hasCustomPrompt="1"/>
          </p:nvPr>
        </p:nvSpPr>
        <p:spPr>
          <a:xfrm>
            <a:off x="604808" y="576756"/>
            <a:ext cx="2163763" cy="612068"/>
          </a:xfrm>
          <a:prstGeom prst="rect">
            <a:avLst/>
          </a:prstGeom>
        </p:spPr>
        <p:txBody>
          <a:bodyPr>
            <a:normAutofit/>
          </a:bodyPr>
          <a:lstStyle>
            <a:lvl1pPr marL="0" indent="0">
              <a:buNone/>
              <a:defRPr sz="3600" b="1">
                <a:solidFill>
                  <a:schemeClr val="tx2"/>
                </a:solidFill>
                <a:latin typeface="+mn-lt"/>
              </a:defRPr>
            </a:lvl1pPr>
          </a:lstStyle>
          <a:p>
            <a:pPr lvl="0"/>
            <a:r>
              <a:rPr lang="en-GB"/>
              <a:t>RUBRIK</a:t>
            </a:r>
          </a:p>
        </p:txBody>
      </p:sp>
      <p:pic>
        <p:nvPicPr>
          <p:cNvPr id="5" name="Bildobjekt 4">
            <a:extLst>
              <a:ext uri="{FF2B5EF4-FFF2-40B4-BE49-F238E27FC236}">
                <a16:creationId xmlns:a16="http://schemas.microsoft.com/office/drawing/2014/main" id="{C284E997-EA1C-AD33-8B5F-E24E85F6D54C}"/>
              </a:ext>
            </a:extLst>
          </p:cNvPr>
          <p:cNvPicPr>
            <a:picLocks noChangeAspect="1"/>
          </p:cNvPicPr>
          <p:nvPr userDrawn="1"/>
        </p:nvPicPr>
        <p:blipFill>
          <a:blip r:embed="rId3"/>
          <a:stretch>
            <a:fillRect/>
          </a:stretch>
        </p:blipFill>
        <p:spPr>
          <a:xfrm>
            <a:off x="9607979" y="5370896"/>
            <a:ext cx="2957355" cy="1692789"/>
          </a:xfrm>
          <a:prstGeom prst="rect">
            <a:avLst/>
          </a:prstGeom>
        </p:spPr>
      </p:pic>
    </p:spTree>
    <p:extLst>
      <p:ext uri="{BB962C8B-B14F-4D97-AF65-F5344CB8AC3E}">
        <p14:creationId xmlns:p14="http://schemas.microsoft.com/office/powerpoint/2010/main" val="355681538"/>
      </p:ext>
    </p:extLst>
  </p:cSld>
  <p:clrMapOvr>
    <a:masterClrMapping/>
  </p:clrMapOvr>
  <p:extLst>
    <p:ext uri="{DCECCB84-F9BA-43D5-87BE-67443E8EF086}">
      <p15:sldGuideLst xmlns:p15="http://schemas.microsoft.com/office/powerpoint/2012/main">
        <p15:guide id="1" orient="horz" pos="411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ild med rubrik och text">
    <p:bg>
      <p:bgPr>
        <a:solidFill>
          <a:schemeClr val="bg2"/>
        </a:solidFill>
        <a:effectLst/>
      </p:bgPr>
    </p:bg>
    <p:spTree>
      <p:nvGrpSpPr>
        <p:cNvPr id="1" name=""/>
        <p:cNvGrpSpPr/>
        <p:nvPr/>
      </p:nvGrpSpPr>
      <p:grpSpPr>
        <a:xfrm>
          <a:off x="0" y="0"/>
          <a:ext cx="0" cy="0"/>
          <a:chOff x="0" y="0"/>
          <a:chExt cx="0" cy="0"/>
        </a:xfrm>
      </p:grpSpPr>
      <p:sp>
        <p:nvSpPr>
          <p:cNvPr id="9" name="Platshållare för text 2">
            <a:extLst>
              <a:ext uri="{FF2B5EF4-FFF2-40B4-BE49-F238E27FC236}">
                <a16:creationId xmlns:a16="http://schemas.microsoft.com/office/drawing/2014/main" id="{EB68DE60-2046-2A47-60E7-5F572351BF98}"/>
              </a:ext>
            </a:extLst>
          </p:cNvPr>
          <p:cNvSpPr>
            <a:spLocks noGrp="1"/>
          </p:cNvSpPr>
          <p:nvPr>
            <p:ph type="body" sz="quarter" idx="10" hasCustomPrompt="1"/>
          </p:nvPr>
        </p:nvSpPr>
        <p:spPr>
          <a:xfrm>
            <a:off x="7150218" y="1424389"/>
            <a:ext cx="4697037" cy="4195826"/>
          </a:xfrm>
          <a:prstGeom prst="rect">
            <a:avLst/>
          </a:prstGeom>
        </p:spPr>
        <p:txBody>
          <a:bodyPr/>
          <a:lstStyle>
            <a:lvl1pPr marL="0" indent="0">
              <a:buNone/>
              <a:defRPr sz="2400">
                <a:solidFill>
                  <a:schemeClr val="tx1"/>
                </a:solidFill>
                <a:latin typeface="+mj-lt"/>
              </a:defRPr>
            </a:lvl1pPr>
          </a:lstStyle>
          <a:p>
            <a:pPr lvl="0"/>
            <a:r>
              <a:rPr lang="en-GB"/>
              <a:t>Plats för text</a:t>
            </a:r>
          </a:p>
        </p:txBody>
      </p:sp>
      <p:sp>
        <p:nvSpPr>
          <p:cNvPr id="10" name="Platshållare för text 4">
            <a:extLst>
              <a:ext uri="{FF2B5EF4-FFF2-40B4-BE49-F238E27FC236}">
                <a16:creationId xmlns:a16="http://schemas.microsoft.com/office/drawing/2014/main" id="{2B37E9EC-130D-FBAD-C572-C0A5F2614349}"/>
              </a:ext>
            </a:extLst>
          </p:cNvPr>
          <p:cNvSpPr>
            <a:spLocks noGrp="1"/>
          </p:cNvSpPr>
          <p:nvPr>
            <p:ph type="body" sz="quarter" idx="11" hasCustomPrompt="1"/>
          </p:nvPr>
        </p:nvSpPr>
        <p:spPr>
          <a:xfrm>
            <a:off x="7150218" y="489861"/>
            <a:ext cx="2529041" cy="587490"/>
          </a:xfrm>
          <a:prstGeom prst="rect">
            <a:avLst/>
          </a:prstGeom>
        </p:spPr>
        <p:txBody>
          <a:bodyPr>
            <a:noAutofit/>
          </a:bodyPr>
          <a:lstStyle>
            <a:lvl1pPr marL="0" indent="0">
              <a:buNone/>
              <a:defRPr sz="3600" b="1">
                <a:solidFill>
                  <a:schemeClr val="tx2"/>
                </a:solidFill>
                <a:latin typeface="+mn-lt"/>
              </a:defRPr>
            </a:lvl1pPr>
          </a:lstStyle>
          <a:p>
            <a:pPr lvl="0"/>
            <a:r>
              <a:rPr lang="en-GB"/>
              <a:t>RUBRIK</a:t>
            </a:r>
          </a:p>
        </p:txBody>
      </p:sp>
      <p:sp>
        <p:nvSpPr>
          <p:cNvPr id="3" name="Platshållare för bild 2">
            <a:extLst>
              <a:ext uri="{FF2B5EF4-FFF2-40B4-BE49-F238E27FC236}">
                <a16:creationId xmlns:a16="http://schemas.microsoft.com/office/drawing/2014/main" id="{8A95CEEB-2D82-FB42-4934-442C0A199969}"/>
              </a:ext>
            </a:extLst>
          </p:cNvPr>
          <p:cNvSpPr>
            <a:spLocks noGrp="1"/>
          </p:cNvSpPr>
          <p:nvPr>
            <p:ph type="pic" sz="quarter" idx="12" hasCustomPrompt="1"/>
          </p:nvPr>
        </p:nvSpPr>
        <p:spPr>
          <a:xfrm>
            <a:off x="0" y="0"/>
            <a:ext cx="6626268" cy="6858000"/>
          </a:xfrm>
          <a:prstGeom prst="rect">
            <a:avLst/>
          </a:prstGeom>
        </p:spPr>
        <p:txBody>
          <a:bodyPr/>
          <a:lstStyle>
            <a:lvl1pPr marL="0" indent="0">
              <a:buNone/>
              <a:defRPr/>
            </a:lvl1pPr>
          </a:lstStyle>
          <a:p>
            <a:r>
              <a:rPr lang="sv-SE"/>
              <a:t>Klicka för att sätta in bild</a:t>
            </a:r>
          </a:p>
        </p:txBody>
      </p:sp>
      <p:pic>
        <p:nvPicPr>
          <p:cNvPr id="4" name="Bildobjekt 3">
            <a:extLst>
              <a:ext uri="{FF2B5EF4-FFF2-40B4-BE49-F238E27FC236}">
                <a16:creationId xmlns:a16="http://schemas.microsoft.com/office/drawing/2014/main" id="{7FA11548-48D3-3BCC-B832-7ED7D9137819}"/>
              </a:ext>
            </a:extLst>
          </p:cNvPr>
          <p:cNvPicPr>
            <a:picLocks noChangeAspect="1"/>
          </p:cNvPicPr>
          <p:nvPr userDrawn="1"/>
        </p:nvPicPr>
        <p:blipFill>
          <a:blip r:embed="rId2"/>
          <a:stretch>
            <a:fillRect/>
          </a:stretch>
        </p:blipFill>
        <p:spPr>
          <a:xfrm>
            <a:off x="9607979" y="5370896"/>
            <a:ext cx="2957355" cy="1692789"/>
          </a:xfrm>
          <a:prstGeom prst="rect">
            <a:avLst/>
          </a:prstGeom>
        </p:spPr>
      </p:pic>
    </p:spTree>
    <p:extLst>
      <p:ext uri="{BB962C8B-B14F-4D97-AF65-F5344CB8AC3E}">
        <p14:creationId xmlns:p14="http://schemas.microsoft.com/office/powerpoint/2010/main" val="3280070662"/>
      </p:ext>
    </p:extLst>
  </p:cSld>
  <p:clrMapOvr>
    <a:masterClrMapping/>
  </p:clrMapOvr>
  <p:extLst>
    <p:ext uri="{DCECCB84-F9BA-43D5-87BE-67443E8EF086}">
      <p15:sldGuideLst xmlns:p15="http://schemas.microsoft.com/office/powerpoint/2012/main">
        <p15:guide id="1" orient="horz" pos="411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Bild med rubrik och text">
    <p:bg>
      <p:bgPr>
        <a:solidFill>
          <a:schemeClr val="bg2"/>
        </a:solidFill>
        <a:effectLst/>
      </p:bgPr>
    </p:bg>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8A95CEEB-2D82-FB42-4934-442C0A199969}"/>
              </a:ext>
            </a:extLst>
          </p:cNvPr>
          <p:cNvSpPr>
            <a:spLocks noGrp="1"/>
          </p:cNvSpPr>
          <p:nvPr>
            <p:ph type="pic" sz="quarter" idx="12" hasCustomPrompt="1"/>
          </p:nvPr>
        </p:nvSpPr>
        <p:spPr>
          <a:xfrm>
            <a:off x="1" y="0"/>
            <a:ext cx="4003288" cy="6858000"/>
          </a:xfrm>
          <a:prstGeom prst="rect">
            <a:avLst/>
          </a:prstGeom>
        </p:spPr>
        <p:txBody>
          <a:bodyPr/>
          <a:lstStyle>
            <a:lvl1pPr marL="0" indent="0">
              <a:buNone/>
              <a:defRPr/>
            </a:lvl1pPr>
          </a:lstStyle>
          <a:p>
            <a:r>
              <a:rPr lang="sv-SE"/>
              <a:t>Klicka för att sätta in bild</a:t>
            </a:r>
          </a:p>
        </p:txBody>
      </p:sp>
      <p:sp>
        <p:nvSpPr>
          <p:cNvPr id="5" name="Platshållare för text 2">
            <a:extLst>
              <a:ext uri="{FF2B5EF4-FFF2-40B4-BE49-F238E27FC236}">
                <a16:creationId xmlns:a16="http://schemas.microsoft.com/office/drawing/2014/main" id="{4E386B99-AD40-20D2-2B34-DAB8695115FA}"/>
              </a:ext>
            </a:extLst>
          </p:cNvPr>
          <p:cNvSpPr>
            <a:spLocks noGrp="1"/>
          </p:cNvSpPr>
          <p:nvPr>
            <p:ph type="body" sz="quarter" idx="10" hasCustomPrompt="1"/>
          </p:nvPr>
        </p:nvSpPr>
        <p:spPr>
          <a:xfrm>
            <a:off x="4518531" y="1380903"/>
            <a:ext cx="6615046" cy="4178125"/>
          </a:xfrm>
          <a:prstGeom prst="rect">
            <a:avLst/>
          </a:prstGeom>
        </p:spPr>
        <p:txBody>
          <a:bodyPr/>
          <a:lstStyle>
            <a:lvl1pPr marL="0" indent="0">
              <a:buNone/>
              <a:defRPr sz="2400">
                <a:solidFill>
                  <a:schemeClr val="tx1"/>
                </a:solidFill>
                <a:latin typeface="+mj-lt"/>
              </a:defRPr>
            </a:lvl1pPr>
          </a:lstStyle>
          <a:p>
            <a:pPr lvl="0"/>
            <a:r>
              <a:rPr lang="en-GB"/>
              <a:t>Plats för text</a:t>
            </a:r>
          </a:p>
        </p:txBody>
      </p:sp>
      <p:sp>
        <p:nvSpPr>
          <p:cNvPr id="6" name="Platshållare för text 4">
            <a:extLst>
              <a:ext uri="{FF2B5EF4-FFF2-40B4-BE49-F238E27FC236}">
                <a16:creationId xmlns:a16="http://schemas.microsoft.com/office/drawing/2014/main" id="{8A1054E7-EF8A-7DD3-49C5-DAA642FF4E3E}"/>
              </a:ext>
            </a:extLst>
          </p:cNvPr>
          <p:cNvSpPr>
            <a:spLocks noGrp="1"/>
          </p:cNvSpPr>
          <p:nvPr>
            <p:ph type="body" sz="quarter" idx="11" hasCustomPrompt="1"/>
          </p:nvPr>
        </p:nvSpPr>
        <p:spPr>
          <a:xfrm>
            <a:off x="4518531" y="489861"/>
            <a:ext cx="2934629" cy="532733"/>
          </a:xfrm>
          <a:prstGeom prst="rect">
            <a:avLst/>
          </a:prstGeom>
        </p:spPr>
        <p:txBody>
          <a:bodyPr>
            <a:normAutofit/>
          </a:bodyPr>
          <a:lstStyle>
            <a:lvl1pPr marL="0" indent="0">
              <a:buNone/>
              <a:defRPr sz="3600" b="1">
                <a:solidFill>
                  <a:schemeClr val="tx2"/>
                </a:solidFill>
                <a:latin typeface="+mn-lt"/>
              </a:defRPr>
            </a:lvl1pPr>
          </a:lstStyle>
          <a:p>
            <a:pPr lvl="0"/>
            <a:r>
              <a:rPr lang="en-GB"/>
              <a:t>RUBRIK</a:t>
            </a:r>
          </a:p>
        </p:txBody>
      </p:sp>
      <p:pic>
        <p:nvPicPr>
          <p:cNvPr id="4" name="Bildobjekt 3">
            <a:extLst>
              <a:ext uri="{FF2B5EF4-FFF2-40B4-BE49-F238E27FC236}">
                <a16:creationId xmlns:a16="http://schemas.microsoft.com/office/drawing/2014/main" id="{085341EC-3BDE-4B13-587E-CB2E5B36EB36}"/>
              </a:ext>
            </a:extLst>
          </p:cNvPr>
          <p:cNvPicPr>
            <a:picLocks noChangeAspect="1"/>
          </p:cNvPicPr>
          <p:nvPr userDrawn="1"/>
        </p:nvPicPr>
        <p:blipFill>
          <a:blip r:embed="rId2"/>
          <a:stretch>
            <a:fillRect/>
          </a:stretch>
        </p:blipFill>
        <p:spPr>
          <a:xfrm>
            <a:off x="9607979" y="5370896"/>
            <a:ext cx="2957355" cy="1692789"/>
          </a:xfrm>
          <a:prstGeom prst="rect">
            <a:avLst/>
          </a:prstGeom>
        </p:spPr>
      </p:pic>
    </p:spTree>
    <p:extLst>
      <p:ext uri="{BB962C8B-B14F-4D97-AF65-F5344CB8AC3E}">
        <p14:creationId xmlns:p14="http://schemas.microsoft.com/office/powerpoint/2010/main" val="2179741223"/>
      </p:ext>
    </p:extLst>
  </p:cSld>
  <p:clrMapOvr>
    <a:masterClrMapping/>
  </p:clrMapOvr>
  <p:extLst>
    <p:ext uri="{DCECCB84-F9BA-43D5-87BE-67443E8EF086}">
      <p15:sldGuideLst xmlns:p15="http://schemas.microsoft.com/office/powerpoint/2012/main">
        <p15:guide id="1" orient="horz" pos="402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F404AF49-228C-A109-DF20-F45EB074D0C5}"/>
              </a:ext>
            </a:extLst>
          </p:cNvPr>
          <p:cNvSpPr>
            <a:spLocks noGrp="1"/>
          </p:cNvSpPr>
          <p:nvPr>
            <p:ph type="pic" sz="quarter" idx="10" hasCustomPrompt="1"/>
          </p:nvPr>
        </p:nvSpPr>
        <p:spPr>
          <a:xfrm>
            <a:off x="0" y="0"/>
            <a:ext cx="12192000" cy="6858000"/>
          </a:xfrm>
          <a:prstGeom prst="rect">
            <a:avLst/>
          </a:prstGeom>
        </p:spPr>
        <p:txBody>
          <a:bodyPr/>
          <a:lstStyle>
            <a:lvl1pPr marL="0" indent="0">
              <a:buNone/>
              <a:defRPr>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v-SE"/>
              <a:t>Klicka för att sätta in bild</a:t>
            </a:r>
          </a:p>
          <a:p>
            <a:endParaRPr lang="sv-SE"/>
          </a:p>
        </p:txBody>
      </p:sp>
    </p:spTree>
    <p:extLst>
      <p:ext uri="{BB962C8B-B14F-4D97-AF65-F5344CB8AC3E}">
        <p14:creationId xmlns:p14="http://schemas.microsoft.com/office/powerpoint/2010/main" val="353898785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om-loggor">
    <p:bg>
      <p:bgPr>
        <a:solidFill>
          <a:schemeClr val="bg2"/>
        </a:solidFill>
        <a:effectLst/>
      </p:bgPr>
    </p:bg>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3433BE62-9C96-1468-3A6B-23E4B26A238D}"/>
              </a:ext>
            </a:extLst>
          </p:cNvPr>
          <p:cNvPicPr>
            <a:picLocks noChangeAspect="1"/>
          </p:cNvPicPr>
          <p:nvPr userDrawn="1"/>
        </p:nvPicPr>
        <p:blipFill>
          <a:blip r:embed="rId2"/>
          <a:stretch>
            <a:fillRect/>
          </a:stretch>
        </p:blipFill>
        <p:spPr>
          <a:xfrm>
            <a:off x="9607979" y="5370896"/>
            <a:ext cx="2957355" cy="1692789"/>
          </a:xfrm>
          <a:prstGeom prst="rect">
            <a:avLst/>
          </a:prstGeom>
        </p:spPr>
      </p:pic>
    </p:spTree>
    <p:extLst>
      <p:ext uri="{BB962C8B-B14F-4D97-AF65-F5344CB8AC3E}">
        <p14:creationId xmlns:p14="http://schemas.microsoft.com/office/powerpoint/2010/main" val="3088310626"/>
      </p:ext>
    </p:extLst>
  </p:cSld>
  <p:clrMapOvr>
    <a:masterClrMapping/>
  </p:clrMapOvr>
  <p:extLst>
    <p:ext uri="{DCECCB84-F9BA-43D5-87BE-67443E8EF086}">
      <p15:sldGuideLst xmlns:p15="http://schemas.microsoft.com/office/powerpoint/2012/main">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odrät rubrik och text-med SU">
    <p:bg>
      <p:bgPr>
        <a:solidFill>
          <a:schemeClr val="bg2"/>
        </a:solidFill>
        <a:effectLst/>
      </p:bgPr>
    </p:bg>
    <p:spTree>
      <p:nvGrpSpPr>
        <p:cNvPr id="1" name=""/>
        <p:cNvGrpSpPr/>
        <p:nvPr/>
      </p:nvGrpSpPr>
      <p:grpSpPr>
        <a:xfrm>
          <a:off x="0" y="0"/>
          <a:ext cx="0" cy="0"/>
          <a:chOff x="0" y="0"/>
          <a:chExt cx="0" cy="0"/>
        </a:xfrm>
      </p:grpSpPr>
      <p:cxnSp>
        <p:nvCxnSpPr>
          <p:cNvPr id="7" name="Rak 6">
            <a:extLst>
              <a:ext uri="{FF2B5EF4-FFF2-40B4-BE49-F238E27FC236}">
                <a16:creationId xmlns:a16="http://schemas.microsoft.com/office/drawing/2014/main" id="{ECF15BDD-666C-AAD8-9F28-228E175C78E7}"/>
              </a:ext>
            </a:extLst>
          </p:cNvPr>
          <p:cNvCxnSpPr>
            <a:cxnSpLocks/>
          </p:cNvCxnSpPr>
          <p:nvPr userDrawn="1"/>
        </p:nvCxnSpPr>
        <p:spPr>
          <a:xfrm>
            <a:off x="3236588" y="2952076"/>
            <a:ext cx="3531476"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Platshållare för text 9">
            <a:extLst>
              <a:ext uri="{FF2B5EF4-FFF2-40B4-BE49-F238E27FC236}">
                <a16:creationId xmlns:a16="http://schemas.microsoft.com/office/drawing/2014/main" id="{80D8EC5B-C6CD-55D0-C281-00D4BC8810E6}"/>
              </a:ext>
            </a:extLst>
          </p:cNvPr>
          <p:cNvSpPr>
            <a:spLocks noGrp="1"/>
          </p:cNvSpPr>
          <p:nvPr>
            <p:ph type="body" sz="quarter" idx="10" hasCustomPrompt="1"/>
          </p:nvPr>
        </p:nvSpPr>
        <p:spPr>
          <a:xfrm>
            <a:off x="3197397" y="2010184"/>
            <a:ext cx="3531476" cy="610654"/>
          </a:xfrm>
          <a:prstGeom prst="rect">
            <a:avLst/>
          </a:prstGeom>
        </p:spPr>
        <p:txBody>
          <a:bodyPr>
            <a:normAutofit/>
          </a:bodyPr>
          <a:lstStyle>
            <a:lvl1pPr marL="0" indent="0">
              <a:buNone/>
              <a:defRPr sz="3600" b="1" i="0">
                <a:solidFill>
                  <a:schemeClr val="tx2"/>
                </a:solidFill>
                <a:latin typeface="+mn-lt"/>
              </a:defRPr>
            </a:lvl1pPr>
          </a:lstStyle>
          <a:p>
            <a:pPr lvl="0"/>
            <a:r>
              <a:rPr lang="en-GB"/>
              <a:t>Plats för text</a:t>
            </a:r>
          </a:p>
        </p:txBody>
      </p:sp>
      <p:sp>
        <p:nvSpPr>
          <p:cNvPr id="9" name="textruta 8">
            <a:extLst>
              <a:ext uri="{FF2B5EF4-FFF2-40B4-BE49-F238E27FC236}">
                <a16:creationId xmlns:a16="http://schemas.microsoft.com/office/drawing/2014/main" id="{1B6C3BA8-FDD6-D364-0C19-1BA9DF0D4D50}"/>
              </a:ext>
            </a:extLst>
          </p:cNvPr>
          <p:cNvSpPr txBox="1"/>
          <p:nvPr userDrawn="1"/>
        </p:nvSpPr>
        <p:spPr>
          <a:xfrm>
            <a:off x="3158206" y="3223914"/>
            <a:ext cx="3609857" cy="307777"/>
          </a:xfrm>
          <a:prstGeom prst="rect">
            <a:avLst/>
          </a:prstGeom>
          <a:noFill/>
        </p:spPr>
        <p:txBody>
          <a:bodyPr wrap="square" rtlCol="0">
            <a:spAutoFit/>
          </a:bodyPr>
          <a:lstStyle/>
          <a:p>
            <a:r>
              <a:rPr lang="en-GB" sz="1400" u="sng">
                <a:latin typeface="+mj-lt"/>
                <a:hlinkClick r:id="rId2"/>
              </a:rPr>
              <a:t>www.su.se/kemilararnas-resurscentrum</a:t>
            </a:r>
            <a:endParaRPr lang="en-GB" sz="1400" u="sng">
              <a:latin typeface="+mj-lt"/>
            </a:endParaRPr>
          </a:p>
        </p:txBody>
      </p:sp>
      <p:pic>
        <p:nvPicPr>
          <p:cNvPr id="2" name="Bildobjekt 1">
            <a:extLst>
              <a:ext uri="{FF2B5EF4-FFF2-40B4-BE49-F238E27FC236}">
                <a16:creationId xmlns:a16="http://schemas.microsoft.com/office/drawing/2014/main" id="{4449FBE7-CCB4-9FAD-FB7F-BF16EA01D0FF}"/>
              </a:ext>
            </a:extLst>
          </p:cNvPr>
          <p:cNvPicPr>
            <a:picLocks noChangeAspect="1"/>
          </p:cNvPicPr>
          <p:nvPr userDrawn="1"/>
        </p:nvPicPr>
        <p:blipFill>
          <a:blip r:embed="rId3"/>
          <a:stretch>
            <a:fillRect/>
          </a:stretch>
        </p:blipFill>
        <p:spPr>
          <a:xfrm>
            <a:off x="9607979" y="5370896"/>
            <a:ext cx="2957355" cy="1692789"/>
          </a:xfrm>
          <a:prstGeom prst="rect">
            <a:avLst/>
          </a:prstGeom>
        </p:spPr>
      </p:pic>
    </p:spTree>
    <p:extLst>
      <p:ext uri="{BB962C8B-B14F-4D97-AF65-F5344CB8AC3E}">
        <p14:creationId xmlns:p14="http://schemas.microsoft.com/office/powerpoint/2010/main" val="3291481833"/>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4065"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grpSp>
        <p:nvGrpSpPr>
          <p:cNvPr id="4" name="Gruppe 3">
            <a:extLst>
              <a:ext uri="{FF2B5EF4-FFF2-40B4-BE49-F238E27FC236}">
                <a16:creationId xmlns:a16="http://schemas.microsoft.com/office/drawing/2014/main" id="{1FF9FA98-ECAA-4F35-42DE-F5CFF6AB36BE}"/>
              </a:ext>
            </a:extLst>
          </p:cNvPr>
          <p:cNvGrpSpPr/>
          <p:nvPr userDrawn="1"/>
        </p:nvGrpSpPr>
        <p:grpSpPr>
          <a:xfrm>
            <a:off x="0" y="637498"/>
            <a:ext cx="12204404" cy="5991902"/>
            <a:chOff x="0" y="1101971"/>
            <a:chExt cx="9916078" cy="4880976"/>
          </a:xfrm>
        </p:grpSpPr>
        <p:grpSp>
          <p:nvGrpSpPr>
            <p:cNvPr id="5" name="Group 2">
              <a:extLst>
                <a:ext uri="{FF2B5EF4-FFF2-40B4-BE49-F238E27FC236}">
                  <a16:creationId xmlns:a16="http://schemas.microsoft.com/office/drawing/2014/main" id="{00B45054-3D06-8FD4-C6A8-EB0DB7D4D051}"/>
                </a:ext>
              </a:extLst>
            </p:cNvPr>
            <p:cNvGrpSpPr/>
            <p:nvPr userDrawn="1"/>
          </p:nvGrpSpPr>
          <p:grpSpPr>
            <a:xfrm>
              <a:off x="0" y="1101971"/>
              <a:ext cx="4915213" cy="2440488"/>
              <a:chOff x="0" y="0"/>
              <a:chExt cx="1748534" cy="812800"/>
            </a:xfrm>
          </p:grpSpPr>
          <p:sp>
            <p:nvSpPr>
              <p:cNvPr id="6" name="Freeform 3">
                <a:extLst>
                  <a:ext uri="{FF2B5EF4-FFF2-40B4-BE49-F238E27FC236}">
                    <a16:creationId xmlns:a16="http://schemas.microsoft.com/office/drawing/2014/main" id="{99629200-178A-4519-EAC6-E63D3CB020EA}"/>
                  </a:ext>
                </a:extLst>
              </p:cNvPr>
              <p:cNvSpPr/>
              <p:nvPr/>
            </p:nvSpPr>
            <p:spPr>
              <a:xfrm>
                <a:off x="0" y="0"/>
                <a:ext cx="1748534" cy="812800"/>
              </a:xfrm>
              <a:custGeom>
                <a:avLst/>
                <a:gdLst/>
                <a:ahLst/>
                <a:cxnLst/>
                <a:rect l="l" t="t" r="r" b="b"/>
                <a:pathLst>
                  <a:path w="1748534" h="812800">
                    <a:moveTo>
                      <a:pt x="0" y="0"/>
                    </a:moveTo>
                    <a:lnTo>
                      <a:pt x="1748534" y="0"/>
                    </a:lnTo>
                    <a:lnTo>
                      <a:pt x="1748534" y="812800"/>
                    </a:lnTo>
                    <a:lnTo>
                      <a:pt x="0" y="812800"/>
                    </a:lnTo>
                    <a:close/>
                  </a:path>
                </a:pathLst>
              </a:custGeom>
              <a:solidFill>
                <a:srgbClr val="003664">
                  <a:alpha val="40000"/>
                </a:srgbClr>
              </a:solidFill>
            </p:spPr>
          </p:sp>
          <p:sp>
            <p:nvSpPr>
              <p:cNvPr id="7" name="TextBox 4">
                <a:extLst>
                  <a:ext uri="{FF2B5EF4-FFF2-40B4-BE49-F238E27FC236}">
                    <a16:creationId xmlns:a16="http://schemas.microsoft.com/office/drawing/2014/main" id="{1CBA1B39-3EFE-50B3-4B89-109B4DCD1CA9}"/>
                  </a:ext>
                </a:extLst>
              </p:cNvPr>
              <p:cNvSpPr txBox="1"/>
              <p:nvPr/>
            </p:nvSpPr>
            <p:spPr>
              <a:xfrm>
                <a:off x="0" y="-38100"/>
                <a:ext cx="812800" cy="850900"/>
              </a:xfrm>
              <a:prstGeom prst="rect">
                <a:avLst/>
              </a:prstGeom>
            </p:spPr>
            <p:txBody>
              <a:bodyPr lIns="50800" tIns="50800" rIns="50800" bIns="50800" rtlCol="0" anchor="ctr"/>
              <a:lstStyle/>
              <a:p>
                <a:pPr algn="ctr">
                  <a:lnSpc>
                    <a:spcPts val="1368"/>
                  </a:lnSpc>
                </a:pPr>
                <a:endParaRPr lang="en-GB" sz="1733" noProof="0"/>
              </a:p>
            </p:txBody>
          </p:sp>
        </p:grpSp>
        <p:grpSp>
          <p:nvGrpSpPr>
            <p:cNvPr id="8" name="Group 5">
              <a:extLst>
                <a:ext uri="{FF2B5EF4-FFF2-40B4-BE49-F238E27FC236}">
                  <a16:creationId xmlns:a16="http://schemas.microsoft.com/office/drawing/2014/main" id="{69F464EB-B178-9997-00B5-74616D057F39}"/>
                </a:ext>
              </a:extLst>
            </p:cNvPr>
            <p:cNvGrpSpPr/>
            <p:nvPr userDrawn="1"/>
          </p:nvGrpSpPr>
          <p:grpSpPr>
            <a:xfrm>
              <a:off x="4915213" y="1101971"/>
              <a:ext cx="4990787" cy="2440488"/>
              <a:chOff x="0" y="0"/>
              <a:chExt cx="1775418" cy="812800"/>
            </a:xfrm>
          </p:grpSpPr>
          <p:sp>
            <p:nvSpPr>
              <p:cNvPr id="9" name="Freeform 6">
                <a:extLst>
                  <a:ext uri="{FF2B5EF4-FFF2-40B4-BE49-F238E27FC236}">
                    <a16:creationId xmlns:a16="http://schemas.microsoft.com/office/drawing/2014/main" id="{AA1C3239-96D5-41B6-A8F4-BC680CA83437}"/>
                  </a:ext>
                </a:extLst>
              </p:cNvPr>
              <p:cNvSpPr/>
              <p:nvPr/>
            </p:nvSpPr>
            <p:spPr>
              <a:xfrm>
                <a:off x="0" y="0"/>
                <a:ext cx="1775418" cy="812800"/>
              </a:xfrm>
              <a:custGeom>
                <a:avLst/>
                <a:gdLst/>
                <a:ahLst/>
                <a:cxnLst/>
                <a:rect l="l" t="t" r="r" b="b"/>
                <a:pathLst>
                  <a:path w="1775418" h="812800">
                    <a:moveTo>
                      <a:pt x="0" y="0"/>
                    </a:moveTo>
                    <a:lnTo>
                      <a:pt x="1775418" y="0"/>
                    </a:lnTo>
                    <a:lnTo>
                      <a:pt x="1775418" y="812800"/>
                    </a:lnTo>
                    <a:lnTo>
                      <a:pt x="0" y="812800"/>
                    </a:lnTo>
                    <a:close/>
                  </a:path>
                </a:pathLst>
              </a:custGeom>
              <a:solidFill>
                <a:srgbClr val="3CAEA3">
                  <a:alpha val="40000"/>
                </a:srgbClr>
              </a:solidFill>
            </p:spPr>
          </p:sp>
          <p:sp>
            <p:nvSpPr>
              <p:cNvPr id="10" name="TextBox 7">
                <a:extLst>
                  <a:ext uri="{FF2B5EF4-FFF2-40B4-BE49-F238E27FC236}">
                    <a16:creationId xmlns:a16="http://schemas.microsoft.com/office/drawing/2014/main" id="{D8266EB9-373E-A484-29F9-20798B36D6DA}"/>
                  </a:ext>
                </a:extLst>
              </p:cNvPr>
              <p:cNvSpPr txBox="1"/>
              <p:nvPr/>
            </p:nvSpPr>
            <p:spPr>
              <a:xfrm>
                <a:off x="0" y="-38100"/>
                <a:ext cx="812800" cy="850900"/>
              </a:xfrm>
              <a:prstGeom prst="rect">
                <a:avLst/>
              </a:prstGeom>
            </p:spPr>
            <p:txBody>
              <a:bodyPr lIns="50800" tIns="50800" rIns="50800" bIns="50800" rtlCol="0" anchor="ctr"/>
              <a:lstStyle/>
              <a:p>
                <a:pPr algn="ctr">
                  <a:lnSpc>
                    <a:spcPts val="1368"/>
                  </a:lnSpc>
                </a:pPr>
                <a:endParaRPr lang="en-GB" sz="1733" noProof="0"/>
              </a:p>
            </p:txBody>
          </p:sp>
        </p:grpSp>
        <p:grpSp>
          <p:nvGrpSpPr>
            <p:cNvPr id="11" name="Group 8">
              <a:extLst>
                <a:ext uri="{FF2B5EF4-FFF2-40B4-BE49-F238E27FC236}">
                  <a16:creationId xmlns:a16="http://schemas.microsoft.com/office/drawing/2014/main" id="{6511FD75-C6BB-A5A3-34BA-554CE1C3556D}"/>
                </a:ext>
              </a:extLst>
            </p:cNvPr>
            <p:cNvGrpSpPr/>
            <p:nvPr userDrawn="1"/>
          </p:nvGrpSpPr>
          <p:grpSpPr>
            <a:xfrm>
              <a:off x="4915213" y="3542459"/>
              <a:ext cx="5000865" cy="2440488"/>
              <a:chOff x="0" y="0"/>
              <a:chExt cx="1784397" cy="812800"/>
            </a:xfrm>
          </p:grpSpPr>
          <p:sp>
            <p:nvSpPr>
              <p:cNvPr id="12" name="Freeform 9">
                <a:extLst>
                  <a:ext uri="{FF2B5EF4-FFF2-40B4-BE49-F238E27FC236}">
                    <a16:creationId xmlns:a16="http://schemas.microsoft.com/office/drawing/2014/main" id="{62FB8B41-DA58-B684-4E08-72BD87F025A7}"/>
                  </a:ext>
                </a:extLst>
              </p:cNvPr>
              <p:cNvSpPr/>
              <p:nvPr/>
            </p:nvSpPr>
            <p:spPr>
              <a:xfrm>
                <a:off x="0" y="0"/>
                <a:ext cx="1784397" cy="812800"/>
              </a:xfrm>
              <a:custGeom>
                <a:avLst/>
                <a:gdLst/>
                <a:ahLst/>
                <a:cxnLst/>
                <a:rect l="l" t="t" r="r" b="b"/>
                <a:pathLst>
                  <a:path w="1784397" h="812800">
                    <a:moveTo>
                      <a:pt x="0" y="0"/>
                    </a:moveTo>
                    <a:lnTo>
                      <a:pt x="1784397" y="0"/>
                    </a:lnTo>
                    <a:lnTo>
                      <a:pt x="1784397" y="812800"/>
                    </a:lnTo>
                    <a:lnTo>
                      <a:pt x="0" y="812800"/>
                    </a:lnTo>
                    <a:close/>
                  </a:path>
                </a:pathLst>
              </a:custGeom>
              <a:solidFill>
                <a:srgbClr val="008596">
                  <a:alpha val="40000"/>
                </a:srgbClr>
              </a:solidFill>
            </p:spPr>
          </p:sp>
          <p:sp>
            <p:nvSpPr>
              <p:cNvPr id="13" name="TextBox 10">
                <a:extLst>
                  <a:ext uri="{FF2B5EF4-FFF2-40B4-BE49-F238E27FC236}">
                    <a16:creationId xmlns:a16="http://schemas.microsoft.com/office/drawing/2014/main" id="{C3DDC6F1-1B55-9D50-73F0-28FD9E17C03A}"/>
                  </a:ext>
                </a:extLst>
              </p:cNvPr>
              <p:cNvSpPr txBox="1"/>
              <p:nvPr/>
            </p:nvSpPr>
            <p:spPr>
              <a:xfrm>
                <a:off x="0" y="-38100"/>
                <a:ext cx="812800" cy="850900"/>
              </a:xfrm>
              <a:prstGeom prst="rect">
                <a:avLst/>
              </a:prstGeom>
            </p:spPr>
            <p:txBody>
              <a:bodyPr lIns="50800" tIns="50800" rIns="50800" bIns="50800" rtlCol="0" anchor="ctr"/>
              <a:lstStyle/>
              <a:p>
                <a:pPr algn="ctr">
                  <a:lnSpc>
                    <a:spcPts val="1368"/>
                  </a:lnSpc>
                </a:pPr>
                <a:endParaRPr lang="en-GB" sz="1733" noProof="0"/>
              </a:p>
            </p:txBody>
          </p:sp>
        </p:grpSp>
        <p:grpSp>
          <p:nvGrpSpPr>
            <p:cNvPr id="14" name="Group 11">
              <a:extLst>
                <a:ext uri="{FF2B5EF4-FFF2-40B4-BE49-F238E27FC236}">
                  <a16:creationId xmlns:a16="http://schemas.microsoft.com/office/drawing/2014/main" id="{94D87AA7-090F-FDF9-02DC-B6B1C7D79FB0}"/>
                </a:ext>
              </a:extLst>
            </p:cNvPr>
            <p:cNvGrpSpPr/>
            <p:nvPr userDrawn="1"/>
          </p:nvGrpSpPr>
          <p:grpSpPr>
            <a:xfrm>
              <a:off x="0" y="3542459"/>
              <a:ext cx="4915213" cy="2440488"/>
              <a:chOff x="0" y="0"/>
              <a:chExt cx="1748534" cy="812800"/>
            </a:xfrm>
          </p:grpSpPr>
          <p:sp>
            <p:nvSpPr>
              <p:cNvPr id="15" name="Freeform 12">
                <a:extLst>
                  <a:ext uri="{FF2B5EF4-FFF2-40B4-BE49-F238E27FC236}">
                    <a16:creationId xmlns:a16="http://schemas.microsoft.com/office/drawing/2014/main" id="{DEEF93BE-9942-F290-FB94-35FD1871210B}"/>
                  </a:ext>
                </a:extLst>
              </p:cNvPr>
              <p:cNvSpPr/>
              <p:nvPr/>
            </p:nvSpPr>
            <p:spPr>
              <a:xfrm>
                <a:off x="0" y="0"/>
                <a:ext cx="1748534" cy="812800"/>
              </a:xfrm>
              <a:custGeom>
                <a:avLst/>
                <a:gdLst/>
                <a:ahLst/>
                <a:cxnLst/>
                <a:rect l="l" t="t" r="r" b="b"/>
                <a:pathLst>
                  <a:path w="1748534" h="812800">
                    <a:moveTo>
                      <a:pt x="0" y="0"/>
                    </a:moveTo>
                    <a:lnTo>
                      <a:pt x="1748534" y="0"/>
                    </a:lnTo>
                    <a:lnTo>
                      <a:pt x="1748534" y="812800"/>
                    </a:lnTo>
                    <a:lnTo>
                      <a:pt x="0" y="812800"/>
                    </a:lnTo>
                    <a:close/>
                  </a:path>
                </a:pathLst>
              </a:custGeom>
              <a:solidFill>
                <a:srgbClr val="005D82">
                  <a:alpha val="40000"/>
                </a:srgbClr>
              </a:solidFill>
            </p:spPr>
          </p:sp>
          <p:sp>
            <p:nvSpPr>
              <p:cNvPr id="16" name="TextBox 13">
                <a:extLst>
                  <a:ext uri="{FF2B5EF4-FFF2-40B4-BE49-F238E27FC236}">
                    <a16:creationId xmlns:a16="http://schemas.microsoft.com/office/drawing/2014/main" id="{D5EFC4B3-EB43-4C59-60ED-9371447E0781}"/>
                  </a:ext>
                </a:extLst>
              </p:cNvPr>
              <p:cNvSpPr txBox="1"/>
              <p:nvPr/>
            </p:nvSpPr>
            <p:spPr>
              <a:xfrm>
                <a:off x="0" y="-38100"/>
                <a:ext cx="812800" cy="850900"/>
              </a:xfrm>
              <a:prstGeom prst="rect">
                <a:avLst/>
              </a:prstGeom>
            </p:spPr>
            <p:txBody>
              <a:bodyPr lIns="50800" tIns="50800" rIns="50800" bIns="50800" rtlCol="0" anchor="ctr"/>
              <a:lstStyle/>
              <a:p>
                <a:pPr algn="ctr">
                  <a:lnSpc>
                    <a:spcPts val="1368"/>
                  </a:lnSpc>
                </a:pPr>
                <a:endParaRPr lang="en-GB" sz="1733" noProof="0"/>
              </a:p>
            </p:txBody>
          </p:sp>
        </p:grpSp>
      </p:grpSp>
      <p:pic>
        <p:nvPicPr>
          <p:cNvPr id="28" name="Bilde 27">
            <a:extLst>
              <a:ext uri="{FF2B5EF4-FFF2-40B4-BE49-F238E27FC236}">
                <a16:creationId xmlns:a16="http://schemas.microsoft.com/office/drawing/2014/main" id="{73A4FF03-B50B-280C-CFE4-6FDE48A8144D}"/>
              </a:ext>
            </a:extLst>
          </p:cNvPr>
          <p:cNvPicPr>
            <a:picLocks noChangeAspect="1"/>
          </p:cNvPicPr>
          <p:nvPr userDrawn="1"/>
        </p:nvPicPr>
        <p:blipFill>
          <a:blip r:embed="rId2"/>
          <a:stretch>
            <a:fillRect/>
          </a:stretch>
        </p:blipFill>
        <p:spPr>
          <a:xfrm>
            <a:off x="4394808" y="2180839"/>
            <a:ext cx="3364523" cy="2888089"/>
          </a:xfrm>
          <a:prstGeom prst="rect">
            <a:avLst/>
          </a:prstGeom>
        </p:spPr>
      </p:pic>
      <p:sp>
        <p:nvSpPr>
          <p:cNvPr id="17" name="TekstSylinder 16">
            <a:extLst>
              <a:ext uri="{FF2B5EF4-FFF2-40B4-BE49-F238E27FC236}">
                <a16:creationId xmlns:a16="http://schemas.microsoft.com/office/drawing/2014/main" id="{458B0283-2B6E-407A-012E-5A0A313C5B4C}"/>
              </a:ext>
            </a:extLst>
          </p:cNvPr>
          <p:cNvSpPr txBox="1"/>
          <p:nvPr userDrawn="1"/>
        </p:nvSpPr>
        <p:spPr>
          <a:xfrm>
            <a:off x="0" y="6599856"/>
            <a:ext cx="12192000"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altLang="nb-NO" sz="700" b="0" i="1" u="none" strike="noStrike" cap="none" normalizeH="0" baseline="0" dirty="0">
                <a:ln>
                  <a:noFill/>
                </a:ln>
                <a:solidFill>
                  <a:schemeClr val="bg1">
                    <a:lumMod val="50000"/>
                  </a:schemeClr>
                </a:solidFill>
                <a:effectLst/>
                <a:latin typeface="Arial" panose="020B0604020202020204" pitchFamily="34" charset="0"/>
                <a:ea typeface="Calibri" panose="020F0502020204030204" pitchFamily="34" charset="0"/>
              </a:rPr>
              <a:t>Detta dokument, och idéerna bakom, har sin grund i projektet ORCheSSE, som samfinansierats av Europeiska unionens ERASMUS+ program. Den ursprungliga mallen finns på </a:t>
            </a:r>
            <a:r>
              <a:rPr kumimoji="0" lang="sv-SE" altLang="nb-NO" sz="700" b="0" i="1" u="none" strike="noStrike" cap="none" normalizeH="0" baseline="0" dirty="0">
                <a:ln>
                  <a:noFill/>
                </a:ln>
                <a:solidFill>
                  <a:schemeClr val="bg1">
                    <a:lumMod val="50000"/>
                  </a:schemeClr>
                </a:solidFill>
                <a:effectLst/>
                <a:latin typeface="Arial" panose="020B060402020202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www.chesse.org</a:t>
            </a:r>
            <a:r>
              <a:rPr kumimoji="0" lang="sv-SE" altLang="nb-NO" sz="700" b="0" i="1" u="none" strike="noStrike" cap="none" normalizeH="0" baseline="0" dirty="0">
                <a:ln>
                  <a:noFill/>
                </a:ln>
                <a:solidFill>
                  <a:schemeClr val="bg1">
                    <a:lumMod val="50000"/>
                  </a:schemeClr>
                </a:solidFill>
                <a:effectLst/>
                <a:latin typeface="Arial" panose="020B0604020202020204" pitchFamily="34" charset="0"/>
                <a:ea typeface="Calibri" panose="020F0502020204030204" pitchFamily="34" charset="0"/>
              </a:rPr>
              <a:t>. </a:t>
            </a:r>
            <a:br>
              <a:rPr kumimoji="0" lang="sv-SE" altLang="nb-NO" sz="700" b="0" i="1" u="none" strike="noStrike" cap="none" normalizeH="0" baseline="0" dirty="0">
                <a:ln>
                  <a:noFill/>
                </a:ln>
                <a:solidFill>
                  <a:schemeClr val="bg1">
                    <a:lumMod val="50000"/>
                  </a:schemeClr>
                </a:solidFill>
                <a:effectLst/>
                <a:latin typeface="Arial" panose="020B0604020202020204" pitchFamily="34" charset="0"/>
                <a:ea typeface="Calibri" panose="020F0502020204030204" pitchFamily="34" charset="0"/>
              </a:rPr>
            </a:br>
            <a:r>
              <a:rPr kumimoji="0" lang="sv-SE" altLang="nb-NO" sz="700" b="0" i="1" u="none" strike="noStrike" cap="none" normalizeH="0" baseline="0" dirty="0">
                <a:ln>
                  <a:noFill/>
                </a:ln>
                <a:solidFill>
                  <a:schemeClr val="bg1">
                    <a:lumMod val="50000"/>
                  </a:schemeClr>
                </a:solidFill>
                <a:effectLst/>
                <a:latin typeface="Arial" panose="020B0604020202020204" pitchFamily="34" charset="0"/>
                <a:ea typeface="Calibri" panose="020F0502020204030204" pitchFamily="34" charset="0"/>
              </a:rPr>
              <a:t>Varken Europeiska kommissionen eller projektet kan hållas ansvariga för användningen av materialet.</a:t>
            </a:r>
            <a:r>
              <a:rPr lang="en-GB" sz="700" b="0" i="0" strike="noStrike" noProof="0" dirty="0">
                <a:solidFill>
                  <a:schemeClr val="bg1">
                    <a:lumMod val="50000"/>
                  </a:schemeClr>
                </a:solidFill>
                <a:effectLst/>
                <a:latin typeface="Calibri" panose="020F0502020204030204" pitchFamily="34" charset="0"/>
              </a:rPr>
              <a:t>. </a:t>
            </a:r>
            <a:endParaRPr lang="en-GB" sz="700" b="0" i="0" strike="noStrike" noProof="0" dirty="0">
              <a:solidFill>
                <a:schemeClr val="bg1">
                  <a:lumMod val="50000"/>
                </a:schemeClr>
              </a:solidFill>
              <a:effectLst/>
            </a:endParaRPr>
          </a:p>
        </p:txBody>
      </p:sp>
      <p:pic>
        <p:nvPicPr>
          <p:cNvPr id="18" name="Bilde 794666913" descr="Creative Commons licens: Erkännande 4.0 Internationell (CC BY 4.0)">
            <a:hlinkClick r:id="rId4"/>
            <a:extLst>
              <a:ext uri="{FF2B5EF4-FFF2-40B4-BE49-F238E27FC236}">
                <a16:creationId xmlns:a16="http://schemas.microsoft.com/office/drawing/2014/main" id="{F5E33DB0-742D-FF33-89D9-3FCECF72FD0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34361" y="6651204"/>
            <a:ext cx="597159" cy="178706"/>
          </a:xfrm>
          <a:prstGeom prst="rect">
            <a:avLst/>
          </a:prstGeom>
        </p:spPr>
      </p:pic>
      <p:pic>
        <p:nvPicPr>
          <p:cNvPr id="19" name="object 97" descr="EU-flaggan">
            <a:extLst>
              <a:ext uri="{FF2B5EF4-FFF2-40B4-BE49-F238E27FC236}">
                <a16:creationId xmlns:a16="http://schemas.microsoft.com/office/drawing/2014/main" id="{DAA7FBD7-A844-6155-9E0A-5AEBDDC696C4}"/>
              </a:ext>
            </a:extLst>
          </p:cNvPr>
          <p:cNvPicPr/>
          <p:nvPr userDrawn="1"/>
        </p:nvPicPr>
        <p:blipFill rotWithShape="1">
          <a:blip r:embed="rId6" cstate="screen">
            <a:extLst>
              <a:ext uri="{28A0092B-C50C-407E-A947-70E740481C1C}">
                <a14:useLocalDpi xmlns:a14="http://schemas.microsoft.com/office/drawing/2010/main"/>
              </a:ext>
            </a:extLst>
          </a:blip>
          <a:srcRect/>
          <a:stretch/>
        </p:blipFill>
        <p:spPr>
          <a:xfrm>
            <a:off x="11769970" y="6662072"/>
            <a:ext cx="325419" cy="176714"/>
          </a:xfrm>
          <a:prstGeom prst="rect">
            <a:avLst/>
          </a:prstGeom>
        </p:spPr>
      </p:pic>
      <p:sp>
        <p:nvSpPr>
          <p:cNvPr id="3" name="Rectangle 4">
            <a:extLst>
              <a:ext uri="{FF2B5EF4-FFF2-40B4-BE49-F238E27FC236}">
                <a16:creationId xmlns:a16="http://schemas.microsoft.com/office/drawing/2014/main" id="{88A81CD9-394A-FA95-0E09-82B4114ADB97}"/>
              </a:ext>
            </a:extLst>
          </p:cNvPr>
          <p:cNvSpPr>
            <a:spLocks noChangeArrowheads="1"/>
          </p:cNvSpPr>
          <p:nvPr userDrawn="1"/>
        </p:nvSpPr>
        <p:spPr bwMode="auto">
          <a:xfrm>
            <a:off x="1" y="5773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nb-NO" sz="1800"/>
          </a:p>
        </p:txBody>
      </p:sp>
    </p:spTree>
    <p:extLst>
      <p:ext uri="{BB962C8B-B14F-4D97-AF65-F5344CB8AC3E}">
        <p14:creationId xmlns:p14="http://schemas.microsoft.com/office/powerpoint/2010/main" val="20149092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v-SE"/>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r>
              <a:rPr lang="en-US">
                <a:solidFill>
                  <a:srgbClr val="000000"/>
                </a:solidFill>
              </a:rPr>
              <a:t>KRC på Klimatfestivalen 2020</a:t>
            </a:r>
          </a:p>
        </p:txBody>
      </p:sp>
      <p:sp>
        <p:nvSpPr>
          <p:cNvPr id="5" name="Slide Number Placeholder 4"/>
          <p:cNvSpPr>
            <a:spLocks noGrp="1"/>
          </p:cNvSpPr>
          <p:nvPr>
            <p:ph type="sldNum" sz="quarter" idx="12"/>
          </p:nvPr>
        </p:nvSpPr>
        <p:spPr/>
        <p:txBody>
          <a:bodyPr/>
          <a:lstStyle>
            <a:lvl1pPr>
              <a:defRPr/>
            </a:lvl1pPr>
          </a:lstStyle>
          <a:p>
            <a:fld id="{BC4E7971-43E0-4D52-AC0C-ADAB0F2040B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593366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text 4">
    <p:bg>
      <p:bgPr>
        <a:solidFill>
          <a:schemeClr val="bg2"/>
        </a:solidFill>
        <a:effectLst/>
      </p:bgPr>
    </p:bg>
    <p:spTree>
      <p:nvGrpSpPr>
        <p:cNvPr id="1" name=""/>
        <p:cNvGrpSpPr/>
        <p:nvPr/>
      </p:nvGrpSpPr>
      <p:grpSpPr>
        <a:xfrm>
          <a:off x="0" y="0"/>
          <a:ext cx="0" cy="0"/>
          <a:chOff x="0" y="0"/>
          <a:chExt cx="0" cy="0"/>
        </a:xfrm>
      </p:grpSpPr>
      <p:cxnSp>
        <p:nvCxnSpPr>
          <p:cNvPr id="5" name="Rak 4">
            <a:extLst>
              <a:ext uri="{FF2B5EF4-FFF2-40B4-BE49-F238E27FC236}">
                <a16:creationId xmlns:a16="http://schemas.microsoft.com/office/drawing/2014/main" id="{B7727D52-4995-B4AE-D49E-3689A9121185}"/>
              </a:ext>
            </a:extLst>
          </p:cNvPr>
          <p:cNvCxnSpPr/>
          <p:nvPr userDrawn="1"/>
        </p:nvCxnSpPr>
        <p:spPr>
          <a:xfrm>
            <a:off x="6449069" y="3893252"/>
            <a:ext cx="3930868" cy="0"/>
          </a:xfrm>
          <a:prstGeom prst="line">
            <a:avLst/>
          </a:prstGeom>
          <a:ln w="28575">
            <a:solidFill>
              <a:srgbClr val="FFFFFF"/>
            </a:solidFill>
          </a:ln>
        </p:spPr>
        <p:style>
          <a:lnRef idx="1">
            <a:schemeClr val="accent1"/>
          </a:lnRef>
          <a:fillRef idx="0">
            <a:schemeClr val="accent1"/>
          </a:fillRef>
          <a:effectRef idx="0">
            <a:schemeClr val="accent1"/>
          </a:effectRef>
          <a:fontRef idx="minor">
            <a:schemeClr val="tx1"/>
          </a:fontRef>
        </p:style>
      </p:cxnSp>
      <p:sp>
        <p:nvSpPr>
          <p:cNvPr id="6" name="Platshållare för text 10">
            <a:extLst>
              <a:ext uri="{FF2B5EF4-FFF2-40B4-BE49-F238E27FC236}">
                <a16:creationId xmlns:a16="http://schemas.microsoft.com/office/drawing/2014/main" id="{5EE10FA6-F863-CC22-CF6B-5B342C45BE0E}"/>
              </a:ext>
            </a:extLst>
          </p:cNvPr>
          <p:cNvSpPr>
            <a:spLocks noGrp="1"/>
          </p:cNvSpPr>
          <p:nvPr>
            <p:ph type="body" sz="quarter" idx="10" hasCustomPrompt="1"/>
          </p:nvPr>
        </p:nvSpPr>
        <p:spPr>
          <a:xfrm>
            <a:off x="6463862" y="4106784"/>
            <a:ext cx="3945660" cy="1213466"/>
          </a:xfrm>
          <a:prstGeom prst="rect">
            <a:avLst/>
          </a:prstGeom>
        </p:spPr>
        <p:txBody>
          <a:bodyPr>
            <a:noAutofit/>
          </a:bodyPr>
          <a:lstStyle>
            <a:lvl1pPr marL="0" indent="0">
              <a:buNone/>
              <a:defRPr sz="2400">
                <a:solidFill>
                  <a:schemeClr val="tx1"/>
                </a:solidFill>
                <a:latin typeface="+mj-lt"/>
              </a:defRPr>
            </a:lvl1pPr>
          </a:lstStyle>
          <a:p>
            <a:pPr lvl="0"/>
            <a:r>
              <a:rPr lang="sv-SE" noProof="0" dirty="0"/>
              <a:t>Namn och mejladress</a:t>
            </a:r>
          </a:p>
        </p:txBody>
      </p:sp>
      <p:sp>
        <p:nvSpPr>
          <p:cNvPr id="7" name="Platshållare för text 12">
            <a:extLst>
              <a:ext uri="{FF2B5EF4-FFF2-40B4-BE49-F238E27FC236}">
                <a16:creationId xmlns:a16="http://schemas.microsoft.com/office/drawing/2014/main" id="{5F5A17CC-7CEA-3D74-9A94-537F80EEF5EE}"/>
              </a:ext>
            </a:extLst>
          </p:cNvPr>
          <p:cNvSpPr>
            <a:spLocks noGrp="1"/>
          </p:cNvSpPr>
          <p:nvPr>
            <p:ph type="body" sz="quarter" idx="11" hasCustomPrompt="1"/>
          </p:nvPr>
        </p:nvSpPr>
        <p:spPr>
          <a:xfrm>
            <a:off x="6449069" y="1888761"/>
            <a:ext cx="3930869" cy="672765"/>
          </a:xfrm>
          <a:prstGeom prst="rect">
            <a:avLst/>
          </a:prstGeom>
        </p:spPr>
        <p:txBody>
          <a:bodyPr>
            <a:noAutofit/>
          </a:bodyPr>
          <a:lstStyle>
            <a:lvl1pPr marL="0" indent="0">
              <a:buNone/>
              <a:defRPr sz="3600" b="1" i="0">
                <a:solidFill>
                  <a:schemeClr val="tx2"/>
                </a:solidFill>
                <a:latin typeface="+mn-lt"/>
              </a:defRPr>
            </a:lvl1pPr>
          </a:lstStyle>
          <a:p>
            <a:pPr lvl="0"/>
            <a:r>
              <a:rPr lang="sv-SE" noProof="0"/>
              <a:t>RUBRIK</a:t>
            </a:r>
          </a:p>
        </p:txBody>
      </p:sp>
      <p:sp>
        <p:nvSpPr>
          <p:cNvPr id="8" name="Platshållare för text 3">
            <a:extLst>
              <a:ext uri="{FF2B5EF4-FFF2-40B4-BE49-F238E27FC236}">
                <a16:creationId xmlns:a16="http://schemas.microsoft.com/office/drawing/2014/main" id="{0AF197D9-C7C6-07D9-1C89-5DFA5C365BEE}"/>
              </a:ext>
            </a:extLst>
          </p:cNvPr>
          <p:cNvSpPr>
            <a:spLocks noGrp="1"/>
          </p:cNvSpPr>
          <p:nvPr>
            <p:ph type="body" sz="quarter" idx="12" hasCustomPrompt="1"/>
          </p:nvPr>
        </p:nvSpPr>
        <p:spPr>
          <a:xfrm>
            <a:off x="6449069" y="2871023"/>
            <a:ext cx="3930869" cy="672759"/>
          </a:xfrm>
          <a:prstGeom prst="rect">
            <a:avLst/>
          </a:prstGeom>
        </p:spPr>
        <p:txBody>
          <a:bodyPr>
            <a:normAutofit/>
          </a:bodyPr>
          <a:lstStyle>
            <a:lvl1pPr marL="0" indent="0">
              <a:buNone/>
              <a:defRPr sz="2400">
                <a:solidFill>
                  <a:schemeClr val="tx1"/>
                </a:solidFill>
                <a:latin typeface="+mj-lt"/>
              </a:defRPr>
            </a:lvl1pPr>
          </a:lstStyle>
          <a:p>
            <a:pPr lvl="0"/>
            <a:r>
              <a:rPr lang="sv-SE" noProof="0" dirty="0"/>
              <a:t>Plats för år och månad</a:t>
            </a:r>
          </a:p>
        </p:txBody>
      </p:sp>
      <p:pic>
        <p:nvPicPr>
          <p:cNvPr id="3" name="Bildobjekt 2" descr="En bild som visar cirkel, Grafik, Färggrann, apelsin&#10;&#10;Automatiskt genererad beskrivning">
            <a:extLst>
              <a:ext uri="{FF2B5EF4-FFF2-40B4-BE49-F238E27FC236}">
                <a16:creationId xmlns:a16="http://schemas.microsoft.com/office/drawing/2014/main" id="{F576533B-11C5-93A5-F380-7906E0D4689E}"/>
              </a:ext>
            </a:extLst>
          </p:cNvPr>
          <p:cNvPicPr>
            <a:picLocks noChangeAspect="1"/>
          </p:cNvPicPr>
          <p:nvPr userDrawn="1"/>
        </p:nvPicPr>
        <p:blipFill>
          <a:blip r:embed="rId2"/>
          <a:stretch>
            <a:fillRect/>
          </a:stretch>
        </p:blipFill>
        <p:spPr>
          <a:xfrm>
            <a:off x="336151" y="1618615"/>
            <a:ext cx="2755900" cy="3035300"/>
          </a:xfrm>
          <a:prstGeom prst="rect">
            <a:avLst/>
          </a:prstGeom>
        </p:spPr>
      </p:pic>
      <p:pic>
        <p:nvPicPr>
          <p:cNvPr id="9" name="Bildobjekt 8" descr="En bild som visar burk, konst, illustration, design&#10;&#10;Automatiskt genererad beskrivning med medelhög exakthet">
            <a:extLst>
              <a:ext uri="{FF2B5EF4-FFF2-40B4-BE49-F238E27FC236}">
                <a16:creationId xmlns:a16="http://schemas.microsoft.com/office/drawing/2014/main" id="{88EAAC65-EC6F-6886-CFCD-7631CFEBE73F}"/>
              </a:ext>
            </a:extLst>
          </p:cNvPr>
          <p:cNvPicPr>
            <a:picLocks noChangeAspect="1"/>
          </p:cNvPicPr>
          <p:nvPr userDrawn="1"/>
        </p:nvPicPr>
        <p:blipFill>
          <a:blip r:embed="rId3"/>
          <a:stretch>
            <a:fillRect/>
          </a:stretch>
        </p:blipFill>
        <p:spPr>
          <a:xfrm>
            <a:off x="2617470" y="2655563"/>
            <a:ext cx="2933700" cy="3327400"/>
          </a:xfrm>
          <a:prstGeom prst="rect">
            <a:avLst/>
          </a:prstGeom>
        </p:spPr>
      </p:pic>
      <p:pic>
        <p:nvPicPr>
          <p:cNvPr id="15" name="Bildobjekt 14" descr="En bild som visar skiss, linjeritning, konst, design&#10;&#10;Automatiskt genererad beskrivning med medelhög exakthet">
            <a:extLst>
              <a:ext uri="{FF2B5EF4-FFF2-40B4-BE49-F238E27FC236}">
                <a16:creationId xmlns:a16="http://schemas.microsoft.com/office/drawing/2014/main" id="{BD485313-B619-CDDC-CCB1-D508E7847E28}"/>
              </a:ext>
            </a:extLst>
          </p:cNvPr>
          <p:cNvPicPr>
            <a:picLocks noChangeAspect="1"/>
          </p:cNvPicPr>
          <p:nvPr userDrawn="1"/>
        </p:nvPicPr>
        <p:blipFill>
          <a:blip r:embed="rId4"/>
          <a:stretch>
            <a:fillRect/>
          </a:stretch>
        </p:blipFill>
        <p:spPr>
          <a:xfrm>
            <a:off x="2150113" y="905869"/>
            <a:ext cx="3401057" cy="1552399"/>
          </a:xfrm>
          <a:prstGeom prst="rect">
            <a:avLst/>
          </a:prstGeom>
        </p:spPr>
      </p:pic>
      <p:pic>
        <p:nvPicPr>
          <p:cNvPr id="2" name="Bildobjekt 1">
            <a:extLst>
              <a:ext uri="{FF2B5EF4-FFF2-40B4-BE49-F238E27FC236}">
                <a16:creationId xmlns:a16="http://schemas.microsoft.com/office/drawing/2014/main" id="{1F44E0DF-A0CF-DBB0-52A4-50BB9FDDB463}"/>
              </a:ext>
            </a:extLst>
          </p:cNvPr>
          <p:cNvPicPr>
            <a:picLocks noChangeAspect="1"/>
          </p:cNvPicPr>
          <p:nvPr userDrawn="1"/>
        </p:nvPicPr>
        <p:blipFill>
          <a:blip r:embed="rId5"/>
          <a:stretch>
            <a:fillRect/>
          </a:stretch>
        </p:blipFill>
        <p:spPr>
          <a:xfrm>
            <a:off x="9607979" y="5370896"/>
            <a:ext cx="2957355" cy="1692789"/>
          </a:xfrm>
          <a:prstGeom prst="rect">
            <a:avLst/>
          </a:prstGeom>
        </p:spPr>
      </p:pic>
    </p:spTree>
    <p:extLst>
      <p:ext uri="{BB962C8B-B14F-4D97-AF65-F5344CB8AC3E}">
        <p14:creationId xmlns:p14="http://schemas.microsoft.com/office/powerpoint/2010/main" val="1991151346"/>
      </p:ext>
    </p:extLst>
  </p:cSld>
  <p:clrMapOvr>
    <a:masterClrMapping/>
  </p:clrMapOvr>
  <p:extLst>
    <p:ext uri="{DCECCB84-F9BA-43D5-87BE-67443E8EF086}">
      <p15:sldGuideLst xmlns:p15="http://schemas.microsoft.com/office/powerpoint/2012/main">
        <p15:guide id="1" orient="horz" pos="4133"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3_Tom">
    <p:spTree>
      <p:nvGrpSpPr>
        <p:cNvPr id="1" name=""/>
        <p:cNvGrpSpPr/>
        <p:nvPr/>
      </p:nvGrpSpPr>
      <p:grpSpPr>
        <a:xfrm>
          <a:off x="0" y="0"/>
          <a:ext cx="0" cy="0"/>
          <a:chOff x="0" y="0"/>
          <a:chExt cx="0" cy="0"/>
        </a:xfrm>
      </p:grpSpPr>
      <p:sp>
        <p:nvSpPr>
          <p:cNvPr id="5" name="Rubrik 4" hidden="1">
            <a:extLst>
              <a:ext uri="{FF2B5EF4-FFF2-40B4-BE49-F238E27FC236}">
                <a16:creationId xmlns:a16="http://schemas.microsoft.com/office/drawing/2014/main" id="{D99010A8-7AB7-4264-8875-9983EE3816D3}"/>
              </a:ext>
            </a:extLst>
          </p:cNvPr>
          <p:cNvSpPr>
            <a:spLocks noGrp="1"/>
          </p:cNvSpPr>
          <p:nvPr>
            <p:ph type="title" hasCustomPrompt="1"/>
          </p:nvPr>
        </p:nvSpPr>
        <p:spPr/>
        <p:txBody>
          <a:bodyPr/>
          <a:lstStyle/>
          <a:p>
            <a:r>
              <a:rPr lang="sv-SE" sz="1800" dirty="0">
                <a:effectLst/>
                <a:latin typeface="Calibri" panose="020F0502020204030204" pitchFamily="34" charset="0"/>
              </a:rPr>
              <a:t>Blank layoutsida</a:t>
            </a:r>
            <a:endParaRPr lang="sv-SE" dirty="0"/>
          </a:p>
        </p:txBody>
      </p:sp>
      <p:sp>
        <p:nvSpPr>
          <p:cNvPr id="2" name="Platshållare för datum 1">
            <a:extLst>
              <a:ext uri="{FF2B5EF4-FFF2-40B4-BE49-F238E27FC236}">
                <a16:creationId xmlns:a16="http://schemas.microsoft.com/office/drawing/2014/main" id="{B479CDFA-07E5-4BBB-8C73-E05AF64C1583}"/>
              </a:ext>
            </a:extLst>
          </p:cNvPr>
          <p:cNvSpPr>
            <a:spLocks noGrp="1"/>
          </p:cNvSpPr>
          <p:nvPr>
            <p:ph type="dt" sz="half" idx="10"/>
          </p:nvPr>
        </p:nvSpPr>
        <p:spPr/>
        <p:txBody>
          <a:bodyPr/>
          <a:lstStyle/>
          <a:p>
            <a:fld id="{4915867C-A57F-8042-B494-1F7A021B0658}" type="datetime1">
              <a:rPr lang="sv-SE" smtClean="0"/>
              <a:pPr/>
              <a:t>2026-06-23</a:t>
            </a:fld>
            <a:endParaRPr lang="sv-SE" dirty="0"/>
          </a:p>
        </p:txBody>
      </p:sp>
      <p:sp>
        <p:nvSpPr>
          <p:cNvPr id="3" name="Platshållare för sidfot 2">
            <a:extLst>
              <a:ext uri="{FF2B5EF4-FFF2-40B4-BE49-F238E27FC236}">
                <a16:creationId xmlns:a16="http://schemas.microsoft.com/office/drawing/2014/main" id="{5DCED983-7857-4396-B0EB-6BC710F780FB}"/>
              </a:ext>
            </a:extLst>
          </p:cNvPr>
          <p:cNvSpPr>
            <a:spLocks noGrp="1"/>
          </p:cNvSpPr>
          <p:nvPr>
            <p:ph type="ftr" sz="quarter" idx="11"/>
          </p:nvPr>
        </p:nvSpPr>
        <p:spPr/>
        <p:txBody>
          <a:bodyPr/>
          <a:lstStyle/>
          <a:p>
            <a:r>
              <a:rPr lang="sv-SE"/>
              <a:t>/Namn Namn, Institution eller liknande</a:t>
            </a:r>
            <a:endParaRPr lang="sv-SE" dirty="0"/>
          </a:p>
        </p:txBody>
      </p:sp>
      <p:sp>
        <p:nvSpPr>
          <p:cNvPr id="4" name="Platshållare för bildnummer 3">
            <a:extLst>
              <a:ext uri="{FF2B5EF4-FFF2-40B4-BE49-F238E27FC236}">
                <a16:creationId xmlns:a16="http://schemas.microsoft.com/office/drawing/2014/main" id="{269FA472-F43A-4ACD-893F-74267987AF70}"/>
              </a:ext>
            </a:extLst>
          </p:cNvPr>
          <p:cNvSpPr>
            <a:spLocks noGrp="1"/>
          </p:cNvSpPr>
          <p:nvPr>
            <p:ph type="sldNum" sz="quarter" idx="12"/>
          </p:nvPr>
        </p:nvSpPr>
        <p:spPr/>
        <p:txBody>
          <a:bodyPr/>
          <a:lstStyle/>
          <a:p>
            <a:fld id="{400B66ED-EE6C-4E7E-848D-94DB84BF3115}" type="slidenum">
              <a:rPr lang="sv-SE" smtClean="0"/>
              <a:pPr/>
              <a:t>‹#›</a:t>
            </a:fld>
            <a:endParaRPr lang="sv-SE" dirty="0"/>
          </a:p>
        </p:txBody>
      </p:sp>
    </p:spTree>
    <p:extLst>
      <p:ext uri="{BB962C8B-B14F-4D97-AF65-F5344CB8AC3E}">
        <p14:creationId xmlns:p14="http://schemas.microsoft.com/office/powerpoint/2010/main" val="36329060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2_Tom">
    <p:spTree>
      <p:nvGrpSpPr>
        <p:cNvPr id="1" name=""/>
        <p:cNvGrpSpPr/>
        <p:nvPr/>
      </p:nvGrpSpPr>
      <p:grpSpPr>
        <a:xfrm>
          <a:off x="0" y="0"/>
          <a:ext cx="0" cy="0"/>
          <a:chOff x="0" y="0"/>
          <a:chExt cx="0" cy="0"/>
        </a:xfrm>
      </p:grpSpPr>
      <p:sp>
        <p:nvSpPr>
          <p:cNvPr id="5" name="Rubrik 4" hidden="1">
            <a:extLst>
              <a:ext uri="{FF2B5EF4-FFF2-40B4-BE49-F238E27FC236}">
                <a16:creationId xmlns:a16="http://schemas.microsoft.com/office/drawing/2014/main" id="{D99010A8-7AB7-4264-8875-9983EE3816D3}"/>
              </a:ext>
            </a:extLst>
          </p:cNvPr>
          <p:cNvSpPr>
            <a:spLocks noGrp="1"/>
          </p:cNvSpPr>
          <p:nvPr>
            <p:ph type="title" hasCustomPrompt="1"/>
          </p:nvPr>
        </p:nvSpPr>
        <p:spPr/>
        <p:txBody>
          <a:bodyPr/>
          <a:lstStyle/>
          <a:p>
            <a:r>
              <a:rPr lang="sv-SE" sz="1800" dirty="0">
                <a:effectLst/>
                <a:latin typeface="Calibri" panose="020F0502020204030204" pitchFamily="34" charset="0"/>
              </a:rPr>
              <a:t>Blank layoutsida</a:t>
            </a:r>
            <a:endParaRPr lang="sv-SE" dirty="0"/>
          </a:p>
        </p:txBody>
      </p:sp>
      <p:sp>
        <p:nvSpPr>
          <p:cNvPr id="2" name="Platshållare för datum 1">
            <a:extLst>
              <a:ext uri="{FF2B5EF4-FFF2-40B4-BE49-F238E27FC236}">
                <a16:creationId xmlns:a16="http://schemas.microsoft.com/office/drawing/2014/main" id="{B479CDFA-07E5-4BBB-8C73-E05AF64C1583}"/>
              </a:ext>
            </a:extLst>
          </p:cNvPr>
          <p:cNvSpPr>
            <a:spLocks noGrp="1"/>
          </p:cNvSpPr>
          <p:nvPr>
            <p:ph type="dt" sz="half" idx="10"/>
          </p:nvPr>
        </p:nvSpPr>
        <p:spPr/>
        <p:txBody>
          <a:bodyPr/>
          <a:lstStyle/>
          <a:p>
            <a:fld id="{4915867C-A57F-8042-B494-1F7A021B0658}" type="datetime1">
              <a:rPr lang="sv-SE" smtClean="0"/>
              <a:pPr/>
              <a:t>2026-06-23</a:t>
            </a:fld>
            <a:endParaRPr lang="sv-SE" dirty="0"/>
          </a:p>
        </p:txBody>
      </p:sp>
      <p:sp>
        <p:nvSpPr>
          <p:cNvPr id="3" name="Platshållare för sidfot 2">
            <a:extLst>
              <a:ext uri="{FF2B5EF4-FFF2-40B4-BE49-F238E27FC236}">
                <a16:creationId xmlns:a16="http://schemas.microsoft.com/office/drawing/2014/main" id="{5DCED983-7857-4396-B0EB-6BC710F780FB}"/>
              </a:ext>
            </a:extLst>
          </p:cNvPr>
          <p:cNvSpPr>
            <a:spLocks noGrp="1"/>
          </p:cNvSpPr>
          <p:nvPr>
            <p:ph type="ftr" sz="quarter" idx="11"/>
          </p:nvPr>
        </p:nvSpPr>
        <p:spPr/>
        <p:txBody>
          <a:bodyPr/>
          <a:lstStyle/>
          <a:p>
            <a:r>
              <a:rPr lang="sv-SE"/>
              <a:t>/Namn Namn, Institution eller liknande</a:t>
            </a:r>
            <a:endParaRPr lang="sv-SE" dirty="0"/>
          </a:p>
        </p:txBody>
      </p:sp>
      <p:sp>
        <p:nvSpPr>
          <p:cNvPr id="4" name="Platshållare för bildnummer 3">
            <a:extLst>
              <a:ext uri="{FF2B5EF4-FFF2-40B4-BE49-F238E27FC236}">
                <a16:creationId xmlns:a16="http://schemas.microsoft.com/office/drawing/2014/main" id="{269FA472-F43A-4ACD-893F-74267987AF70}"/>
              </a:ext>
            </a:extLst>
          </p:cNvPr>
          <p:cNvSpPr>
            <a:spLocks noGrp="1"/>
          </p:cNvSpPr>
          <p:nvPr>
            <p:ph type="sldNum" sz="quarter" idx="12"/>
          </p:nvPr>
        </p:nvSpPr>
        <p:spPr/>
        <p:txBody>
          <a:bodyPr/>
          <a:lstStyle/>
          <a:p>
            <a:fld id="{400B66ED-EE6C-4E7E-848D-94DB84BF3115}" type="slidenum">
              <a:rPr lang="sv-SE" smtClean="0"/>
              <a:pPr/>
              <a:t>‹#›</a:t>
            </a:fld>
            <a:endParaRPr lang="sv-SE" dirty="0"/>
          </a:p>
        </p:txBody>
      </p:sp>
    </p:spTree>
    <p:extLst>
      <p:ext uri="{BB962C8B-B14F-4D97-AF65-F5344CB8AC3E}">
        <p14:creationId xmlns:p14="http://schemas.microsoft.com/office/powerpoint/2010/main" val="16685477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4_Tom">
    <p:spTree>
      <p:nvGrpSpPr>
        <p:cNvPr id="1" name=""/>
        <p:cNvGrpSpPr/>
        <p:nvPr/>
      </p:nvGrpSpPr>
      <p:grpSpPr>
        <a:xfrm>
          <a:off x="0" y="0"/>
          <a:ext cx="0" cy="0"/>
          <a:chOff x="0" y="0"/>
          <a:chExt cx="0" cy="0"/>
        </a:xfrm>
      </p:grpSpPr>
      <p:sp>
        <p:nvSpPr>
          <p:cNvPr id="5" name="Rubrik 4" hidden="1">
            <a:extLst>
              <a:ext uri="{FF2B5EF4-FFF2-40B4-BE49-F238E27FC236}">
                <a16:creationId xmlns:a16="http://schemas.microsoft.com/office/drawing/2014/main" id="{D99010A8-7AB7-4264-8875-9983EE3816D3}"/>
              </a:ext>
            </a:extLst>
          </p:cNvPr>
          <p:cNvSpPr>
            <a:spLocks noGrp="1"/>
          </p:cNvSpPr>
          <p:nvPr>
            <p:ph type="title" hasCustomPrompt="1"/>
          </p:nvPr>
        </p:nvSpPr>
        <p:spPr/>
        <p:txBody>
          <a:bodyPr/>
          <a:lstStyle/>
          <a:p>
            <a:r>
              <a:rPr lang="sv-SE" sz="1800" dirty="0">
                <a:effectLst/>
                <a:latin typeface="Calibri" panose="020F0502020204030204" pitchFamily="34" charset="0"/>
              </a:rPr>
              <a:t>Blank layoutsida</a:t>
            </a:r>
            <a:endParaRPr lang="sv-SE" dirty="0"/>
          </a:p>
        </p:txBody>
      </p:sp>
      <p:sp>
        <p:nvSpPr>
          <p:cNvPr id="2" name="Platshållare för datum 1">
            <a:extLst>
              <a:ext uri="{FF2B5EF4-FFF2-40B4-BE49-F238E27FC236}">
                <a16:creationId xmlns:a16="http://schemas.microsoft.com/office/drawing/2014/main" id="{B479CDFA-07E5-4BBB-8C73-E05AF64C1583}"/>
              </a:ext>
            </a:extLst>
          </p:cNvPr>
          <p:cNvSpPr>
            <a:spLocks noGrp="1"/>
          </p:cNvSpPr>
          <p:nvPr>
            <p:ph type="dt" sz="half" idx="10"/>
          </p:nvPr>
        </p:nvSpPr>
        <p:spPr/>
        <p:txBody>
          <a:bodyPr/>
          <a:lstStyle/>
          <a:p>
            <a:fld id="{4915867C-A57F-8042-B494-1F7A021B0658}" type="datetime1">
              <a:rPr lang="sv-SE" smtClean="0"/>
              <a:pPr/>
              <a:t>2026-06-23</a:t>
            </a:fld>
            <a:endParaRPr lang="sv-SE" dirty="0"/>
          </a:p>
        </p:txBody>
      </p:sp>
      <p:sp>
        <p:nvSpPr>
          <p:cNvPr id="3" name="Platshållare för sidfot 2">
            <a:extLst>
              <a:ext uri="{FF2B5EF4-FFF2-40B4-BE49-F238E27FC236}">
                <a16:creationId xmlns:a16="http://schemas.microsoft.com/office/drawing/2014/main" id="{5DCED983-7857-4396-B0EB-6BC710F780FB}"/>
              </a:ext>
            </a:extLst>
          </p:cNvPr>
          <p:cNvSpPr>
            <a:spLocks noGrp="1"/>
          </p:cNvSpPr>
          <p:nvPr>
            <p:ph type="ftr" sz="quarter" idx="11"/>
          </p:nvPr>
        </p:nvSpPr>
        <p:spPr/>
        <p:txBody>
          <a:bodyPr/>
          <a:lstStyle/>
          <a:p>
            <a:r>
              <a:rPr lang="sv-SE"/>
              <a:t>/Namn Namn, Institution eller liknande</a:t>
            </a:r>
            <a:endParaRPr lang="sv-SE" dirty="0"/>
          </a:p>
        </p:txBody>
      </p:sp>
      <p:sp>
        <p:nvSpPr>
          <p:cNvPr id="4" name="Platshållare för bildnummer 3">
            <a:extLst>
              <a:ext uri="{FF2B5EF4-FFF2-40B4-BE49-F238E27FC236}">
                <a16:creationId xmlns:a16="http://schemas.microsoft.com/office/drawing/2014/main" id="{269FA472-F43A-4ACD-893F-74267987AF70}"/>
              </a:ext>
            </a:extLst>
          </p:cNvPr>
          <p:cNvSpPr>
            <a:spLocks noGrp="1"/>
          </p:cNvSpPr>
          <p:nvPr>
            <p:ph type="sldNum" sz="quarter" idx="12"/>
          </p:nvPr>
        </p:nvSpPr>
        <p:spPr/>
        <p:txBody>
          <a:bodyPr/>
          <a:lstStyle/>
          <a:p>
            <a:fld id="{400B66ED-EE6C-4E7E-848D-94DB84BF3115}" type="slidenum">
              <a:rPr lang="sv-SE" smtClean="0"/>
              <a:pPr/>
              <a:t>‹#›</a:t>
            </a:fld>
            <a:endParaRPr lang="sv-SE" dirty="0"/>
          </a:p>
        </p:txBody>
      </p:sp>
    </p:spTree>
    <p:extLst>
      <p:ext uri="{BB962C8B-B14F-4D97-AF65-F5344CB8AC3E}">
        <p14:creationId xmlns:p14="http://schemas.microsoft.com/office/powerpoint/2010/main" val="37216041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622" b="1" i="0">
                <a:solidFill>
                  <a:srgbClr val="EC543A"/>
                </a:solidFill>
                <a:latin typeface="Open Sans"/>
                <a:cs typeface="Open Sans"/>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6/23/2026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816226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 och text 1">
    <p:bg>
      <p:bgPr>
        <a:solidFill>
          <a:schemeClr val="bg2"/>
        </a:solidFill>
        <a:effectLst/>
      </p:bgPr>
    </p:bg>
    <p:spTree>
      <p:nvGrpSpPr>
        <p:cNvPr id="1" name=""/>
        <p:cNvGrpSpPr/>
        <p:nvPr/>
      </p:nvGrpSpPr>
      <p:grpSpPr>
        <a:xfrm>
          <a:off x="0" y="0"/>
          <a:ext cx="0" cy="0"/>
          <a:chOff x="0" y="0"/>
          <a:chExt cx="0" cy="0"/>
        </a:xfrm>
      </p:grpSpPr>
      <p:sp>
        <p:nvSpPr>
          <p:cNvPr id="7" name="Platshållare för text 4">
            <a:extLst>
              <a:ext uri="{FF2B5EF4-FFF2-40B4-BE49-F238E27FC236}">
                <a16:creationId xmlns:a16="http://schemas.microsoft.com/office/drawing/2014/main" id="{D978FFC1-C6C6-E3CE-9144-B13B06172D2E}"/>
              </a:ext>
            </a:extLst>
          </p:cNvPr>
          <p:cNvSpPr>
            <a:spLocks noGrp="1"/>
          </p:cNvSpPr>
          <p:nvPr>
            <p:ph type="body" sz="quarter" idx="10" hasCustomPrompt="1"/>
          </p:nvPr>
        </p:nvSpPr>
        <p:spPr>
          <a:xfrm>
            <a:off x="2182748" y="1754722"/>
            <a:ext cx="6251567" cy="637893"/>
          </a:xfrm>
          <a:prstGeom prst="rect">
            <a:avLst/>
          </a:prstGeom>
        </p:spPr>
        <p:txBody>
          <a:bodyPr>
            <a:normAutofit/>
          </a:bodyPr>
          <a:lstStyle>
            <a:lvl1pPr marL="0" indent="0">
              <a:buNone/>
              <a:defRPr sz="3600" b="1" i="0">
                <a:solidFill>
                  <a:schemeClr val="tx2"/>
                </a:solidFill>
                <a:latin typeface="+mn-lt"/>
              </a:defRPr>
            </a:lvl1pPr>
          </a:lstStyle>
          <a:p>
            <a:pPr lvl="0"/>
            <a:r>
              <a:rPr lang="sv-SE" noProof="0"/>
              <a:t>PLATS FÖR RUBRIK</a:t>
            </a:r>
          </a:p>
        </p:txBody>
      </p:sp>
      <p:sp>
        <p:nvSpPr>
          <p:cNvPr id="9" name="Platshållare för text 4">
            <a:extLst>
              <a:ext uri="{FF2B5EF4-FFF2-40B4-BE49-F238E27FC236}">
                <a16:creationId xmlns:a16="http://schemas.microsoft.com/office/drawing/2014/main" id="{42EC6A90-AC76-C353-65CB-725D0855E481}"/>
              </a:ext>
            </a:extLst>
          </p:cNvPr>
          <p:cNvSpPr>
            <a:spLocks noGrp="1"/>
          </p:cNvSpPr>
          <p:nvPr>
            <p:ph type="body" sz="quarter" idx="11" hasCustomPrompt="1"/>
          </p:nvPr>
        </p:nvSpPr>
        <p:spPr>
          <a:xfrm>
            <a:off x="2182748" y="2700985"/>
            <a:ext cx="6251567" cy="2570197"/>
          </a:xfrm>
          <a:prstGeom prst="rect">
            <a:avLst/>
          </a:prstGeom>
        </p:spPr>
        <p:txBody>
          <a:bodyPr>
            <a:normAutofit/>
          </a:bodyPr>
          <a:lstStyle>
            <a:lvl1pPr marL="0" indent="0">
              <a:buNone/>
              <a:defRPr sz="2400" b="0" i="0">
                <a:solidFill>
                  <a:schemeClr val="tx1"/>
                </a:solidFill>
                <a:latin typeface="+mj-lt"/>
                <a:cs typeface="Calibri" panose="020F0502020204030204" pitchFamily="34" charset="0"/>
              </a:defRPr>
            </a:lvl1pPr>
          </a:lstStyle>
          <a:p>
            <a:pPr lvl="0"/>
            <a:r>
              <a:rPr lang="sv-SE" noProof="0"/>
              <a:t>Plats för text</a:t>
            </a:r>
          </a:p>
        </p:txBody>
      </p:sp>
      <p:pic>
        <p:nvPicPr>
          <p:cNvPr id="2" name="Bildobjekt 1">
            <a:extLst>
              <a:ext uri="{FF2B5EF4-FFF2-40B4-BE49-F238E27FC236}">
                <a16:creationId xmlns:a16="http://schemas.microsoft.com/office/drawing/2014/main" id="{1E0067E9-A6F4-1189-E751-FF703C51CBA2}"/>
              </a:ext>
            </a:extLst>
          </p:cNvPr>
          <p:cNvPicPr>
            <a:picLocks noChangeAspect="1"/>
          </p:cNvPicPr>
          <p:nvPr userDrawn="1"/>
        </p:nvPicPr>
        <p:blipFill>
          <a:blip r:embed="rId2"/>
          <a:stretch>
            <a:fillRect/>
          </a:stretch>
        </p:blipFill>
        <p:spPr>
          <a:xfrm>
            <a:off x="9607979" y="5370896"/>
            <a:ext cx="2957355" cy="1692789"/>
          </a:xfrm>
          <a:prstGeom prst="rect">
            <a:avLst/>
          </a:prstGeom>
        </p:spPr>
      </p:pic>
    </p:spTree>
    <p:extLst>
      <p:ext uri="{BB962C8B-B14F-4D97-AF65-F5344CB8AC3E}">
        <p14:creationId xmlns:p14="http://schemas.microsoft.com/office/powerpoint/2010/main" val="18085226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Rubrik och text 1">
    <p:bg>
      <p:bgPr>
        <a:solidFill>
          <a:schemeClr val="bg2"/>
        </a:solidFill>
        <a:effectLst/>
      </p:bgPr>
    </p:bg>
    <p:spTree>
      <p:nvGrpSpPr>
        <p:cNvPr id="1" name=""/>
        <p:cNvGrpSpPr/>
        <p:nvPr/>
      </p:nvGrpSpPr>
      <p:grpSpPr>
        <a:xfrm>
          <a:off x="0" y="0"/>
          <a:ext cx="0" cy="0"/>
          <a:chOff x="0" y="0"/>
          <a:chExt cx="0" cy="0"/>
        </a:xfrm>
      </p:grpSpPr>
      <p:sp>
        <p:nvSpPr>
          <p:cNvPr id="7" name="Platshållare för text 4">
            <a:extLst>
              <a:ext uri="{FF2B5EF4-FFF2-40B4-BE49-F238E27FC236}">
                <a16:creationId xmlns:a16="http://schemas.microsoft.com/office/drawing/2014/main" id="{D978FFC1-C6C6-E3CE-9144-B13B06172D2E}"/>
              </a:ext>
            </a:extLst>
          </p:cNvPr>
          <p:cNvSpPr>
            <a:spLocks noGrp="1"/>
          </p:cNvSpPr>
          <p:nvPr>
            <p:ph type="body" sz="quarter" idx="10" hasCustomPrompt="1"/>
          </p:nvPr>
        </p:nvSpPr>
        <p:spPr>
          <a:xfrm>
            <a:off x="2182748" y="1754722"/>
            <a:ext cx="6251567" cy="637893"/>
          </a:xfrm>
          <a:prstGeom prst="rect">
            <a:avLst/>
          </a:prstGeom>
        </p:spPr>
        <p:txBody>
          <a:bodyPr>
            <a:normAutofit/>
          </a:bodyPr>
          <a:lstStyle>
            <a:lvl1pPr marL="0" indent="0">
              <a:buNone/>
              <a:defRPr sz="3600" b="1" i="0">
                <a:solidFill>
                  <a:schemeClr val="tx2"/>
                </a:solidFill>
                <a:latin typeface="+mn-lt"/>
              </a:defRPr>
            </a:lvl1pPr>
          </a:lstStyle>
          <a:p>
            <a:pPr lvl="0"/>
            <a:r>
              <a:rPr lang="en-GB" noProof="0"/>
              <a:t>PLATS FÖR RUBRIK</a:t>
            </a:r>
          </a:p>
        </p:txBody>
      </p:sp>
      <p:sp>
        <p:nvSpPr>
          <p:cNvPr id="9" name="Platshållare för text 4">
            <a:extLst>
              <a:ext uri="{FF2B5EF4-FFF2-40B4-BE49-F238E27FC236}">
                <a16:creationId xmlns:a16="http://schemas.microsoft.com/office/drawing/2014/main" id="{42EC6A90-AC76-C353-65CB-725D0855E481}"/>
              </a:ext>
            </a:extLst>
          </p:cNvPr>
          <p:cNvSpPr>
            <a:spLocks noGrp="1"/>
          </p:cNvSpPr>
          <p:nvPr>
            <p:ph type="body" sz="quarter" idx="11" hasCustomPrompt="1"/>
          </p:nvPr>
        </p:nvSpPr>
        <p:spPr>
          <a:xfrm>
            <a:off x="2182748" y="2700985"/>
            <a:ext cx="6251567" cy="2570197"/>
          </a:xfrm>
          <a:prstGeom prst="rect">
            <a:avLst/>
          </a:prstGeom>
        </p:spPr>
        <p:txBody>
          <a:bodyPr>
            <a:normAutofit/>
          </a:bodyPr>
          <a:lstStyle>
            <a:lvl1pPr marL="0" indent="0">
              <a:buNone/>
              <a:defRPr sz="2400" b="0" i="0">
                <a:solidFill>
                  <a:schemeClr val="tx1"/>
                </a:solidFill>
                <a:latin typeface="+mj-lt"/>
                <a:cs typeface="Calibri" panose="020F0502020204030204" pitchFamily="34" charset="0"/>
              </a:defRPr>
            </a:lvl1pPr>
          </a:lstStyle>
          <a:p>
            <a:pPr lvl="0"/>
            <a:r>
              <a:rPr lang="en-GB" noProof="0"/>
              <a:t>Plats för text</a:t>
            </a:r>
          </a:p>
        </p:txBody>
      </p:sp>
      <p:grpSp>
        <p:nvGrpSpPr>
          <p:cNvPr id="10" name="Grupp 9">
            <a:extLst>
              <a:ext uri="{FF2B5EF4-FFF2-40B4-BE49-F238E27FC236}">
                <a16:creationId xmlns:a16="http://schemas.microsoft.com/office/drawing/2014/main" id="{994A9502-EE5C-02A3-50E1-59D0ECE390D7}"/>
              </a:ext>
            </a:extLst>
          </p:cNvPr>
          <p:cNvGrpSpPr/>
          <p:nvPr userDrawn="1"/>
        </p:nvGrpSpPr>
        <p:grpSpPr>
          <a:xfrm>
            <a:off x="-2" y="0"/>
            <a:ext cx="244701" cy="6858000"/>
            <a:chOff x="-2" y="0"/>
            <a:chExt cx="244701" cy="6858000"/>
          </a:xfrm>
        </p:grpSpPr>
        <p:sp>
          <p:nvSpPr>
            <p:cNvPr id="11" name="Rektangel 10">
              <a:extLst>
                <a:ext uri="{FF2B5EF4-FFF2-40B4-BE49-F238E27FC236}">
                  <a16:creationId xmlns:a16="http://schemas.microsoft.com/office/drawing/2014/main" id="{F04911D8-BE01-88AC-532F-DB7C13E761A3}"/>
                </a:ext>
              </a:extLst>
            </p:cNvPr>
            <p:cNvSpPr/>
            <p:nvPr/>
          </p:nvSpPr>
          <p:spPr>
            <a:xfrm>
              <a:off x="0" y="0"/>
              <a:ext cx="244699" cy="2286000"/>
            </a:xfrm>
            <a:prstGeom prst="rect">
              <a:avLst/>
            </a:prstGeom>
            <a:solidFill>
              <a:srgbClr val="EA65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ktangel 11">
              <a:extLst>
                <a:ext uri="{FF2B5EF4-FFF2-40B4-BE49-F238E27FC236}">
                  <a16:creationId xmlns:a16="http://schemas.microsoft.com/office/drawing/2014/main" id="{3E04AAD4-848D-FBD2-11A3-9713AF2EFA2F}"/>
                </a:ext>
              </a:extLst>
            </p:cNvPr>
            <p:cNvSpPr/>
            <p:nvPr/>
          </p:nvSpPr>
          <p:spPr>
            <a:xfrm>
              <a:off x="-1" y="2286000"/>
              <a:ext cx="244699" cy="2286000"/>
            </a:xfrm>
            <a:prstGeom prst="rect">
              <a:avLst/>
            </a:prstGeom>
            <a:solidFill>
              <a:srgbClr val="FBBA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ktangel 12">
              <a:extLst>
                <a:ext uri="{FF2B5EF4-FFF2-40B4-BE49-F238E27FC236}">
                  <a16:creationId xmlns:a16="http://schemas.microsoft.com/office/drawing/2014/main" id="{F79E9099-AFC4-6329-4C76-941F56430F7B}"/>
                </a:ext>
              </a:extLst>
            </p:cNvPr>
            <p:cNvSpPr/>
            <p:nvPr/>
          </p:nvSpPr>
          <p:spPr>
            <a:xfrm>
              <a:off x="-2" y="4572000"/>
              <a:ext cx="244699" cy="2286000"/>
            </a:xfrm>
            <a:prstGeom prst="rect">
              <a:avLst/>
            </a:prstGeom>
            <a:solidFill>
              <a:srgbClr val="E73B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2" name="Bildobjekt 1">
            <a:extLst>
              <a:ext uri="{FF2B5EF4-FFF2-40B4-BE49-F238E27FC236}">
                <a16:creationId xmlns:a16="http://schemas.microsoft.com/office/drawing/2014/main" id="{046172B7-7D5B-79B8-1546-419CE9467A2E}"/>
              </a:ext>
            </a:extLst>
          </p:cNvPr>
          <p:cNvPicPr>
            <a:picLocks noChangeAspect="1"/>
          </p:cNvPicPr>
          <p:nvPr userDrawn="1"/>
        </p:nvPicPr>
        <p:blipFill>
          <a:blip r:embed="rId2"/>
          <a:stretch>
            <a:fillRect/>
          </a:stretch>
        </p:blipFill>
        <p:spPr>
          <a:xfrm>
            <a:off x="9607979" y="5370896"/>
            <a:ext cx="2957355" cy="1692789"/>
          </a:xfrm>
          <a:prstGeom prst="rect">
            <a:avLst/>
          </a:prstGeom>
        </p:spPr>
      </p:pic>
    </p:spTree>
    <p:extLst>
      <p:ext uri="{BB962C8B-B14F-4D97-AF65-F5344CB8AC3E}">
        <p14:creationId xmlns:p14="http://schemas.microsoft.com/office/powerpoint/2010/main" val="27252222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Rubrik och text 1">
    <p:bg>
      <p:bgPr>
        <a:solidFill>
          <a:schemeClr val="bg2"/>
        </a:solidFill>
        <a:effectLst/>
      </p:bgPr>
    </p:bg>
    <p:spTree>
      <p:nvGrpSpPr>
        <p:cNvPr id="1" name=""/>
        <p:cNvGrpSpPr/>
        <p:nvPr/>
      </p:nvGrpSpPr>
      <p:grpSpPr>
        <a:xfrm>
          <a:off x="0" y="0"/>
          <a:ext cx="0" cy="0"/>
          <a:chOff x="0" y="0"/>
          <a:chExt cx="0" cy="0"/>
        </a:xfrm>
      </p:grpSpPr>
      <p:grpSp>
        <p:nvGrpSpPr>
          <p:cNvPr id="10" name="Grupp 9">
            <a:extLst>
              <a:ext uri="{FF2B5EF4-FFF2-40B4-BE49-F238E27FC236}">
                <a16:creationId xmlns:a16="http://schemas.microsoft.com/office/drawing/2014/main" id="{994A9502-EE5C-02A3-50E1-59D0ECE390D7}"/>
              </a:ext>
            </a:extLst>
          </p:cNvPr>
          <p:cNvGrpSpPr/>
          <p:nvPr userDrawn="1"/>
        </p:nvGrpSpPr>
        <p:grpSpPr>
          <a:xfrm>
            <a:off x="-2" y="0"/>
            <a:ext cx="244701" cy="6858000"/>
            <a:chOff x="-2" y="0"/>
            <a:chExt cx="244701" cy="6858000"/>
          </a:xfrm>
        </p:grpSpPr>
        <p:sp>
          <p:nvSpPr>
            <p:cNvPr id="11" name="Rektangel 10">
              <a:extLst>
                <a:ext uri="{FF2B5EF4-FFF2-40B4-BE49-F238E27FC236}">
                  <a16:creationId xmlns:a16="http://schemas.microsoft.com/office/drawing/2014/main" id="{F04911D8-BE01-88AC-532F-DB7C13E761A3}"/>
                </a:ext>
              </a:extLst>
            </p:cNvPr>
            <p:cNvSpPr/>
            <p:nvPr/>
          </p:nvSpPr>
          <p:spPr>
            <a:xfrm>
              <a:off x="0" y="0"/>
              <a:ext cx="244699" cy="2286000"/>
            </a:xfrm>
            <a:prstGeom prst="rect">
              <a:avLst/>
            </a:prstGeom>
            <a:solidFill>
              <a:srgbClr val="EA65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ktangel 11">
              <a:extLst>
                <a:ext uri="{FF2B5EF4-FFF2-40B4-BE49-F238E27FC236}">
                  <a16:creationId xmlns:a16="http://schemas.microsoft.com/office/drawing/2014/main" id="{3E04AAD4-848D-FBD2-11A3-9713AF2EFA2F}"/>
                </a:ext>
              </a:extLst>
            </p:cNvPr>
            <p:cNvSpPr/>
            <p:nvPr/>
          </p:nvSpPr>
          <p:spPr>
            <a:xfrm>
              <a:off x="-1" y="2286000"/>
              <a:ext cx="244699" cy="2286000"/>
            </a:xfrm>
            <a:prstGeom prst="rect">
              <a:avLst/>
            </a:prstGeom>
            <a:solidFill>
              <a:srgbClr val="FBBA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ktangel 12">
              <a:extLst>
                <a:ext uri="{FF2B5EF4-FFF2-40B4-BE49-F238E27FC236}">
                  <a16:creationId xmlns:a16="http://schemas.microsoft.com/office/drawing/2014/main" id="{F79E9099-AFC4-6329-4C76-941F56430F7B}"/>
                </a:ext>
              </a:extLst>
            </p:cNvPr>
            <p:cNvSpPr/>
            <p:nvPr/>
          </p:nvSpPr>
          <p:spPr>
            <a:xfrm>
              <a:off x="-2" y="4572000"/>
              <a:ext cx="244699" cy="2286000"/>
            </a:xfrm>
            <a:prstGeom prst="rect">
              <a:avLst/>
            </a:prstGeom>
            <a:solidFill>
              <a:srgbClr val="E73B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Platshållare för text 11">
            <a:extLst>
              <a:ext uri="{FF2B5EF4-FFF2-40B4-BE49-F238E27FC236}">
                <a16:creationId xmlns:a16="http://schemas.microsoft.com/office/drawing/2014/main" id="{623BD2CB-FA10-0941-36CE-708787085ABD}"/>
              </a:ext>
            </a:extLst>
          </p:cNvPr>
          <p:cNvSpPr>
            <a:spLocks noGrp="1"/>
          </p:cNvSpPr>
          <p:nvPr>
            <p:ph type="body" sz="quarter" idx="10" hasCustomPrompt="1"/>
          </p:nvPr>
        </p:nvSpPr>
        <p:spPr>
          <a:xfrm>
            <a:off x="643016" y="1551993"/>
            <a:ext cx="8612495" cy="3945558"/>
          </a:xfrm>
          <a:prstGeom prst="rect">
            <a:avLst/>
          </a:prstGeom>
        </p:spPr>
        <p:txBody>
          <a:bodyPr>
            <a:noAutofit/>
          </a:bodyPr>
          <a:lstStyle>
            <a:lvl1pPr marL="342900" indent="-342900">
              <a:buClr>
                <a:schemeClr val="tx1"/>
              </a:buClr>
              <a:buSzPct val="150000"/>
              <a:buFont typeface="Arial" panose="020B0604020202020204" pitchFamily="34" charset="0"/>
              <a:buChar char="•"/>
              <a:defRPr sz="2400" b="0">
                <a:solidFill>
                  <a:schemeClr val="tx1"/>
                </a:solidFill>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GB"/>
              <a:t>Text</a:t>
            </a:r>
          </a:p>
          <a:p>
            <a:pPr lvl="0"/>
            <a:r>
              <a:rPr lang="en-GB"/>
              <a:t>Text</a:t>
            </a:r>
          </a:p>
          <a:p>
            <a:pPr lvl="0"/>
            <a:r>
              <a:rPr lang="en-GB"/>
              <a:t>Text</a:t>
            </a:r>
          </a:p>
          <a:p>
            <a:pPr lvl="0"/>
            <a:r>
              <a:rPr lang="en-GB"/>
              <a:t>Text</a:t>
            </a:r>
          </a:p>
        </p:txBody>
      </p:sp>
      <p:sp>
        <p:nvSpPr>
          <p:cNvPr id="3" name="Platshållare för text 14">
            <a:extLst>
              <a:ext uri="{FF2B5EF4-FFF2-40B4-BE49-F238E27FC236}">
                <a16:creationId xmlns:a16="http://schemas.microsoft.com/office/drawing/2014/main" id="{8101A0D2-B705-296E-2A02-608AD766EE29}"/>
              </a:ext>
            </a:extLst>
          </p:cNvPr>
          <p:cNvSpPr>
            <a:spLocks noGrp="1"/>
          </p:cNvSpPr>
          <p:nvPr>
            <p:ph type="body" sz="quarter" idx="11" hasCustomPrompt="1"/>
          </p:nvPr>
        </p:nvSpPr>
        <p:spPr>
          <a:xfrm>
            <a:off x="643017" y="656248"/>
            <a:ext cx="2765371" cy="587375"/>
          </a:xfrm>
          <a:prstGeom prst="rect">
            <a:avLst/>
          </a:prstGeom>
        </p:spPr>
        <p:txBody>
          <a:bodyPr>
            <a:noAutofit/>
          </a:bodyPr>
          <a:lstStyle>
            <a:lvl1pPr marL="0" indent="0">
              <a:buNone/>
              <a:defRPr sz="3600" b="1" i="0">
                <a:solidFill>
                  <a:schemeClr val="tx2"/>
                </a:solidFill>
                <a:latin typeface="+mn-lt"/>
              </a:defRPr>
            </a:lvl1pPr>
          </a:lstStyle>
          <a:p>
            <a:pPr lvl="0"/>
            <a:r>
              <a:rPr lang="en-GB"/>
              <a:t>RUBRIK</a:t>
            </a:r>
          </a:p>
        </p:txBody>
      </p:sp>
      <p:pic>
        <p:nvPicPr>
          <p:cNvPr id="4" name="Bildobjekt 3">
            <a:extLst>
              <a:ext uri="{FF2B5EF4-FFF2-40B4-BE49-F238E27FC236}">
                <a16:creationId xmlns:a16="http://schemas.microsoft.com/office/drawing/2014/main" id="{A9F0CD67-D1FF-086E-9EE8-559D63309811}"/>
              </a:ext>
            </a:extLst>
          </p:cNvPr>
          <p:cNvPicPr>
            <a:picLocks noChangeAspect="1"/>
          </p:cNvPicPr>
          <p:nvPr userDrawn="1"/>
        </p:nvPicPr>
        <p:blipFill>
          <a:blip r:embed="rId2"/>
          <a:stretch>
            <a:fillRect/>
          </a:stretch>
        </p:blipFill>
        <p:spPr>
          <a:xfrm>
            <a:off x="9607979" y="5370896"/>
            <a:ext cx="2957355" cy="1692789"/>
          </a:xfrm>
          <a:prstGeom prst="rect">
            <a:avLst/>
          </a:prstGeom>
        </p:spPr>
      </p:pic>
    </p:spTree>
    <p:extLst>
      <p:ext uri="{BB962C8B-B14F-4D97-AF65-F5344CB8AC3E}">
        <p14:creationId xmlns:p14="http://schemas.microsoft.com/office/powerpoint/2010/main" val="21966637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unktlista">
    <p:bg>
      <p:bgPr>
        <a:solidFill>
          <a:schemeClr val="bg2"/>
        </a:solidFill>
        <a:effectLst/>
      </p:bgPr>
    </p:bg>
    <p:spTree>
      <p:nvGrpSpPr>
        <p:cNvPr id="1" name=""/>
        <p:cNvGrpSpPr/>
        <p:nvPr/>
      </p:nvGrpSpPr>
      <p:grpSpPr>
        <a:xfrm>
          <a:off x="0" y="0"/>
          <a:ext cx="0" cy="0"/>
          <a:chOff x="0" y="0"/>
          <a:chExt cx="0" cy="0"/>
        </a:xfrm>
      </p:grpSpPr>
      <p:sp>
        <p:nvSpPr>
          <p:cNvPr id="7" name="Platshållare för text 11">
            <a:extLst>
              <a:ext uri="{FF2B5EF4-FFF2-40B4-BE49-F238E27FC236}">
                <a16:creationId xmlns:a16="http://schemas.microsoft.com/office/drawing/2014/main" id="{03555E37-40A7-6F07-6EDA-9BEEF1B71626}"/>
              </a:ext>
            </a:extLst>
          </p:cNvPr>
          <p:cNvSpPr>
            <a:spLocks noGrp="1"/>
          </p:cNvSpPr>
          <p:nvPr>
            <p:ph type="body" sz="quarter" idx="10" hasCustomPrompt="1"/>
          </p:nvPr>
        </p:nvSpPr>
        <p:spPr>
          <a:xfrm>
            <a:off x="643016" y="1551993"/>
            <a:ext cx="8612495" cy="3945558"/>
          </a:xfrm>
          <a:prstGeom prst="rect">
            <a:avLst/>
          </a:prstGeom>
        </p:spPr>
        <p:txBody>
          <a:bodyPr>
            <a:noAutofit/>
          </a:bodyPr>
          <a:lstStyle>
            <a:lvl1pPr marL="342900" indent="-342900">
              <a:buClr>
                <a:schemeClr val="tx1"/>
              </a:buClr>
              <a:buSzPct val="150000"/>
              <a:buFont typeface="Arial" panose="020B0604020202020204" pitchFamily="34" charset="0"/>
              <a:buChar char="•"/>
              <a:defRPr sz="2400" b="0">
                <a:solidFill>
                  <a:schemeClr val="tx1"/>
                </a:solidFill>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GB"/>
              <a:t>Text</a:t>
            </a:r>
          </a:p>
          <a:p>
            <a:pPr lvl="0"/>
            <a:r>
              <a:rPr lang="en-GB"/>
              <a:t>Text</a:t>
            </a:r>
          </a:p>
          <a:p>
            <a:pPr lvl="0"/>
            <a:r>
              <a:rPr lang="en-GB"/>
              <a:t>Text</a:t>
            </a:r>
          </a:p>
          <a:p>
            <a:pPr lvl="0"/>
            <a:r>
              <a:rPr lang="en-GB"/>
              <a:t>Text</a:t>
            </a:r>
          </a:p>
        </p:txBody>
      </p:sp>
      <p:sp>
        <p:nvSpPr>
          <p:cNvPr id="8" name="Platshållare för text 14">
            <a:extLst>
              <a:ext uri="{FF2B5EF4-FFF2-40B4-BE49-F238E27FC236}">
                <a16:creationId xmlns:a16="http://schemas.microsoft.com/office/drawing/2014/main" id="{318F4C6E-5B3A-6A7C-28A3-CE369E4CEA7F}"/>
              </a:ext>
            </a:extLst>
          </p:cNvPr>
          <p:cNvSpPr>
            <a:spLocks noGrp="1"/>
          </p:cNvSpPr>
          <p:nvPr>
            <p:ph type="body" sz="quarter" idx="11" hasCustomPrompt="1"/>
          </p:nvPr>
        </p:nvSpPr>
        <p:spPr>
          <a:xfrm>
            <a:off x="643017" y="656248"/>
            <a:ext cx="2765371" cy="587375"/>
          </a:xfrm>
          <a:prstGeom prst="rect">
            <a:avLst/>
          </a:prstGeom>
        </p:spPr>
        <p:txBody>
          <a:bodyPr>
            <a:noAutofit/>
          </a:bodyPr>
          <a:lstStyle>
            <a:lvl1pPr marL="0" indent="0">
              <a:buNone/>
              <a:defRPr sz="3600" b="1" i="0">
                <a:solidFill>
                  <a:schemeClr val="tx2"/>
                </a:solidFill>
                <a:latin typeface="+mn-lt"/>
              </a:defRPr>
            </a:lvl1pPr>
          </a:lstStyle>
          <a:p>
            <a:pPr lvl="0"/>
            <a:r>
              <a:rPr lang="en-GB"/>
              <a:t>RUBRIK</a:t>
            </a:r>
          </a:p>
        </p:txBody>
      </p:sp>
      <p:pic>
        <p:nvPicPr>
          <p:cNvPr id="3" name="Bildobjekt 2" descr="En bild som visar burk, konst, illustration, design&#10;&#10;Automatiskt genererad beskrivning med medelhög exakthet">
            <a:extLst>
              <a:ext uri="{FF2B5EF4-FFF2-40B4-BE49-F238E27FC236}">
                <a16:creationId xmlns:a16="http://schemas.microsoft.com/office/drawing/2014/main" id="{B2466B88-D7D7-4F76-6AC2-5877823738CD}"/>
              </a:ext>
            </a:extLst>
          </p:cNvPr>
          <p:cNvPicPr>
            <a:picLocks noChangeAspect="1"/>
          </p:cNvPicPr>
          <p:nvPr userDrawn="1"/>
        </p:nvPicPr>
        <p:blipFill>
          <a:blip r:embed="rId2"/>
          <a:stretch>
            <a:fillRect/>
          </a:stretch>
        </p:blipFill>
        <p:spPr>
          <a:xfrm>
            <a:off x="9534286" y="1070513"/>
            <a:ext cx="2933700" cy="3327400"/>
          </a:xfrm>
          <a:prstGeom prst="rect">
            <a:avLst/>
          </a:prstGeom>
        </p:spPr>
      </p:pic>
      <p:pic>
        <p:nvPicPr>
          <p:cNvPr id="2" name="Bildobjekt 1">
            <a:extLst>
              <a:ext uri="{FF2B5EF4-FFF2-40B4-BE49-F238E27FC236}">
                <a16:creationId xmlns:a16="http://schemas.microsoft.com/office/drawing/2014/main" id="{422CA61D-6657-5123-685A-B5F434C5C7CF}"/>
              </a:ext>
            </a:extLst>
          </p:cNvPr>
          <p:cNvPicPr>
            <a:picLocks noChangeAspect="1"/>
          </p:cNvPicPr>
          <p:nvPr userDrawn="1"/>
        </p:nvPicPr>
        <p:blipFill>
          <a:blip r:embed="rId3"/>
          <a:stretch>
            <a:fillRect/>
          </a:stretch>
        </p:blipFill>
        <p:spPr>
          <a:xfrm>
            <a:off x="9607979" y="5370896"/>
            <a:ext cx="2957355" cy="1692789"/>
          </a:xfrm>
          <a:prstGeom prst="rect">
            <a:avLst/>
          </a:prstGeom>
        </p:spPr>
      </p:pic>
    </p:spTree>
    <p:extLst>
      <p:ext uri="{BB962C8B-B14F-4D97-AF65-F5344CB8AC3E}">
        <p14:creationId xmlns:p14="http://schemas.microsoft.com/office/powerpoint/2010/main" val="16893969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Punktlista">
    <p:bg>
      <p:bgPr>
        <a:solidFill>
          <a:schemeClr val="bg2"/>
        </a:solidFill>
        <a:effectLst/>
      </p:bgPr>
    </p:bg>
    <p:spTree>
      <p:nvGrpSpPr>
        <p:cNvPr id="1" name=""/>
        <p:cNvGrpSpPr/>
        <p:nvPr/>
      </p:nvGrpSpPr>
      <p:grpSpPr>
        <a:xfrm>
          <a:off x="0" y="0"/>
          <a:ext cx="0" cy="0"/>
          <a:chOff x="0" y="0"/>
          <a:chExt cx="0" cy="0"/>
        </a:xfrm>
      </p:grpSpPr>
      <p:sp>
        <p:nvSpPr>
          <p:cNvPr id="7" name="Platshållare för text 11">
            <a:extLst>
              <a:ext uri="{FF2B5EF4-FFF2-40B4-BE49-F238E27FC236}">
                <a16:creationId xmlns:a16="http://schemas.microsoft.com/office/drawing/2014/main" id="{03555E37-40A7-6F07-6EDA-9BEEF1B71626}"/>
              </a:ext>
            </a:extLst>
          </p:cNvPr>
          <p:cNvSpPr>
            <a:spLocks noGrp="1"/>
          </p:cNvSpPr>
          <p:nvPr>
            <p:ph type="body" sz="quarter" idx="10" hasCustomPrompt="1"/>
          </p:nvPr>
        </p:nvSpPr>
        <p:spPr>
          <a:xfrm>
            <a:off x="643016" y="1551993"/>
            <a:ext cx="8612495" cy="3945558"/>
          </a:xfrm>
          <a:prstGeom prst="rect">
            <a:avLst/>
          </a:prstGeom>
        </p:spPr>
        <p:txBody>
          <a:bodyPr>
            <a:noAutofit/>
          </a:bodyPr>
          <a:lstStyle>
            <a:lvl1pPr marL="342900" indent="-342900">
              <a:buClr>
                <a:schemeClr val="tx1"/>
              </a:buClr>
              <a:buSzPct val="150000"/>
              <a:buFont typeface="Arial" panose="020B0604020202020204" pitchFamily="34" charset="0"/>
              <a:buChar char="•"/>
              <a:defRPr sz="2400" b="0">
                <a:solidFill>
                  <a:schemeClr val="tx1"/>
                </a:solidFill>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GB"/>
              <a:t>Text</a:t>
            </a:r>
          </a:p>
          <a:p>
            <a:pPr lvl="0"/>
            <a:r>
              <a:rPr lang="en-GB"/>
              <a:t>Text</a:t>
            </a:r>
          </a:p>
          <a:p>
            <a:pPr lvl="0"/>
            <a:r>
              <a:rPr lang="en-GB"/>
              <a:t>Text</a:t>
            </a:r>
          </a:p>
          <a:p>
            <a:pPr lvl="0"/>
            <a:r>
              <a:rPr lang="en-GB"/>
              <a:t>Text</a:t>
            </a:r>
          </a:p>
        </p:txBody>
      </p:sp>
      <p:sp>
        <p:nvSpPr>
          <p:cNvPr id="8" name="Platshållare för text 14">
            <a:extLst>
              <a:ext uri="{FF2B5EF4-FFF2-40B4-BE49-F238E27FC236}">
                <a16:creationId xmlns:a16="http://schemas.microsoft.com/office/drawing/2014/main" id="{318F4C6E-5B3A-6A7C-28A3-CE369E4CEA7F}"/>
              </a:ext>
            </a:extLst>
          </p:cNvPr>
          <p:cNvSpPr>
            <a:spLocks noGrp="1"/>
          </p:cNvSpPr>
          <p:nvPr>
            <p:ph type="body" sz="quarter" idx="11" hasCustomPrompt="1"/>
          </p:nvPr>
        </p:nvSpPr>
        <p:spPr>
          <a:xfrm>
            <a:off x="643017" y="656248"/>
            <a:ext cx="2765371" cy="587375"/>
          </a:xfrm>
          <a:prstGeom prst="rect">
            <a:avLst/>
          </a:prstGeom>
        </p:spPr>
        <p:txBody>
          <a:bodyPr>
            <a:noAutofit/>
          </a:bodyPr>
          <a:lstStyle>
            <a:lvl1pPr marL="0" indent="0">
              <a:buNone/>
              <a:defRPr sz="3600" b="1" i="0">
                <a:solidFill>
                  <a:schemeClr val="tx2"/>
                </a:solidFill>
                <a:latin typeface="+mn-lt"/>
              </a:defRPr>
            </a:lvl1pPr>
          </a:lstStyle>
          <a:p>
            <a:pPr lvl="0"/>
            <a:r>
              <a:rPr lang="en-GB"/>
              <a:t>RUBRIK</a:t>
            </a:r>
          </a:p>
        </p:txBody>
      </p:sp>
      <p:pic>
        <p:nvPicPr>
          <p:cNvPr id="2" name="Bildobjekt 1">
            <a:extLst>
              <a:ext uri="{FF2B5EF4-FFF2-40B4-BE49-F238E27FC236}">
                <a16:creationId xmlns:a16="http://schemas.microsoft.com/office/drawing/2014/main" id="{92160ECA-2500-6A44-D419-CEC4DE584B00}"/>
              </a:ext>
            </a:extLst>
          </p:cNvPr>
          <p:cNvPicPr>
            <a:picLocks noChangeAspect="1"/>
          </p:cNvPicPr>
          <p:nvPr userDrawn="1"/>
        </p:nvPicPr>
        <p:blipFill>
          <a:blip r:embed="rId2"/>
          <a:stretch>
            <a:fillRect/>
          </a:stretch>
        </p:blipFill>
        <p:spPr>
          <a:xfrm>
            <a:off x="9607979" y="5370896"/>
            <a:ext cx="2957355" cy="1692789"/>
          </a:xfrm>
          <a:prstGeom prst="rect">
            <a:avLst/>
          </a:prstGeom>
        </p:spPr>
      </p:pic>
    </p:spTree>
    <p:extLst>
      <p:ext uri="{BB962C8B-B14F-4D97-AF65-F5344CB8AC3E}">
        <p14:creationId xmlns:p14="http://schemas.microsoft.com/office/powerpoint/2010/main" val="40063894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text 2">
    <p:bg>
      <p:bgPr>
        <a:solidFill>
          <a:schemeClr val="tx2"/>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AF98822F-4A37-DC67-3F1C-38C9FD5B5F12}"/>
              </a:ext>
            </a:extLst>
          </p:cNvPr>
          <p:cNvSpPr/>
          <p:nvPr userDrawn="1"/>
        </p:nvSpPr>
        <p:spPr>
          <a:xfrm>
            <a:off x="6096000" y="0"/>
            <a:ext cx="6186616"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Platshållare för text 2">
            <a:extLst>
              <a:ext uri="{FF2B5EF4-FFF2-40B4-BE49-F238E27FC236}">
                <a16:creationId xmlns:a16="http://schemas.microsoft.com/office/drawing/2014/main" id="{F3C25B5B-C52A-4406-AE2A-4228EED3D0E8}"/>
              </a:ext>
            </a:extLst>
          </p:cNvPr>
          <p:cNvSpPr>
            <a:spLocks noGrp="1"/>
          </p:cNvSpPr>
          <p:nvPr>
            <p:ph type="body" sz="quarter" idx="10" hasCustomPrompt="1"/>
          </p:nvPr>
        </p:nvSpPr>
        <p:spPr>
          <a:xfrm>
            <a:off x="6623669" y="1543559"/>
            <a:ext cx="5045166" cy="3770883"/>
          </a:xfrm>
          <a:prstGeom prst="rect">
            <a:avLst/>
          </a:prstGeom>
        </p:spPr>
        <p:txBody>
          <a:bodyPr/>
          <a:lstStyle>
            <a:lvl1pPr marL="0" indent="0">
              <a:buNone/>
              <a:defRPr sz="2400">
                <a:solidFill>
                  <a:schemeClr val="tx1"/>
                </a:solidFill>
                <a:latin typeface="+mj-lt"/>
              </a:defRPr>
            </a:lvl1pPr>
          </a:lstStyle>
          <a:p>
            <a:pPr lvl="0"/>
            <a:r>
              <a:rPr lang="en-GB"/>
              <a:t>Plats för text</a:t>
            </a:r>
          </a:p>
        </p:txBody>
      </p:sp>
      <p:sp>
        <p:nvSpPr>
          <p:cNvPr id="10" name="Platshållare för text 4">
            <a:extLst>
              <a:ext uri="{FF2B5EF4-FFF2-40B4-BE49-F238E27FC236}">
                <a16:creationId xmlns:a16="http://schemas.microsoft.com/office/drawing/2014/main" id="{893CEEB0-06E8-3497-5D80-96E3D7DCEFF0}"/>
              </a:ext>
            </a:extLst>
          </p:cNvPr>
          <p:cNvSpPr>
            <a:spLocks noGrp="1"/>
          </p:cNvSpPr>
          <p:nvPr>
            <p:ph type="body" sz="quarter" idx="11" hasCustomPrompt="1"/>
          </p:nvPr>
        </p:nvSpPr>
        <p:spPr>
          <a:xfrm>
            <a:off x="6623669" y="659006"/>
            <a:ext cx="2163763" cy="548417"/>
          </a:xfrm>
          <a:prstGeom prst="rect">
            <a:avLst/>
          </a:prstGeom>
        </p:spPr>
        <p:txBody>
          <a:bodyPr>
            <a:noAutofit/>
          </a:bodyPr>
          <a:lstStyle>
            <a:lvl1pPr marL="0" indent="0">
              <a:buNone/>
              <a:defRPr sz="3600" b="1">
                <a:solidFill>
                  <a:schemeClr val="tx2"/>
                </a:solidFill>
                <a:latin typeface="+mn-lt"/>
              </a:defRPr>
            </a:lvl1pPr>
          </a:lstStyle>
          <a:p>
            <a:pPr lvl="0"/>
            <a:r>
              <a:rPr lang="en-GB"/>
              <a:t>RUBRIK</a:t>
            </a:r>
          </a:p>
        </p:txBody>
      </p:sp>
      <p:pic>
        <p:nvPicPr>
          <p:cNvPr id="12" name="Bildobjekt 11">
            <a:extLst>
              <a:ext uri="{FF2B5EF4-FFF2-40B4-BE49-F238E27FC236}">
                <a16:creationId xmlns:a16="http://schemas.microsoft.com/office/drawing/2014/main" id="{1751FF4C-5F79-E196-0FD3-BD134F79126A}"/>
              </a:ext>
            </a:extLst>
          </p:cNvPr>
          <p:cNvPicPr>
            <a:picLocks noChangeAspect="1"/>
          </p:cNvPicPr>
          <p:nvPr userDrawn="1"/>
        </p:nvPicPr>
        <p:blipFill>
          <a:blip r:embed="rId2"/>
          <a:stretch>
            <a:fillRect/>
          </a:stretch>
        </p:blipFill>
        <p:spPr>
          <a:xfrm>
            <a:off x="52460" y="0"/>
            <a:ext cx="5441506" cy="6858000"/>
          </a:xfrm>
          <a:prstGeom prst="rect">
            <a:avLst/>
          </a:prstGeom>
        </p:spPr>
      </p:pic>
      <p:pic>
        <p:nvPicPr>
          <p:cNvPr id="4" name="Bildobjekt 3">
            <a:extLst>
              <a:ext uri="{FF2B5EF4-FFF2-40B4-BE49-F238E27FC236}">
                <a16:creationId xmlns:a16="http://schemas.microsoft.com/office/drawing/2014/main" id="{7B998CC7-334B-1787-268D-00383820D133}"/>
              </a:ext>
            </a:extLst>
          </p:cNvPr>
          <p:cNvPicPr>
            <a:picLocks noChangeAspect="1"/>
          </p:cNvPicPr>
          <p:nvPr userDrawn="1"/>
        </p:nvPicPr>
        <p:blipFill>
          <a:blip r:embed="rId3"/>
          <a:stretch>
            <a:fillRect/>
          </a:stretch>
        </p:blipFill>
        <p:spPr>
          <a:xfrm>
            <a:off x="9607979" y="5370896"/>
            <a:ext cx="2957355" cy="1692789"/>
          </a:xfrm>
          <a:prstGeom prst="rect">
            <a:avLst/>
          </a:prstGeom>
        </p:spPr>
      </p:pic>
    </p:spTree>
    <p:extLst>
      <p:ext uri="{BB962C8B-B14F-4D97-AF65-F5344CB8AC3E}">
        <p14:creationId xmlns:p14="http://schemas.microsoft.com/office/powerpoint/2010/main" val="16255753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Rubrik och text 2">
    <p:bg>
      <p:bgPr>
        <a:solidFill>
          <a:schemeClr val="tx2"/>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AF98822F-4A37-DC67-3F1C-38C9FD5B5F12}"/>
              </a:ext>
            </a:extLst>
          </p:cNvPr>
          <p:cNvSpPr/>
          <p:nvPr userDrawn="1"/>
        </p:nvSpPr>
        <p:spPr>
          <a:xfrm>
            <a:off x="4003289" y="0"/>
            <a:ext cx="8279328"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Platshållare för text 2">
            <a:extLst>
              <a:ext uri="{FF2B5EF4-FFF2-40B4-BE49-F238E27FC236}">
                <a16:creationId xmlns:a16="http://schemas.microsoft.com/office/drawing/2014/main" id="{F3C25B5B-C52A-4406-AE2A-4228EED3D0E8}"/>
              </a:ext>
            </a:extLst>
          </p:cNvPr>
          <p:cNvSpPr>
            <a:spLocks noGrp="1"/>
          </p:cNvSpPr>
          <p:nvPr>
            <p:ph type="body" sz="quarter" idx="10" hasCustomPrompt="1"/>
          </p:nvPr>
        </p:nvSpPr>
        <p:spPr>
          <a:xfrm>
            <a:off x="4750265" y="1466780"/>
            <a:ext cx="6918570" cy="3847662"/>
          </a:xfrm>
          <a:prstGeom prst="rect">
            <a:avLst/>
          </a:prstGeom>
        </p:spPr>
        <p:txBody>
          <a:bodyPr/>
          <a:lstStyle>
            <a:lvl1pPr marL="0" indent="0">
              <a:buNone/>
              <a:defRPr sz="2400">
                <a:solidFill>
                  <a:schemeClr val="tx1"/>
                </a:solidFill>
                <a:latin typeface="+mj-lt"/>
              </a:defRPr>
            </a:lvl1pPr>
          </a:lstStyle>
          <a:p>
            <a:pPr lvl="0"/>
            <a:r>
              <a:rPr lang="en-GB"/>
              <a:t>Plats för text</a:t>
            </a:r>
          </a:p>
        </p:txBody>
      </p:sp>
      <p:sp>
        <p:nvSpPr>
          <p:cNvPr id="10" name="Platshållare för text 4">
            <a:extLst>
              <a:ext uri="{FF2B5EF4-FFF2-40B4-BE49-F238E27FC236}">
                <a16:creationId xmlns:a16="http://schemas.microsoft.com/office/drawing/2014/main" id="{893CEEB0-06E8-3497-5D80-96E3D7DCEFF0}"/>
              </a:ext>
            </a:extLst>
          </p:cNvPr>
          <p:cNvSpPr>
            <a:spLocks noGrp="1"/>
          </p:cNvSpPr>
          <p:nvPr>
            <p:ph type="body" sz="quarter" idx="11" hasCustomPrompt="1"/>
          </p:nvPr>
        </p:nvSpPr>
        <p:spPr>
          <a:xfrm>
            <a:off x="4750265" y="610575"/>
            <a:ext cx="2163763" cy="548417"/>
          </a:xfrm>
          <a:prstGeom prst="rect">
            <a:avLst/>
          </a:prstGeom>
        </p:spPr>
        <p:txBody>
          <a:bodyPr>
            <a:noAutofit/>
          </a:bodyPr>
          <a:lstStyle>
            <a:lvl1pPr marL="0" indent="0">
              <a:buNone/>
              <a:defRPr sz="3600" b="1">
                <a:solidFill>
                  <a:schemeClr val="tx2"/>
                </a:solidFill>
                <a:latin typeface="+mn-lt"/>
              </a:defRPr>
            </a:lvl1pPr>
          </a:lstStyle>
          <a:p>
            <a:pPr lvl="0"/>
            <a:r>
              <a:rPr lang="en-GB"/>
              <a:t>RUBRIK</a:t>
            </a:r>
          </a:p>
        </p:txBody>
      </p:sp>
      <p:pic>
        <p:nvPicPr>
          <p:cNvPr id="12" name="Bildobjekt 11">
            <a:extLst>
              <a:ext uri="{FF2B5EF4-FFF2-40B4-BE49-F238E27FC236}">
                <a16:creationId xmlns:a16="http://schemas.microsoft.com/office/drawing/2014/main" id="{1751FF4C-5F79-E196-0FD3-BD134F79126A}"/>
              </a:ext>
            </a:extLst>
          </p:cNvPr>
          <p:cNvPicPr>
            <a:picLocks noChangeAspect="1"/>
          </p:cNvPicPr>
          <p:nvPr userDrawn="1"/>
        </p:nvPicPr>
        <p:blipFill rotWithShape="1">
          <a:blip r:embed="rId2"/>
          <a:srcRect l="10023" t="6391" r="25084" b="5403"/>
          <a:stretch/>
        </p:blipFill>
        <p:spPr>
          <a:xfrm>
            <a:off x="0" y="0"/>
            <a:ext cx="4003289" cy="6858000"/>
          </a:xfrm>
          <a:prstGeom prst="rect">
            <a:avLst/>
          </a:prstGeom>
        </p:spPr>
      </p:pic>
      <p:pic>
        <p:nvPicPr>
          <p:cNvPr id="2" name="Bildobjekt 1">
            <a:extLst>
              <a:ext uri="{FF2B5EF4-FFF2-40B4-BE49-F238E27FC236}">
                <a16:creationId xmlns:a16="http://schemas.microsoft.com/office/drawing/2014/main" id="{3BDCE123-BCCA-E9AA-889C-961C6FBBF95B}"/>
              </a:ext>
            </a:extLst>
          </p:cNvPr>
          <p:cNvPicPr>
            <a:picLocks noChangeAspect="1"/>
          </p:cNvPicPr>
          <p:nvPr userDrawn="1"/>
        </p:nvPicPr>
        <p:blipFill>
          <a:blip r:embed="rId3"/>
          <a:stretch>
            <a:fillRect/>
          </a:stretch>
        </p:blipFill>
        <p:spPr>
          <a:xfrm>
            <a:off x="9607979" y="5370896"/>
            <a:ext cx="2957355" cy="1692789"/>
          </a:xfrm>
          <a:prstGeom prst="rect">
            <a:avLst/>
          </a:prstGeom>
        </p:spPr>
      </p:pic>
    </p:spTree>
    <p:extLst>
      <p:ext uri="{BB962C8B-B14F-4D97-AF65-F5344CB8AC3E}">
        <p14:creationId xmlns:p14="http://schemas.microsoft.com/office/powerpoint/2010/main" val="44303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6578102"/>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50" r:id="rId3"/>
    <p:sldLayoutId id="2147483667" r:id="rId4"/>
    <p:sldLayoutId id="2147483668" r:id="rId5"/>
    <p:sldLayoutId id="2147483651" r:id="rId6"/>
    <p:sldLayoutId id="2147483669" r:id="rId7"/>
    <p:sldLayoutId id="2147483652" r:id="rId8"/>
    <p:sldLayoutId id="2147483662" r:id="rId9"/>
    <p:sldLayoutId id="2147483666" r:id="rId10"/>
    <p:sldLayoutId id="2147483654" r:id="rId11"/>
    <p:sldLayoutId id="2147483663" r:id="rId12"/>
    <p:sldLayoutId id="2147483656" r:id="rId13"/>
    <p:sldLayoutId id="2147483665" r:id="rId14"/>
    <p:sldLayoutId id="2147483660" r:id="rId15"/>
    <p:sldLayoutId id="2147483653" r:id="rId16"/>
    <p:sldLayoutId id="2147483659" r:id="rId17"/>
    <p:sldLayoutId id="2147483690" r:id="rId18"/>
    <p:sldLayoutId id="2147483693" r:id="rId19"/>
    <p:sldLayoutId id="2147483695" r:id="rId20"/>
    <p:sldLayoutId id="2147483696" r:id="rId21"/>
    <p:sldLayoutId id="2147483697" r:id="rId22"/>
    <p:sldLayoutId id="2147483698"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hyperlink" Target="https://chesse.org/sv/"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hyperlink" Target="https://www.kemi.se/download/18.53bd575e1770fc5d2a22b22/1612190079455/Lista%20med%20faroangivelser_2021.pdf" TargetMode="External"/><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3" Type="http://schemas.openxmlformats.org/officeDocument/2006/relationships/hyperlink" Target="PRIOs%20kriterier%20fo&#776;r%20utfasningsa&#776;mnen%20och%20prioriterade%20riskminskningsa&#776;mnen%20-%20Kemikalieinspektionen" TargetMode="External"/><Relationship Id="rId7"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hyperlink" Target="https://chesse.org/sv/riskbedomning-och-substitution/substitution/" TargetMode="External"/><Relationship Id="rId5" Type="http://schemas.openxmlformats.org/officeDocument/2006/relationships/hyperlink" Target="https://chesse.org/sv/lagstiftning/lagstiftning-som-begransar-anvandningen-av-kemikalier/" TargetMode="External"/><Relationship Id="rId4" Type="http://schemas.openxmlformats.org/officeDocument/2006/relationships/image" Target="../media/image36.svg"/></Relationships>
</file>

<file path=ppt/slides/_rels/slide14.xml.rels><?xml version="1.0" encoding="UTF-8" standalone="yes"?>
<Relationships xmlns="http://schemas.openxmlformats.org/package/2006/relationships"><Relationship Id="rId3" Type="http://schemas.openxmlformats.org/officeDocument/2006/relationships/hyperlink" Target="https://www.av.se/arbetsmiljoarbete-och-inspektioner/publikationer/foreskrifter/kemiska-arbetsmiljorisker-2011-19-foreskrifter/" TargetMode="External"/><Relationship Id="rId2" Type="http://schemas.openxmlformats.org/officeDocument/2006/relationships/image" Target="../media/image37.emf"/><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hyperlink" Target="https://se.vwr.com/store/content/externalContentPage.jsp?path=/se.vwr.com/sv_SE/products.jsp" TargetMode="External"/><Relationship Id="rId7" Type="http://schemas.openxmlformats.org/officeDocument/2006/relationships/hyperlink" Target="https://view.officeapps.live.com/op/view.aspx?src=https%3A%2F%2Fwww.su.se%2Fpolopoly_fs%2F1.674882.1694789359!%2Fmenu%2Fstandard%2Ffile%2FKemikaliefo%25CC%2588rteckning%2520KRC_GRB-20221120.ods&amp;wdOrigin=BROWSELINK" TargetMode="External"/><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hyperlink" Target="https://chesse.org/sv/checklistor-och-verktyg/" TargetMode="External"/><Relationship Id="rId5" Type="http://schemas.openxmlformats.org/officeDocument/2006/relationships/hyperlink" Target="https://www.su.se/kemilararnas-resurscentrum/&#229;rskurs-7-9" TargetMode="External"/><Relationship Id="rId4" Type="http://schemas.openxmlformats.org/officeDocument/2006/relationships/hyperlink" Target="https://www.sigmaaldrich.com/SE/en"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chesse.org/sv/markning-forvaring-och-avfallshantering/markning/" TargetMode="External"/><Relationship Id="rId2" Type="http://schemas.openxmlformats.org/officeDocument/2006/relationships/hyperlink" Target="https://chesse.org/sv/riskbedomning-och-substitution/substitution/" TargetMode="External"/><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image" Target="../media/image40.tif"/><Relationship Id="rId7"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hyperlink" Target="https://chesse.org/sv/markning-forvaring-och-avfallshantering/markning/" TargetMode="External"/><Relationship Id="rId5" Type="http://schemas.openxmlformats.org/officeDocument/2006/relationships/hyperlink" Target="https://chesse.org/sv/checklistor-och-verktyg/" TargetMode="External"/><Relationship Id="rId4" Type="http://schemas.openxmlformats.org/officeDocument/2006/relationships/image" Target="../media/image41.png"/></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9.xml"/><Relationship Id="rId1" Type="http://schemas.openxmlformats.org/officeDocument/2006/relationships/slideLayout" Target="../slideLayouts/slideLayout23.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jpg"/></Relationships>
</file>

<file path=ppt/slides/_rels/slide1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0.xml"/><Relationship Id="rId1" Type="http://schemas.openxmlformats.org/officeDocument/2006/relationships/slideLayout" Target="../slideLayouts/slideLayout14.xml"/><Relationship Id="rId4" Type="http://schemas.openxmlformats.org/officeDocument/2006/relationships/image" Target="../media/image48.png"/></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hyperlink" Target="https://www.su.se/enheter/kemilararnas-resurscentrum/kemisakerhet" TargetMode="Externa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hyperlink" Target="https://youtu.be/bipISb7-QrE" TargetMode="External"/><Relationship Id="rId7" Type="http://schemas.openxmlformats.org/officeDocument/2006/relationships/image" Target="../media/image51.jpeg"/><Relationship Id="rId12" Type="http://schemas.openxmlformats.org/officeDocument/2006/relationships/image" Target="../media/image54.jpg"/><Relationship Id="rId2" Type="http://schemas.openxmlformats.org/officeDocument/2006/relationships/notesSlide" Target="../notesSlides/notesSlide11.xml"/><Relationship Id="rId1" Type="http://schemas.openxmlformats.org/officeDocument/2006/relationships/slideLayout" Target="../slideLayouts/slideLayout16.xml"/><Relationship Id="rId6" Type="http://schemas.openxmlformats.org/officeDocument/2006/relationships/image" Target="../media/image50.jpeg"/><Relationship Id="rId11" Type="http://schemas.openxmlformats.org/officeDocument/2006/relationships/image" Target="../media/image53.jpg"/><Relationship Id="rId5" Type="http://schemas.openxmlformats.org/officeDocument/2006/relationships/image" Target="../media/image49.png"/><Relationship Id="rId10" Type="http://schemas.openxmlformats.org/officeDocument/2006/relationships/hyperlink" Target="https://www.av.se/globalassets/filer/publikationer/foreskrifter/konsoliderade-foreskrifter/arbetsutrustning-och-personlig-skyddsutrustning-saker-anvandning-afs2023-11-konsoliderad.pdf" TargetMode="External"/><Relationship Id="rId4" Type="http://schemas.openxmlformats.org/officeDocument/2006/relationships/hyperlink" Target="https://youtu.be/1uoVMo7b6Go" TargetMode="External"/><Relationship Id="rId9" Type="http://schemas.openxmlformats.org/officeDocument/2006/relationships/hyperlink" Target="https://www.av.se/halsa-och-sakerhet/personlig-skyddsutrustning/att-valja-ratt-personlig-skyddsutrustning/" TargetMode="External"/></Relationships>
</file>

<file path=ppt/slides/_rels/slide23.xml.rels><?xml version="1.0" encoding="UTF-8" standalone="yes"?>
<Relationships xmlns="http://schemas.openxmlformats.org/package/2006/relationships"><Relationship Id="rId8" Type="http://schemas.openxmlformats.org/officeDocument/2006/relationships/image" Target="../media/image58.jpg"/><Relationship Id="rId3" Type="http://schemas.openxmlformats.org/officeDocument/2006/relationships/hyperlink" Target="https://www.av.se/arbetsmiljoarbete-och-inspektioner/publikationer/foreskrifter/afs-202312/?o=n#6kap-sakerhet" TargetMode="External"/><Relationship Id="rId7" Type="http://schemas.openxmlformats.org/officeDocument/2006/relationships/image" Target="../media/image57.jpe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hyperlink" Target="https://www.su.se/polopoly_fs/1.662118.1687888942!/menu/standard/file/Erfarenheter%20av%20dragsk%C3%A5p%20med%20filter.pdf" TargetMode="External"/><Relationship Id="rId5" Type="http://schemas.openxmlformats.org/officeDocument/2006/relationships/image" Target="../media/image56.png"/><Relationship Id="rId4" Type="http://schemas.openxmlformats.org/officeDocument/2006/relationships/image" Target="../media/image55.jpeg"/></Relationships>
</file>

<file path=ppt/slides/_rels/slide2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hyperlink" Target="https://www.msb.se/sv/publikationer/brandfarliga-varor--gasol-i-skolor/" TargetMode="External"/><Relationship Id="rId7" Type="http://schemas.openxmlformats.org/officeDocument/2006/relationships/image" Target="../media/image60.png"/><Relationship Id="rId2" Type="http://schemas.openxmlformats.org/officeDocument/2006/relationships/hyperlink" Target="https://www.msb.se/siteassets/dokument/regler/forfattningar/msbfs-2020-1.pdf" TargetMode="External"/><Relationship Id="rId1" Type="http://schemas.openxmlformats.org/officeDocument/2006/relationships/slideLayout" Target="../slideLayouts/slideLayout16.xml"/><Relationship Id="rId6" Type="http://schemas.openxmlformats.org/officeDocument/2006/relationships/image" Target="../media/image59.png"/><Relationship Id="rId5" Type="http://schemas.openxmlformats.org/officeDocument/2006/relationships/hyperlink" Target="https://chesse.org/sv/lagstiftning/hantering-av-brandfarliga-och-explosiva-varor/" TargetMode="External"/><Relationship Id="rId4" Type="http://schemas.openxmlformats.org/officeDocument/2006/relationships/hyperlink" Target="https://www.msb.se/siteassets/dokument/amnesomraden/skydd-mot-olyckor-och-farliga-amnen/brandfarligt-och-explosivt/handbok/handbok-forestandare-brandfarliga-varor.pdf"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5.xml"/><Relationship Id="rId1" Type="http://schemas.openxmlformats.org/officeDocument/2006/relationships/slideLayout" Target="../slideLayouts/slideLayout14.xml"/><Relationship Id="rId4" Type="http://schemas.openxmlformats.org/officeDocument/2006/relationships/hyperlink" Target="https://www.av.se/globalassets/filer/publikationer/foreskrifter/risker-i-arbetsmiljon-afs2023-10.pdf"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16.xml"/><Relationship Id="rId5" Type="http://schemas.openxmlformats.org/officeDocument/2006/relationships/image" Target="../media/image14.svg"/><Relationship Id="rId4" Type="http://schemas.openxmlformats.org/officeDocument/2006/relationships/image" Target="../media/image13.svg"/></Relationships>
</file>

<file path=ppt/slides/_rels/slide30.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hyperlink" Target="https://chesse.org/sv/ansvar-rutiner-och-utbildning/ansvar/" TargetMode="External"/><Relationship Id="rId2" Type="http://schemas.openxmlformats.org/officeDocument/2006/relationships/image" Target="../media/image63.png"/><Relationship Id="rId1" Type="http://schemas.openxmlformats.org/officeDocument/2006/relationships/slideLayout" Target="../slideLayouts/slideLayout6.xml"/><Relationship Id="rId4" Type="http://schemas.openxmlformats.org/officeDocument/2006/relationships/image" Target="../media/image64.png"/></Relationships>
</file>

<file path=ppt/slides/_rels/slide3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hyperlink" Target="https://www.av.se/arbetsmiljoarbete-och-inspektioner/publikationer/foreskrifter/beslutade-foreskrifter-som-trader-i-kraft-2025/afs-20231/?hl=AFS%202023:1" TargetMode="External"/><Relationship Id="rId1" Type="http://schemas.openxmlformats.org/officeDocument/2006/relationships/slideLayout" Target="../slideLayouts/slideLayout6.xml"/><Relationship Id="rId5" Type="http://schemas.openxmlformats.org/officeDocument/2006/relationships/image" Target="../media/image66.png"/><Relationship Id="rId4" Type="http://schemas.openxmlformats.org/officeDocument/2006/relationships/hyperlink" Target="https://chesse.org/sv/ansvar-rutiner-och-utbildning/ansvar/"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hyperlink" Target="https://chesse.org/sv/ansvar-rutiner-och-utbildning/ansvar/" TargetMode="Externa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hyperlink" Target="https://chesse.org/sv/ansvar-rutiner-och-utbildning/ansvar/" TargetMode="External"/><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3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8.xml"/><Relationship Id="rId1" Type="http://schemas.openxmlformats.org/officeDocument/2006/relationships/slideLayout" Target="../slideLayouts/slideLayout14.xml"/><Relationship Id="rId5" Type="http://schemas.openxmlformats.org/officeDocument/2006/relationships/image" Target="../media/image20.png"/><Relationship Id="rId4" Type="http://schemas.openxmlformats.org/officeDocument/2006/relationships/hyperlink" Target="https://chesse.org/sv/ansvar-rutiner-och-utbildning/rutiner-for-kemisakerhetsarbete/"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chesse.org/sv/ansvar-rutiner-och-utbildning/rutiner-for-kemisakerhetsarbete/" TargetMode="External"/><Relationship Id="rId2" Type="http://schemas.openxmlformats.org/officeDocument/2006/relationships/image" Target="../media/image70.png"/><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37.xml.rels><?xml version="1.0" encoding="UTF-8" standalone="yes"?>
<Relationships xmlns="http://schemas.openxmlformats.org/package/2006/relationships"><Relationship Id="rId3" Type="http://schemas.openxmlformats.org/officeDocument/2006/relationships/hyperlink" Target="https://chesse.org/sv/ansvar-rutiner-och-utbildning/rutiner-for-kemisakerhetsarbete/" TargetMode="External"/><Relationship Id="rId2" Type="http://schemas.openxmlformats.org/officeDocument/2006/relationships/notesSlide" Target="../notesSlides/notesSlide19.xml"/><Relationship Id="rId1" Type="http://schemas.openxmlformats.org/officeDocument/2006/relationships/slideLayout" Target="../slideLayouts/slideLayout14.xml"/><Relationship Id="rId5" Type="http://schemas.openxmlformats.org/officeDocument/2006/relationships/image" Target="../media/image71.png"/><Relationship Id="rId4" Type="http://schemas.openxmlformats.org/officeDocument/2006/relationships/image" Target="../media/image20.png"/></Relationships>
</file>

<file path=ppt/slides/_rels/slide38.xml.rels><?xml version="1.0" encoding="UTF-8" standalone="yes"?>
<Relationships xmlns="http://schemas.openxmlformats.org/package/2006/relationships"><Relationship Id="rId3" Type="http://schemas.openxmlformats.org/officeDocument/2006/relationships/hyperlink" Target="https://view.officeapps.live.com/op/view.aspx?src=https%3A%2F%2Fchesse.org%2Fwp-content%2Fuploads%2FSV_Template-year-wheel.pptx&amp;wdOrigin=BROWSELINK" TargetMode="External"/><Relationship Id="rId2" Type="http://schemas.openxmlformats.org/officeDocument/2006/relationships/notesSlide" Target="../notesSlides/notesSlide20.xml"/><Relationship Id="rId1" Type="http://schemas.openxmlformats.org/officeDocument/2006/relationships/slideLayout" Target="../slideLayouts/slideLayout18.xml"/><Relationship Id="rId4" Type="http://schemas.openxmlformats.org/officeDocument/2006/relationships/image" Target="../media/image66.png"/></Relationships>
</file>

<file path=ppt/slides/_rels/slide3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jpeg"/><Relationship Id="rId1" Type="http://schemas.openxmlformats.org/officeDocument/2006/relationships/slideLayout" Target="../slideLayouts/slideLayout14.xml"/><Relationship Id="rId5" Type="http://schemas.openxmlformats.org/officeDocument/2006/relationships/image" Target="../media/image74.jpeg"/><Relationship Id="rId4" Type="http://schemas.openxmlformats.org/officeDocument/2006/relationships/hyperlink" Target="https://www.su.se/polopoly_fs/1.662120.1687890488!/menu/standard/file/F%C3%B6rv%C3%A4ntas%20jag%20kunna%20det%20h%C3%A4r_.pdf"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skolverket.se/publikationsserier/kommentarmaterial/2022/kommentarmaterial-till-kursplanen-i-kemi---grundskolan" TargetMode="External"/><Relationship Id="rId2" Type="http://schemas.openxmlformats.org/officeDocument/2006/relationships/hyperlink" Target="https://www.skolverket.se/undervisning/grundskolan/laroplan-och-kursplaner-for-grundskolan/laroplan-lgr22-for-grundskolan-samt-for-forskoleklassen-och-fritidshemmet?url=-996270488%2Fcompulsorycw%2Fjsp%2Fsubject.htm%3FsubjectCode%3DGRGRKEM01%26tos%3Dgr&amp;sv.url=12.5dfee44715d35a5cdfa219f" TargetMode="External"/><Relationship Id="rId1" Type="http://schemas.openxmlformats.org/officeDocument/2006/relationships/slideLayout" Target="../slideLayouts/slideLayout5.xml"/><Relationship Id="rId4" Type="http://schemas.openxmlformats.org/officeDocument/2006/relationships/image" Target="../media/image15.jpg"/></Relationships>
</file>

<file path=ppt/slides/_rels/slide40.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8" Type="http://schemas.openxmlformats.org/officeDocument/2006/relationships/hyperlink" Target="https://eoes.se/hem/" TargetMode="External"/><Relationship Id="rId13" Type="http://schemas.openxmlformats.org/officeDocument/2006/relationships/image" Target="../media/image79.png"/><Relationship Id="rId3" Type="http://schemas.openxmlformats.org/officeDocument/2006/relationships/hyperlink" Target="https://dinkemi.se/elearning" TargetMode="External"/><Relationship Id="rId7" Type="http://schemas.openxmlformats.org/officeDocument/2006/relationships/image" Target="../media/image78.jpeg"/><Relationship Id="rId12" Type="http://schemas.openxmlformats.org/officeDocument/2006/relationships/hyperlink" Target="https://www.skolverket.se/skolutveckling/inspiration-och-stod-i-arbetet/stod-i-arbetet/concept-cartoons-miljofragor-arskurs-7-9" TargetMode="External"/><Relationship Id="rId2" Type="http://schemas.openxmlformats.org/officeDocument/2006/relationships/image" Target="../media/image75.png"/><Relationship Id="rId1" Type="http://schemas.openxmlformats.org/officeDocument/2006/relationships/slideLayout" Target="../slideLayouts/slideLayout16.xml"/><Relationship Id="rId6" Type="http://schemas.openxmlformats.org/officeDocument/2006/relationships/image" Target="../media/image77.png"/><Relationship Id="rId11" Type="http://schemas.openxmlformats.org/officeDocument/2006/relationships/hyperlink" Target="https://www.kortspeletklimatkoll.se/" TargetMode="External"/><Relationship Id="rId5" Type="http://schemas.openxmlformats.org/officeDocument/2006/relationships/hyperlink" Target="https://www.su.se/kemilararnas-resurscentrum/nyheter/nya-no-laborationer-p%C3%A5-skolverket-1.731088" TargetMode="External"/><Relationship Id="rId10" Type="http://schemas.openxmlformats.org/officeDocument/2006/relationships/hyperlink" Target="https://www.smhi.se/klimat/utbildning/spelet-for-klimatanpassning-1.149193" TargetMode="External"/><Relationship Id="rId4" Type="http://schemas.openxmlformats.org/officeDocument/2006/relationships/image" Target="../media/image76.png"/><Relationship Id="rId9" Type="http://schemas.openxmlformats.org/officeDocument/2006/relationships/hyperlink" Target="https://kemisamfundet.se/skolprenumeration-av-kemisk-tidskrift/"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www.su.se/kemilararnas-resurscentrum/kalender" TargetMode="External"/><Relationship Id="rId2" Type="http://schemas.openxmlformats.org/officeDocument/2006/relationships/notesSlide" Target="../notesSlides/notesSlide21.xml"/><Relationship Id="rId1" Type="http://schemas.openxmlformats.org/officeDocument/2006/relationships/slideLayout" Target="../slideLayouts/slideLayout16.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3.xml"/><Relationship Id="rId1" Type="http://schemas.openxmlformats.org/officeDocument/2006/relationships/slideLayout" Target="../slideLayouts/slideLayout16.xml"/><Relationship Id="rId5" Type="http://schemas.openxmlformats.org/officeDocument/2006/relationships/image" Target="../media/image20.png"/><Relationship Id="rId4" Type="http://schemas.openxmlformats.org/officeDocument/2006/relationships/hyperlink" Target="https://chesse.org/sv/"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tiff"/><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8" Type="http://schemas.openxmlformats.org/officeDocument/2006/relationships/hyperlink" Target="https://www.av.se/globalassets/filer/publikationer/foreskrifter/systematiskt-arbetsmiljoarbete-foreskrifter-afs2001-1.pdf" TargetMode="External"/><Relationship Id="rId3" Type="http://schemas.openxmlformats.org/officeDocument/2006/relationships/hyperlink" Target="https://www.av.se/arbetsmiljoarbete-och-inspektioner/publikationer/foreskrifter/beslutade-foreskrifter-som-trader-i-kraft-2025/" TargetMode="External"/><Relationship Id="rId7" Type="http://schemas.openxmlformats.org/officeDocument/2006/relationships/hyperlink" Target="https://www.av.se/globalassets/filer/publikationer/foreskrifter/utformning-av-arbetsplatser-afs2023-12.pdf"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hyperlink" Target="https://www.av.se/globalassets/filer/publikationer/foreskrifter/konsoliderade-foreskrifter/arbetsutrustning-och-personlig-skyddsutrustning-saker-anvandning-afs2023-11-konsoliderad.pdf" TargetMode="External"/><Relationship Id="rId5" Type="http://schemas.openxmlformats.org/officeDocument/2006/relationships/hyperlink" Target="https://www.av.se/globalassets/filer/publikationer/foreskrifter/risker-i-arbetsmiljon-afs2023-10.pdf" TargetMode="External"/><Relationship Id="rId10" Type="http://schemas.openxmlformats.org/officeDocument/2006/relationships/hyperlink" Target="https://www.av.se/globalassets/filer/publikationer/foreskrifter/planering-och-organisering-av-arbetsmiljoarbete-grundlaggande-skyldigheter-for-dig-med-arbetsgivaransvar-afs2023-2.pdf" TargetMode="External"/><Relationship Id="rId4" Type="http://schemas.openxmlformats.org/officeDocument/2006/relationships/image" Target="../media/image26.png"/><Relationship Id="rId9" Type="http://schemas.openxmlformats.org/officeDocument/2006/relationships/hyperlink" Target="https://www.av.se/globalassets/filer/publikationer/foreskrifter/systematiskt-arbetsmiljoarbete-grundlaggande-skyldigheter-for-dig-med-arbetsgivaransvar-afs2023-1.pdf"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A702C424-8AB1-0443-400B-01448BB87198}"/>
              </a:ext>
            </a:extLst>
          </p:cNvPr>
          <p:cNvSpPr>
            <a:spLocks noGrp="1"/>
          </p:cNvSpPr>
          <p:nvPr>
            <p:ph type="body" sz="quarter" idx="11"/>
          </p:nvPr>
        </p:nvSpPr>
        <p:spPr>
          <a:xfrm>
            <a:off x="5916706" y="2143125"/>
            <a:ext cx="5949119" cy="838200"/>
          </a:xfrm>
        </p:spPr>
        <p:txBody>
          <a:bodyPr/>
          <a:lstStyle/>
          <a:p>
            <a:r>
              <a:rPr lang="sv-SE" dirty="0"/>
              <a:t>S</a:t>
            </a:r>
            <a:r>
              <a:rPr lang="sv-SE" noProof="0" dirty="0" err="1"/>
              <a:t>äkerhet</a:t>
            </a:r>
            <a:r>
              <a:rPr lang="sv-SE" noProof="0" dirty="0"/>
              <a:t> i NO-undervisningen</a:t>
            </a:r>
          </a:p>
        </p:txBody>
      </p:sp>
      <p:sp>
        <p:nvSpPr>
          <p:cNvPr id="4" name="Platshållare för text 3">
            <a:extLst>
              <a:ext uri="{FF2B5EF4-FFF2-40B4-BE49-F238E27FC236}">
                <a16:creationId xmlns:a16="http://schemas.microsoft.com/office/drawing/2014/main" id="{823B2150-676C-5162-6F2D-063C7CF0CFA3}"/>
              </a:ext>
            </a:extLst>
          </p:cNvPr>
          <p:cNvSpPr>
            <a:spLocks noGrp="1"/>
          </p:cNvSpPr>
          <p:nvPr>
            <p:ph type="body" sz="quarter" idx="12"/>
          </p:nvPr>
        </p:nvSpPr>
        <p:spPr>
          <a:xfrm>
            <a:off x="5916706" y="3092620"/>
            <a:ext cx="3930869" cy="1393655"/>
          </a:xfrm>
        </p:spPr>
        <p:txBody>
          <a:bodyPr>
            <a:normAutofit/>
          </a:bodyPr>
          <a:lstStyle/>
          <a:p>
            <a:r>
              <a:rPr lang="sv-SE" noProof="1"/>
              <a:t>3 augusti 2026</a:t>
            </a:r>
          </a:p>
          <a:p>
            <a:endParaRPr lang="sv-SE" noProof="1"/>
          </a:p>
          <a:p>
            <a:r>
              <a:rPr lang="sv-SE" noProof="1"/>
              <a:t>Jenny Olander</a:t>
            </a:r>
          </a:p>
        </p:txBody>
      </p:sp>
    </p:spTree>
    <p:extLst>
      <p:ext uri="{BB962C8B-B14F-4D97-AF65-F5344CB8AC3E}">
        <p14:creationId xmlns:p14="http://schemas.microsoft.com/office/powerpoint/2010/main" val="20128195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82C09387-ECD9-4D96-AACB-952863AC6288}"/>
              </a:ext>
            </a:extLst>
          </p:cNvPr>
          <p:cNvSpPr>
            <a:spLocks noGrp="1"/>
          </p:cNvSpPr>
          <p:nvPr>
            <p:ph type="body" sz="quarter" idx="11"/>
          </p:nvPr>
        </p:nvSpPr>
        <p:spPr>
          <a:xfrm>
            <a:off x="643017" y="656248"/>
            <a:ext cx="7656921" cy="587375"/>
          </a:xfrm>
        </p:spPr>
        <p:txBody>
          <a:bodyPr/>
          <a:lstStyle/>
          <a:p>
            <a:r>
              <a:rPr lang="sv-SE" sz="3600" b="1" dirty="0">
                <a:cs typeface="Calibri" charset="0"/>
              </a:rPr>
              <a:t>Kemikalier med farliga egenskaper</a:t>
            </a:r>
            <a:endParaRPr lang="en-GB" sz="3600" b="1" dirty="0"/>
          </a:p>
          <a:p>
            <a:endParaRPr lang="sv-SE" dirty="0"/>
          </a:p>
        </p:txBody>
      </p:sp>
      <p:pic>
        <p:nvPicPr>
          <p:cNvPr id="5" name="Picture 2" descr="Tiger Vila Djur - Gratis foto på Pixabay">
            <a:extLst>
              <a:ext uri="{FF2B5EF4-FFF2-40B4-BE49-F238E27FC236}">
                <a16:creationId xmlns:a16="http://schemas.microsoft.com/office/drawing/2014/main" id="{68B4C6C2-E8DD-4765-9CA6-27DD7F153F5D}"/>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874953" y="2090148"/>
            <a:ext cx="5205684" cy="316835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abell 5">
            <a:extLst>
              <a:ext uri="{FF2B5EF4-FFF2-40B4-BE49-F238E27FC236}">
                <a16:creationId xmlns:a16="http://schemas.microsoft.com/office/drawing/2014/main" id="{A098D770-656B-4C58-A2D8-23CE0153C4E7}"/>
              </a:ext>
            </a:extLst>
          </p:cNvPr>
          <p:cNvGraphicFramePr>
            <a:graphicFrameLocks noGrp="1"/>
          </p:cNvGraphicFramePr>
          <p:nvPr/>
        </p:nvGraphicFramePr>
        <p:xfrm>
          <a:off x="890317" y="2090148"/>
          <a:ext cx="5205683" cy="3155252"/>
        </p:xfrm>
        <a:graphic>
          <a:graphicData uri="http://schemas.openxmlformats.org/drawingml/2006/table">
            <a:tbl>
              <a:tblPr firstRow="1" bandRow="1">
                <a:tableStyleId>{5C22544A-7EE6-4342-B048-85BDC9FD1C3A}</a:tableStyleId>
              </a:tblPr>
              <a:tblGrid>
                <a:gridCol w="905457">
                  <a:extLst>
                    <a:ext uri="{9D8B030D-6E8A-4147-A177-3AD203B41FA5}">
                      <a16:colId xmlns:a16="http://schemas.microsoft.com/office/drawing/2014/main" val="1562986608"/>
                    </a:ext>
                  </a:extLst>
                </a:gridCol>
                <a:gridCol w="905457">
                  <a:extLst>
                    <a:ext uri="{9D8B030D-6E8A-4147-A177-3AD203B41FA5}">
                      <a16:colId xmlns:a16="http://schemas.microsoft.com/office/drawing/2014/main" val="477256624"/>
                    </a:ext>
                  </a:extLst>
                </a:gridCol>
                <a:gridCol w="905457">
                  <a:extLst>
                    <a:ext uri="{9D8B030D-6E8A-4147-A177-3AD203B41FA5}">
                      <a16:colId xmlns:a16="http://schemas.microsoft.com/office/drawing/2014/main" val="1720440011"/>
                    </a:ext>
                  </a:extLst>
                </a:gridCol>
                <a:gridCol w="905457">
                  <a:extLst>
                    <a:ext uri="{9D8B030D-6E8A-4147-A177-3AD203B41FA5}">
                      <a16:colId xmlns:a16="http://schemas.microsoft.com/office/drawing/2014/main" val="3696340817"/>
                    </a:ext>
                  </a:extLst>
                </a:gridCol>
                <a:gridCol w="754083">
                  <a:extLst>
                    <a:ext uri="{9D8B030D-6E8A-4147-A177-3AD203B41FA5}">
                      <a16:colId xmlns:a16="http://schemas.microsoft.com/office/drawing/2014/main" val="810963977"/>
                    </a:ext>
                  </a:extLst>
                </a:gridCol>
                <a:gridCol w="829772">
                  <a:extLst>
                    <a:ext uri="{9D8B030D-6E8A-4147-A177-3AD203B41FA5}">
                      <a16:colId xmlns:a16="http://schemas.microsoft.com/office/drawing/2014/main" val="3439633617"/>
                    </a:ext>
                  </a:extLst>
                </a:gridCol>
              </a:tblGrid>
              <a:tr h="1014297">
                <a:tc>
                  <a:txBody>
                    <a:bodyPr/>
                    <a:lstStyle/>
                    <a:p>
                      <a:endParaRPr lang="en-GB" sz="2400" b="0" dirty="0">
                        <a:solidFill>
                          <a:srgbClr val="000000"/>
                        </a:solidFill>
                        <a:latin typeface="+mj-lt"/>
                        <a:cs typeface="Arial" pitchFamily="34" charset="0"/>
                      </a:endParaRPr>
                    </a:p>
                  </a:txBody>
                  <a:tcPr marL="74501" marR="74501" marT="37261" marB="37261">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noFill/>
                  </a:tcPr>
                </a:tc>
                <a:tc>
                  <a:txBody>
                    <a:bodyPr/>
                    <a:lstStyle/>
                    <a:p>
                      <a:endParaRPr lang="en-GB" sz="2400" b="0" dirty="0">
                        <a:solidFill>
                          <a:srgbClr val="000000"/>
                        </a:solidFill>
                        <a:latin typeface="+mj-lt"/>
                        <a:cs typeface="Arial" pitchFamily="34" charset="0"/>
                      </a:endParaRPr>
                    </a:p>
                  </a:txBody>
                  <a:tcPr marL="74501" marR="74501" marT="37261" marB="37261">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noFill/>
                  </a:tcPr>
                </a:tc>
                <a:tc>
                  <a:txBody>
                    <a:bodyPr/>
                    <a:lstStyle/>
                    <a:p>
                      <a:endParaRPr lang="en-GB" sz="2400" b="0" dirty="0">
                        <a:solidFill>
                          <a:srgbClr val="000000"/>
                        </a:solidFill>
                        <a:latin typeface="+mj-lt"/>
                        <a:cs typeface="Arial" pitchFamily="34" charset="0"/>
                      </a:endParaRPr>
                    </a:p>
                  </a:txBody>
                  <a:tcPr marL="74501" marR="74501" marT="37261" marB="37261">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noFill/>
                  </a:tcPr>
                </a:tc>
                <a:tc>
                  <a:txBody>
                    <a:bodyPr/>
                    <a:lstStyle/>
                    <a:p>
                      <a:endParaRPr lang="en-GB" sz="2400" b="0" dirty="0">
                        <a:solidFill>
                          <a:srgbClr val="000000"/>
                        </a:solidFill>
                        <a:latin typeface="+mj-lt"/>
                        <a:cs typeface="Arial" pitchFamily="34" charset="0"/>
                      </a:endParaRPr>
                    </a:p>
                  </a:txBody>
                  <a:tcPr marL="74501" marR="74501" marT="37261" marB="37261">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noFill/>
                  </a:tcPr>
                </a:tc>
                <a:tc>
                  <a:txBody>
                    <a:bodyPr/>
                    <a:lstStyle/>
                    <a:p>
                      <a:endParaRPr lang="en-GB" sz="2400" b="0" dirty="0">
                        <a:solidFill>
                          <a:srgbClr val="000000"/>
                        </a:solidFill>
                        <a:latin typeface="+mj-lt"/>
                        <a:cs typeface="Arial" pitchFamily="34" charset="0"/>
                      </a:endParaRPr>
                    </a:p>
                  </a:txBody>
                  <a:tcPr marL="74501" marR="74501" marT="37261" marB="37261">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noFill/>
                  </a:tcPr>
                </a:tc>
                <a:tc>
                  <a:txBody>
                    <a:bodyPr/>
                    <a:lstStyle/>
                    <a:p>
                      <a:endParaRPr lang="en-GB" sz="2400" b="0" dirty="0">
                        <a:solidFill>
                          <a:srgbClr val="000000"/>
                        </a:solidFill>
                        <a:latin typeface="+mj-lt"/>
                        <a:cs typeface="Arial" pitchFamily="34" charset="0"/>
                      </a:endParaRPr>
                    </a:p>
                  </a:txBody>
                  <a:tcPr marL="74501" marR="74501" marT="37261" marB="37261">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23863674"/>
                  </a:ext>
                </a:extLst>
              </a:tr>
              <a:tr h="1096835">
                <a:tc>
                  <a:txBody>
                    <a:bodyPr/>
                    <a:lstStyle/>
                    <a:p>
                      <a:pPr marL="0" marR="0" lvl="0" indent="0" algn="l" defTabSz="685800" rtl="0" eaLnBrk="1" fontAlgn="auto" latinLnBrk="0" hangingPunct="1">
                        <a:lnSpc>
                          <a:spcPct val="100000"/>
                        </a:lnSpc>
                        <a:spcBef>
                          <a:spcPts val="2400"/>
                        </a:spcBef>
                        <a:spcAft>
                          <a:spcPts val="0"/>
                        </a:spcAft>
                        <a:buClrTx/>
                        <a:buSzTx/>
                        <a:buFontTx/>
                        <a:buNone/>
                        <a:tabLst/>
                        <a:defRPr/>
                      </a:pPr>
                      <a:endParaRPr lang="en-GB" sz="2400" b="0" kern="1200" dirty="0">
                        <a:solidFill>
                          <a:srgbClr val="000000"/>
                        </a:solidFill>
                        <a:latin typeface="+mn-lt"/>
                        <a:ea typeface="+mn-ea"/>
                        <a:cs typeface="Arial" pitchFamily="34" charset="0"/>
                      </a:endParaRPr>
                    </a:p>
                  </a:txBody>
                  <a:tcPr marL="74501" marR="74501" marT="37261" marB="37261">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2400"/>
                        </a:spcBef>
                        <a:spcAft>
                          <a:spcPts val="0"/>
                        </a:spcAft>
                        <a:buClrTx/>
                        <a:buSzTx/>
                        <a:buFontTx/>
                        <a:buNone/>
                        <a:tabLst/>
                        <a:defRPr/>
                      </a:pPr>
                      <a:endParaRPr lang="en-GB" sz="2400" b="0" kern="1200" dirty="0">
                        <a:solidFill>
                          <a:srgbClr val="000000"/>
                        </a:solidFill>
                        <a:latin typeface="+mn-lt"/>
                        <a:ea typeface="+mn-ea"/>
                        <a:cs typeface="Arial" pitchFamily="34" charset="0"/>
                      </a:endParaRPr>
                    </a:p>
                  </a:txBody>
                  <a:tcPr marL="74501" marR="74501" marT="37261" marB="37261">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2400"/>
                        </a:spcBef>
                        <a:spcAft>
                          <a:spcPts val="0"/>
                        </a:spcAft>
                        <a:buClrTx/>
                        <a:buSzTx/>
                        <a:buFontTx/>
                        <a:buNone/>
                        <a:tabLst/>
                        <a:defRPr/>
                      </a:pPr>
                      <a:endParaRPr lang="en-GB" sz="2400" b="0" kern="1200" dirty="0">
                        <a:solidFill>
                          <a:srgbClr val="000000"/>
                        </a:solidFill>
                        <a:latin typeface="+mn-lt"/>
                        <a:ea typeface="+mn-ea"/>
                        <a:cs typeface="Arial" pitchFamily="34" charset="0"/>
                      </a:endParaRPr>
                    </a:p>
                  </a:txBody>
                  <a:tcPr marL="74501" marR="74501" marT="37261" marB="37261">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2400"/>
                        </a:spcBef>
                        <a:spcAft>
                          <a:spcPts val="0"/>
                        </a:spcAft>
                        <a:buClrTx/>
                        <a:buSzTx/>
                        <a:buFontTx/>
                        <a:buNone/>
                        <a:tabLst/>
                        <a:defRPr/>
                      </a:pPr>
                      <a:endParaRPr lang="en-GB" sz="2400" b="0" kern="1200" dirty="0">
                        <a:solidFill>
                          <a:srgbClr val="000000"/>
                        </a:solidFill>
                        <a:latin typeface="+mn-lt"/>
                        <a:ea typeface="+mn-ea"/>
                        <a:cs typeface="Arial" pitchFamily="34" charset="0"/>
                      </a:endParaRPr>
                    </a:p>
                  </a:txBody>
                  <a:tcPr marL="74501" marR="74501" marT="37261" marB="37261">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noFill/>
                  </a:tcPr>
                </a:tc>
                <a:tc>
                  <a:txBody>
                    <a:bodyPr/>
                    <a:lstStyle/>
                    <a:p>
                      <a:pPr algn="ctr"/>
                      <a:endParaRPr lang="en-GB" sz="2400" b="1" dirty="0">
                        <a:solidFill>
                          <a:srgbClr val="000000"/>
                        </a:solidFill>
                        <a:latin typeface="+mj-lt"/>
                        <a:cs typeface="Arial" pitchFamily="34" charset="0"/>
                      </a:endParaRPr>
                    </a:p>
                  </a:txBody>
                  <a:tcPr marL="74501" marR="74501" marT="37261" marB="37261"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noFill/>
                  </a:tcPr>
                </a:tc>
                <a:tc>
                  <a:txBody>
                    <a:bodyPr/>
                    <a:lstStyle/>
                    <a:p>
                      <a:pPr algn="ctr"/>
                      <a:endParaRPr lang="en-GB" sz="2400" b="0" dirty="0">
                        <a:solidFill>
                          <a:srgbClr val="000000"/>
                        </a:solidFill>
                        <a:latin typeface="+mj-lt"/>
                        <a:cs typeface="Arial" pitchFamily="34" charset="0"/>
                      </a:endParaRPr>
                    </a:p>
                  </a:txBody>
                  <a:tcPr marL="74501" marR="74501" marT="37261" marB="37261"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02079601"/>
                  </a:ext>
                </a:extLst>
              </a:tr>
              <a:tr h="1044120">
                <a:tc>
                  <a:txBody>
                    <a:bodyPr/>
                    <a:lstStyle/>
                    <a:p>
                      <a:endParaRPr lang="en-GB" sz="2400" b="0" dirty="0">
                        <a:solidFill>
                          <a:srgbClr val="000000"/>
                        </a:solidFill>
                        <a:latin typeface="+mj-lt"/>
                        <a:cs typeface="Arial" pitchFamily="34" charset="0"/>
                      </a:endParaRPr>
                    </a:p>
                  </a:txBody>
                  <a:tcPr marL="74501" marR="74501" marT="37261" marB="37261"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noFill/>
                  </a:tcPr>
                </a:tc>
                <a:tc>
                  <a:txBody>
                    <a:bodyPr/>
                    <a:lstStyle/>
                    <a:p>
                      <a:endParaRPr lang="en-GB" sz="2400" b="0" dirty="0">
                        <a:solidFill>
                          <a:srgbClr val="000000"/>
                        </a:solidFill>
                        <a:latin typeface="+mj-lt"/>
                        <a:cs typeface="Arial" pitchFamily="34" charset="0"/>
                      </a:endParaRPr>
                    </a:p>
                  </a:txBody>
                  <a:tcPr marL="74501" marR="74501" marT="37261" marB="37261"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noFill/>
                  </a:tcPr>
                </a:tc>
                <a:tc>
                  <a:txBody>
                    <a:bodyPr/>
                    <a:lstStyle/>
                    <a:p>
                      <a:endParaRPr lang="en-GB" sz="2400" b="0" dirty="0">
                        <a:solidFill>
                          <a:srgbClr val="000000"/>
                        </a:solidFill>
                        <a:latin typeface="+mj-lt"/>
                        <a:cs typeface="Arial" pitchFamily="34" charset="0"/>
                      </a:endParaRPr>
                    </a:p>
                  </a:txBody>
                  <a:tcPr marL="74501" marR="74501" marT="37261" marB="37261"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noFill/>
                  </a:tcPr>
                </a:tc>
                <a:tc>
                  <a:txBody>
                    <a:bodyPr/>
                    <a:lstStyle/>
                    <a:p>
                      <a:endParaRPr lang="en-GB" sz="2400" b="0" dirty="0">
                        <a:solidFill>
                          <a:srgbClr val="000000"/>
                        </a:solidFill>
                        <a:latin typeface="+mj-lt"/>
                        <a:cs typeface="Arial" pitchFamily="34" charset="0"/>
                      </a:endParaRPr>
                    </a:p>
                  </a:txBody>
                  <a:tcPr marL="74501" marR="74501" marT="37261" marB="37261"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noFill/>
                  </a:tcPr>
                </a:tc>
                <a:tc>
                  <a:txBody>
                    <a:bodyPr/>
                    <a:lstStyle/>
                    <a:p>
                      <a:pPr algn="ctr"/>
                      <a:endParaRPr lang="en-GB" sz="2400" b="0" dirty="0">
                        <a:solidFill>
                          <a:srgbClr val="000000"/>
                        </a:solidFill>
                        <a:latin typeface="+mj-lt"/>
                        <a:cs typeface="Arial" pitchFamily="34" charset="0"/>
                      </a:endParaRPr>
                    </a:p>
                  </a:txBody>
                  <a:tcPr marL="74501" marR="74501" marT="37261" marB="37261"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noFill/>
                  </a:tcPr>
                </a:tc>
                <a:tc>
                  <a:txBody>
                    <a:bodyPr/>
                    <a:lstStyle/>
                    <a:p>
                      <a:pPr algn="ctr"/>
                      <a:endParaRPr lang="en-GB" sz="2400" b="0" dirty="0">
                        <a:solidFill>
                          <a:srgbClr val="000000"/>
                        </a:solidFill>
                        <a:latin typeface="+mj-lt"/>
                        <a:cs typeface="Arial" pitchFamily="34" charset="0"/>
                      </a:endParaRPr>
                    </a:p>
                  </a:txBody>
                  <a:tcPr marL="74501" marR="74501" marT="37261" marB="37261"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86435272"/>
                  </a:ext>
                </a:extLst>
              </a:tr>
            </a:tbl>
          </a:graphicData>
        </a:graphic>
      </p:graphicFrame>
      <p:pic>
        <p:nvPicPr>
          <p:cNvPr id="7" name="Picture 4">
            <a:extLst>
              <a:ext uri="{FF2B5EF4-FFF2-40B4-BE49-F238E27FC236}">
                <a16:creationId xmlns:a16="http://schemas.microsoft.com/office/drawing/2014/main" id="{A5501F01-6615-4DB9-B2E3-62FE80317360}"/>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519625" y="2075271"/>
            <a:ext cx="4782057" cy="3188038"/>
          </a:xfrm>
          <a:prstGeom prst="rect">
            <a:avLst/>
          </a:prstGeom>
          <a:noFill/>
          <a:extLst>
            <a:ext uri="{909E8E84-426E-40DD-AFC4-6F175D3DCCD1}">
              <a14:hiddenFill xmlns:a14="http://schemas.microsoft.com/office/drawing/2010/main">
                <a:solidFill>
                  <a:srgbClr val="FFFFFF"/>
                </a:solidFill>
              </a14:hiddenFill>
            </a:ext>
          </a:extLst>
        </p:spPr>
      </p:pic>
      <p:sp>
        <p:nvSpPr>
          <p:cNvPr id="8" name="textruta 7">
            <a:extLst>
              <a:ext uri="{FF2B5EF4-FFF2-40B4-BE49-F238E27FC236}">
                <a16:creationId xmlns:a16="http://schemas.microsoft.com/office/drawing/2014/main" id="{C048F112-3796-4647-B5CD-A8011DEFB512}"/>
              </a:ext>
            </a:extLst>
          </p:cNvPr>
          <p:cNvSpPr txBox="1"/>
          <p:nvPr/>
        </p:nvSpPr>
        <p:spPr>
          <a:xfrm>
            <a:off x="859590" y="5258501"/>
            <a:ext cx="3378953" cy="246221"/>
          </a:xfrm>
          <a:prstGeom prst="rect">
            <a:avLst/>
          </a:prstGeom>
          <a:noFill/>
        </p:spPr>
        <p:txBody>
          <a:bodyPr wrap="square" rtlCol="0">
            <a:spAutoFit/>
          </a:bodyPr>
          <a:lstStyle/>
          <a:p>
            <a:r>
              <a:rPr lang="sv-SE" sz="1000" i="1" dirty="0">
                <a:latin typeface="+mj-lt"/>
              </a:rPr>
              <a:t>Foton: Hämtade från </a:t>
            </a:r>
            <a:r>
              <a:rPr lang="sv-SE" sz="1000" i="1" dirty="0" err="1">
                <a:latin typeface="+mj-lt"/>
              </a:rPr>
              <a:t>commons.wikimedia.org</a:t>
            </a:r>
            <a:endParaRPr lang="sv-SE" sz="1000" i="1" dirty="0">
              <a:latin typeface="+mj-lt"/>
            </a:endParaRPr>
          </a:p>
        </p:txBody>
      </p:sp>
      <p:pic>
        <p:nvPicPr>
          <p:cNvPr id="10" name="Bildobjekt 9">
            <a:hlinkClick r:id="rId4"/>
            <a:extLst>
              <a:ext uri="{FF2B5EF4-FFF2-40B4-BE49-F238E27FC236}">
                <a16:creationId xmlns:a16="http://schemas.microsoft.com/office/drawing/2014/main" id="{7F65D25C-65D4-48F7-9956-D6F55621AD7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230820" y="5775242"/>
            <a:ext cx="2138236" cy="853020"/>
          </a:xfrm>
          <a:prstGeom prst="rect">
            <a:avLst/>
          </a:prstGeom>
        </p:spPr>
      </p:pic>
    </p:spTree>
    <p:extLst>
      <p:ext uri="{BB962C8B-B14F-4D97-AF65-F5344CB8AC3E}">
        <p14:creationId xmlns:p14="http://schemas.microsoft.com/office/powerpoint/2010/main" val="3749594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bild 4">
            <a:extLst>
              <a:ext uri="{FF2B5EF4-FFF2-40B4-BE49-F238E27FC236}">
                <a16:creationId xmlns:a16="http://schemas.microsoft.com/office/drawing/2014/main" id="{85D9D6AF-E246-458A-A793-84B1CDE043AA}"/>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val="0"/>
              </a:ext>
            </a:extLst>
          </a:blip>
          <a:srcRect l="31701" r="18895"/>
          <a:stretch/>
        </p:blipFill>
        <p:spPr>
          <a:xfrm>
            <a:off x="0" y="0"/>
            <a:ext cx="4518531" cy="6858000"/>
          </a:xfrm>
          <a:prstGeom prst="rect">
            <a:avLst/>
          </a:prstGeom>
        </p:spPr>
      </p:pic>
      <p:sp>
        <p:nvSpPr>
          <p:cNvPr id="8" name="Platshållare för text 7">
            <a:extLst>
              <a:ext uri="{FF2B5EF4-FFF2-40B4-BE49-F238E27FC236}">
                <a16:creationId xmlns:a16="http://schemas.microsoft.com/office/drawing/2014/main" id="{3FE92109-6792-4A6C-86A1-95521F378AF8}"/>
              </a:ext>
            </a:extLst>
          </p:cNvPr>
          <p:cNvSpPr>
            <a:spLocks noGrp="1"/>
          </p:cNvSpPr>
          <p:nvPr>
            <p:ph type="body" sz="quarter" idx="11"/>
          </p:nvPr>
        </p:nvSpPr>
        <p:spPr>
          <a:xfrm>
            <a:off x="5038111" y="345386"/>
            <a:ext cx="6915907" cy="532733"/>
          </a:xfrm>
        </p:spPr>
        <p:txBody>
          <a:bodyPr>
            <a:noAutofit/>
          </a:bodyPr>
          <a:lstStyle/>
          <a:p>
            <a:r>
              <a:rPr lang="sv-SE" dirty="0"/>
              <a:t>Vardagskemikaliers egenskaper</a:t>
            </a:r>
          </a:p>
        </p:txBody>
      </p:sp>
      <p:sp>
        <p:nvSpPr>
          <p:cNvPr id="10" name="Platshållare för text 6">
            <a:extLst>
              <a:ext uri="{FF2B5EF4-FFF2-40B4-BE49-F238E27FC236}">
                <a16:creationId xmlns:a16="http://schemas.microsoft.com/office/drawing/2014/main" id="{E195B40E-7C78-4004-9E41-A83DF044489C}"/>
              </a:ext>
            </a:extLst>
          </p:cNvPr>
          <p:cNvSpPr txBox="1">
            <a:spLocks/>
          </p:cNvSpPr>
          <p:nvPr/>
        </p:nvSpPr>
        <p:spPr>
          <a:xfrm>
            <a:off x="5110528" y="4840977"/>
            <a:ext cx="6002036" cy="673997"/>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altLang="sv-SE" sz="2000" dirty="0"/>
              <a:t>Ska det bara vara ett surt ämne? </a:t>
            </a:r>
            <a:br>
              <a:rPr lang="sv-SE" altLang="sv-SE" sz="2000" dirty="0"/>
            </a:br>
            <a:r>
              <a:rPr lang="sv-SE" altLang="sv-SE" sz="2000" dirty="0"/>
              <a:t>Då är askorbinsyra (C-vitamin) ett bra alternativ.</a:t>
            </a:r>
          </a:p>
        </p:txBody>
      </p:sp>
      <p:graphicFrame>
        <p:nvGraphicFramePr>
          <p:cNvPr id="13" name="Tabell 13">
            <a:extLst>
              <a:ext uri="{FF2B5EF4-FFF2-40B4-BE49-F238E27FC236}">
                <a16:creationId xmlns:a16="http://schemas.microsoft.com/office/drawing/2014/main" id="{98E53848-49D7-463E-AD42-164BC8F4AFFB}"/>
              </a:ext>
            </a:extLst>
          </p:cNvPr>
          <p:cNvGraphicFramePr>
            <a:graphicFrameLocks noGrp="1"/>
          </p:cNvGraphicFramePr>
          <p:nvPr>
            <p:extLst>
              <p:ext uri="{D42A27DB-BD31-4B8C-83A1-F6EECF244321}">
                <p14:modId xmlns:p14="http://schemas.microsoft.com/office/powerpoint/2010/main" val="3379393588"/>
              </p:ext>
            </p:extLst>
          </p:nvPr>
        </p:nvGraphicFramePr>
        <p:xfrm>
          <a:off x="5110528" y="1173027"/>
          <a:ext cx="6002036" cy="3563034"/>
        </p:xfrm>
        <a:graphic>
          <a:graphicData uri="http://schemas.openxmlformats.org/drawingml/2006/table">
            <a:tbl>
              <a:tblPr firstRow="1" bandRow="1">
                <a:tableStyleId>{5C22544A-7EE6-4342-B048-85BDC9FD1C3A}</a:tableStyleId>
              </a:tblPr>
              <a:tblGrid>
                <a:gridCol w="1715785">
                  <a:extLst>
                    <a:ext uri="{9D8B030D-6E8A-4147-A177-3AD203B41FA5}">
                      <a16:colId xmlns:a16="http://schemas.microsoft.com/office/drawing/2014/main" val="1561692043"/>
                    </a:ext>
                  </a:extLst>
                </a:gridCol>
                <a:gridCol w="1708087">
                  <a:extLst>
                    <a:ext uri="{9D8B030D-6E8A-4147-A177-3AD203B41FA5}">
                      <a16:colId xmlns:a16="http://schemas.microsoft.com/office/drawing/2014/main" val="1177198895"/>
                    </a:ext>
                  </a:extLst>
                </a:gridCol>
                <a:gridCol w="2578164">
                  <a:extLst>
                    <a:ext uri="{9D8B030D-6E8A-4147-A177-3AD203B41FA5}">
                      <a16:colId xmlns:a16="http://schemas.microsoft.com/office/drawing/2014/main" val="3013424355"/>
                    </a:ext>
                  </a:extLst>
                </a:gridCol>
              </a:tblGrid>
              <a:tr h="345798">
                <a:tc>
                  <a:txBody>
                    <a:bodyPr/>
                    <a:lstStyle/>
                    <a:p>
                      <a:r>
                        <a:rPr lang="sv-SE" dirty="0">
                          <a:solidFill>
                            <a:schemeClr val="tx1"/>
                          </a:solidFill>
                          <a:latin typeface="+mj-lt"/>
                        </a:rPr>
                        <a:t>Syra</a:t>
                      </a:r>
                    </a:p>
                  </a:txBody>
                  <a:tcPr/>
                </a:tc>
                <a:tc>
                  <a:txBody>
                    <a:bodyPr/>
                    <a:lstStyle/>
                    <a:p>
                      <a:r>
                        <a:rPr lang="sv-SE" dirty="0">
                          <a:solidFill>
                            <a:schemeClr val="tx1"/>
                          </a:solidFill>
                          <a:latin typeface="+mj-lt"/>
                        </a:rPr>
                        <a:t>Farosymbol</a:t>
                      </a:r>
                    </a:p>
                  </a:txBody>
                  <a:tcPr/>
                </a:tc>
                <a:tc>
                  <a:txBody>
                    <a:bodyPr/>
                    <a:lstStyle/>
                    <a:p>
                      <a:r>
                        <a:rPr lang="sv-SE" dirty="0">
                          <a:solidFill>
                            <a:schemeClr val="tx1"/>
                          </a:solidFill>
                          <a:latin typeface="+mj-lt"/>
                        </a:rPr>
                        <a:t>Faroangivelse</a:t>
                      </a:r>
                    </a:p>
                  </a:txBody>
                  <a:tcPr/>
                </a:tc>
                <a:extLst>
                  <a:ext uri="{0D108BD9-81ED-4DB2-BD59-A6C34878D82A}">
                    <a16:rowId xmlns:a16="http://schemas.microsoft.com/office/drawing/2014/main" val="3830916464"/>
                  </a:ext>
                </a:extLst>
              </a:tr>
              <a:tr h="639038">
                <a:tc>
                  <a:txBody>
                    <a:bodyPr/>
                    <a:lstStyle/>
                    <a:p>
                      <a:r>
                        <a:rPr lang="sv-SE" dirty="0">
                          <a:latin typeface="+mj-lt"/>
                        </a:rPr>
                        <a:t>Vinsyra</a:t>
                      </a:r>
                    </a:p>
                  </a:txBody>
                  <a:tcPr/>
                </a:tc>
                <a:tc>
                  <a:txBody>
                    <a:bodyPr/>
                    <a:lstStyle/>
                    <a:p>
                      <a:endParaRPr lang="sv-SE" dirty="0">
                        <a:latin typeface="+mj-lt"/>
                      </a:endParaRPr>
                    </a:p>
                  </a:txBody>
                  <a:tcPr/>
                </a:tc>
                <a:tc>
                  <a:txBody>
                    <a:bodyPr/>
                    <a:lstStyle/>
                    <a:p>
                      <a:r>
                        <a:rPr lang="sv-SE" dirty="0">
                          <a:latin typeface="+mj-lt"/>
                        </a:rPr>
                        <a:t>Frätande</a:t>
                      </a:r>
                    </a:p>
                  </a:txBody>
                  <a:tcPr/>
                </a:tc>
                <a:extLst>
                  <a:ext uri="{0D108BD9-81ED-4DB2-BD59-A6C34878D82A}">
                    <a16:rowId xmlns:a16="http://schemas.microsoft.com/office/drawing/2014/main" val="2314444093"/>
                  </a:ext>
                </a:extLst>
              </a:tr>
              <a:tr h="639038">
                <a:tc>
                  <a:txBody>
                    <a:bodyPr/>
                    <a:lstStyle/>
                    <a:p>
                      <a:r>
                        <a:rPr lang="sv-SE" dirty="0">
                          <a:latin typeface="+mj-lt"/>
                        </a:rPr>
                        <a:t>Ättiksyra</a:t>
                      </a:r>
                    </a:p>
                  </a:txBody>
                  <a:tcPr/>
                </a:tc>
                <a:tc>
                  <a:txBody>
                    <a:bodyPr/>
                    <a:lstStyle/>
                    <a:p>
                      <a:endParaRPr lang="sv-SE" dirty="0">
                        <a:latin typeface="+mj-lt"/>
                      </a:endParaRPr>
                    </a:p>
                  </a:txBody>
                  <a:tcPr/>
                </a:tc>
                <a:tc>
                  <a:txBody>
                    <a:bodyPr/>
                    <a:lstStyle/>
                    <a:p>
                      <a:r>
                        <a:rPr lang="sv-SE" dirty="0">
                          <a:latin typeface="+mj-lt"/>
                        </a:rPr>
                        <a:t>Frätande</a:t>
                      </a:r>
                    </a:p>
                    <a:p>
                      <a:r>
                        <a:rPr lang="sv-SE" dirty="0">
                          <a:latin typeface="+mj-lt"/>
                        </a:rPr>
                        <a:t>Brandfarlig</a:t>
                      </a:r>
                    </a:p>
                  </a:txBody>
                  <a:tcPr/>
                </a:tc>
                <a:extLst>
                  <a:ext uri="{0D108BD9-81ED-4DB2-BD59-A6C34878D82A}">
                    <a16:rowId xmlns:a16="http://schemas.microsoft.com/office/drawing/2014/main" val="3469858602"/>
                  </a:ext>
                </a:extLst>
              </a:tr>
              <a:tr h="639038">
                <a:tc>
                  <a:txBody>
                    <a:bodyPr/>
                    <a:lstStyle/>
                    <a:p>
                      <a:r>
                        <a:rPr lang="sv-SE" dirty="0">
                          <a:latin typeface="+mj-lt"/>
                        </a:rPr>
                        <a:t>Saltsyra</a:t>
                      </a:r>
                    </a:p>
                  </a:txBody>
                  <a:tcPr/>
                </a:tc>
                <a:tc>
                  <a:txBody>
                    <a:bodyPr/>
                    <a:lstStyle/>
                    <a:p>
                      <a:endParaRPr lang="sv-SE" dirty="0">
                        <a:latin typeface="+mj-lt"/>
                      </a:endParaRPr>
                    </a:p>
                  </a:txBody>
                  <a:tcPr/>
                </a:tc>
                <a:tc>
                  <a:txBody>
                    <a:bodyPr/>
                    <a:lstStyle/>
                    <a:p>
                      <a:r>
                        <a:rPr lang="sv-SE" dirty="0">
                          <a:latin typeface="+mj-lt"/>
                        </a:rPr>
                        <a:t>Frätande </a:t>
                      </a:r>
                    </a:p>
                    <a:p>
                      <a:r>
                        <a:rPr lang="sv-SE" dirty="0">
                          <a:latin typeface="+mj-lt"/>
                        </a:rPr>
                        <a:t>Skadlig</a:t>
                      </a:r>
                    </a:p>
                  </a:txBody>
                  <a:tcPr/>
                </a:tc>
                <a:extLst>
                  <a:ext uri="{0D108BD9-81ED-4DB2-BD59-A6C34878D82A}">
                    <a16:rowId xmlns:a16="http://schemas.microsoft.com/office/drawing/2014/main" val="3610843115"/>
                  </a:ext>
                </a:extLst>
              </a:tr>
              <a:tr h="639038">
                <a:tc>
                  <a:txBody>
                    <a:bodyPr/>
                    <a:lstStyle/>
                    <a:p>
                      <a:r>
                        <a:rPr lang="sv-SE" dirty="0">
                          <a:latin typeface="+mj-lt"/>
                        </a:rPr>
                        <a:t>Citronsyra</a:t>
                      </a:r>
                    </a:p>
                  </a:txBody>
                  <a:tcPr/>
                </a:tc>
                <a:tc>
                  <a:txBody>
                    <a:bodyPr/>
                    <a:lstStyle/>
                    <a:p>
                      <a:endParaRPr lang="sv-SE" dirty="0">
                        <a:latin typeface="+mj-lt"/>
                      </a:endParaRPr>
                    </a:p>
                  </a:txBody>
                  <a:tcPr/>
                </a:tc>
                <a:tc>
                  <a:txBody>
                    <a:bodyPr/>
                    <a:lstStyle/>
                    <a:p>
                      <a:r>
                        <a:rPr lang="sv-SE" dirty="0">
                          <a:latin typeface="+mj-lt"/>
                        </a:rPr>
                        <a:t>Skadlig</a:t>
                      </a:r>
                    </a:p>
                  </a:txBody>
                  <a:tcPr/>
                </a:tc>
                <a:extLst>
                  <a:ext uri="{0D108BD9-81ED-4DB2-BD59-A6C34878D82A}">
                    <a16:rowId xmlns:a16="http://schemas.microsoft.com/office/drawing/2014/main" val="1096474202"/>
                  </a:ext>
                </a:extLst>
              </a:tr>
              <a:tr h="639038">
                <a:tc>
                  <a:txBody>
                    <a:bodyPr/>
                    <a:lstStyle/>
                    <a:p>
                      <a:r>
                        <a:rPr lang="sv-SE" dirty="0">
                          <a:latin typeface="+mj-lt"/>
                        </a:rPr>
                        <a:t>Askorbinsyra</a:t>
                      </a:r>
                    </a:p>
                  </a:txBody>
                  <a:tcPr/>
                </a:tc>
                <a:tc>
                  <a:txBody>
                    <a:bodyPr/>
                    <a:lstStyle/>
                    <a:p>
                      <a:endParaRPr lang="sv-SE" dirty="0">
                        <a:latin typeface="+mj-lt"/>
                      </a:endParaRPr>
                    </a:p>
                  </a:txBody>
                  <a:tcPr/>
                </a:tc>
                <a:tc>
                  <a:txBody>
                    <a:bodyPr/>
                    <a:lstStyle/>
                    <a:p>
                      <a:r>
                        <a:rPr lang="sv-SE" dirty="0">
                          <a:latin typeface="+mj-lt"/>
                        </a:rPr>
                        <a:t>Ej märkningspliktig</a:t>
                      </a:r>
                    </a:p>
                  </a:txBody>
                  <a:tcPr/>
                </a:tc>
                <a:extLst>
                  <a:ext uri="{0D108BD9-81ED-4DB2-BD59-A6C34878D82A}">
                    <a16:rowId xmlns:a16="http://schemas.microsoft.com/office/drawing/2014/main" val="2375217213"/>
                  </a:ext>
                </a:extLst>
              </a:tr>
            </a:tbl>
          </a:graphicData>
        </a:graphic>
      </p:graphicFrame>
      <p:pic>
        <p:nvPicPr>
          <p:cNvPr id="15" name="Bildobjekt 14">
            <a:extLst>
              <a:ext uri="{FF2B5EF4-FFF2-40B4-BE49-F238E27FC236}">
                <a16:creationId xmlns:a16="http://schemas.microsoft.com/office/drawing/2014/main" id="{B35B0DC7-87BE-41B9-8410-7505A006D902}"/>
              </a:ext>
            </a:extLst>
          </p:cNvPr>
          <p:cNvPicPr>
            <a:picLocks noChangeAspect="1"/>
          </p:cNvPicPr>
          <p:nvPr/>
        </p:nvPicPr>
        <p:blipFill>
          <a:blip r:embed="rId4"/>
          <a:stretch>
            <a:fillRect/>
          </a:stretch>
        </p:blipFill>
        <p:spPr>
          <a:xfrm>
            <a:off x="7575372" y="2220335"/>
            <a:ext cx="536174" cy="530703"/>
          </a:xfrm>
          <a:prstGeom prst="rect">
            <a:avLst/>
          </a:prstGeom>
        </p:spPr>
      </p:pic>
      <p:pic>
        <p:nvPicPr>
          <p:cNvPr id="17" name="Bildobjekt 16">
            <a:extLst>
              <a:ext uri="{FF2B5EF4-FFF2-40B4-BE49-F238E27FC236}">
                <a16:creationId xmlns:a16="http://schemas.microsoft.com/office/drawing/2014/main" id="{081E39F7-4973-4113-9F8C-C2F1F7C063EF}"/>
              </a:ext>
            </a:extLst>
          </p:cNvPr>
          <p:cNvPicPr>
            <a:picLocks noChangeAspect="1"/>
          </p:cNvPicPr>
          <p:nvPr/>
        </p:nvPicPr>
        <p:blipFill>
          <a:blip r:embed="rId5"/>
          <a:stretch>
            <a:fillRect/>
          </a:stretch>
        </p:blipFill>
        <p:spPr>
          <a:xfrm>
            <a:off x="6967138" y="3460763"/>
            <a:ext cx="532733" cy="532733"/>
          </a:xfrm>
          <a:prstGeom prst="rect">
            <a:avLst/>
          </a:prstGeom>
        </p:spPr>
      </p:pic>
      <p:pic>
        <p:nvPicPr>
          <p:cNvPr id="19" name="Bildobjekt 18">
            <a:extLst>
              <a:ext uri="{FF2B5EF4-FFF2-40B4-BE49-F238E27FC236}">
                <a16:creationId xmlns:a16="http://schemas.microsoft.com/office/drawing/2014/main" id="{B466D63A-A837-4395-8A68-211BC295763D}"/>
              </a:ext>
            </a:extLst>
          </p:cNvPr>
          <p:cNvPicPr>
            <a:picLocks noChangeAspect="1"/>
          </p:cNvPicPr>
          <p:nvPr/>
        </p:nvPicPr>
        <p:blipFill>
          <a:blip r:embed="rId6"/>
          <a:stretch>
            <a:fillRect/>
          </a:stretch>
        </p:blipFill>
        <p:spPr>
          <a:xfrm>
            <a:off x="6909496" y="1582599"/>
            <a:ext cx="530703" cy="530703"/>
          </a:xfrm>
          <a:prstGeom prst="rect">
            <a:avLst/>
          </a:prstGeom>
        </p:spPr>
      </p:pic>
      <p:pic>
        <p:nvPicPr>
          <p:cNvPr id="20" name="Bildobjekt 19">
            <a:extLst>
              <a:ext uri="{FF2B5EF4-FFF2-40B4-BE49-F238E27FC236}">
                <a16:creationId xmlns:a16="http://schemas.microsoft.com/office/drawing/2014/main" id="{26A8A4A8-891C-4D79-9300-2C9FCAC828C7}"/>
              </a:ext>
            </a:extLst>
          </p:cNvPr>
          <p:cNvPicPr>
            <a:picLocks noChangeAspect="1"/>
          </p:cNvPicPr>
          <p:nvPr/>
        </p:nvPicPr>
        <p:blipFill>
          <a:blip r:embed="rId6"/>
          <a:stretch>
            <a:fillRect/>
          </a:stretch>
        </p:blipFill>
        <p:spPr>
          <a:xfrm>
            <a:off x="6909496" y="2220336"/>
            <a:ext cx="530703" cy="530703"/>
          </a:xfrm>
          <a:prstGeom prst="rect">
            <a:avLst/>
          </a:prstGeom>
        </p:spPr>
      </p:pic>
      <p:pic>
        <p:nvPicPr>
          <p:cNvPr id="21" name="Bildobjekt 20">
            <a:extLst>
              <a:ext uri="{FF2B5EF4-FFF2-40B4-BE49-F238E27FC236}">
                <a16:creationId xmlns:a16="http://schemas.microsoft.com/office/drawing/2014/main" id="{5D64E0FA-4A46-48CD-A607-2BF62501CEE0}"/>
              </a:ext>
            </a:extLst>
          </p:cNvPr>
          <p:cNvPicPr>
            <a:picLocks noChangeAspect="1"/>
          </p:cNvPicPr>
          <p:nvPr/>
        </p:nvPicPr>
        <p:blipFill>
          <a:blip r:embed="rId6"/>
          <a:stretch>
            <a:fillRect/>
          </a:stretch>
        </p:blipFill>
        <p:spPr>
          <a:xfrm>
            <a:off x="6948043" y="2892215"/>
            <a:ext cx="530703" cy="530703"/>
          </a:xfrm>
          <a:prstGeom prst="rect">
            <a:avLst/>
          </a:prstGeom>
        </p:spPr>
      </p:pic>
      <p:pic>
        <p:nvPicPr>
          <p:cNvPr id="23" name="Bildobjekt 22">
            <a:extLst>
              <a:ext uri="{FF2B5EF4-FFF2-40B4-BE49-F238E27FC236}">
                <a16:creationId xmlns:a16="http://schemas.microsoft.com/office/drawing/2014/main" id="{EBF36E95-A44D-423F-88AD-20E8709F0B78}"/>
              </a:ext>
            </a:extLst>
          </p:cNvPr>
          <p:cNvPicPr>
            <a:picLocks noChangeAspect="1"/>
          </p:cNvPicPr>
          <p:nvPr/>
        </p:nvPicPr>
        <p:blipFill>
          <a:blip r:embed="rId5"/>
          <a:stretch>
            <a:fillRect/>
          </a:stretch>
        </p:blipFill>
        <p:spPr>
          <a:xfrm>
            <a:off x="7649562" y="2892215"/>
            <a:ext cx="532733" cy="532733"/>
          </a:xfrm>
          <a:prstGeom prst="rect">
            <a:avLst/>
          </a:prstGeom>
        </p:spPr>
      </p:pic>
    </p:spTree>
    <p:extLst>
      <p:ext uri="{BB962C8B-B14F-4D97-AF65-F5344CB8AC3E}">
        <p14:creationId xmlns:p14="http://schemas.microsoft.com/office/powerpoint/2010/main" val="3942334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3A4DF3-B4F9-EBCC-49F6-75000FABC64D}"/>
            </a:ext>
          </a:extLst>
        </p:cNvPr>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DB9A5C7B-7859-0817-8438-0E27E2B3B5A5}"/>
              </a:ext>
            </a:extLst>
          </p:cNvPr>
          <p:cNvSpPr>
            <a:spLocks noGrp="1"/>
          </p:cNvSpPr>
          <p:nvPr>
            <p:ph type="body" sz="quarter" idx="11"/>
          </p:nvPr>
        </p:nvSpPr>
        <p:spPr>
          <a:xfrm>
            <a:off x="643017" y="656248"/>
            <a:ext cx="10658665" cy="587375"/>
          </a:xfrm>
        </p:spPr>
        <p:txBody>
          <a:bodyPr/>
          <a:lstStyle/>
          <a:p>
            <a:pPr marL="0" indent="0">
              <a:buNone/>
            </a:pPr>
            <a:r>
              <a:rPr lang="sv-SE" sz="3600" b="1" dirty="0"/>
              <a:t>CLP – </a:t>
            </a:r>
            <a:r>
              <a:rPr lang="sv-SE" dirty="0"/>
              <a:t>f</a:t>
            </a:r>
            <a:r>
              <a:rPr lang="sv-SE" sz="3600" b="1" dirty="0"/>
              <a:t>aropiktogram och </a:t>
            </a:r>
            <a:r>
              <a:rPr lang="sv-SE" dirty="0"/>
              <a:t>faro</a:t>
            </a:r>
            <a:r>
              <a:rPr lang="sv-SE" sz="3600" b="1" dirty="0"/>
              <a:t>angivelser (H-fraser)</a:t>
            </a:r>
            <a:endParaRPr lang="en-GB" sz="3600" b="1" dirty="0"/>
          </a:p>
        </p:txBody>
      </p:sp>
      <p:sp>
        <p:nvSpPr>
          <p:cNvPr id="9" name="Platshållare för text 2">
            <a:extLst>
              <a:ext uri="{FF2B5EF4-FFF2-40B4-BE49-F238E27FC236}">
                <a16:creationId xmlns:a16="http://schemas.microsoft.com/office/drawing/2014/main" id="{0A1FC050-0B12-242B-4B1A-DAD1B8765151}"/>
              </a:ext>
            </a:extLst>
          </p:cNvPr>
          <p:cNvSpPr txBox="1">
            <a:spLocks/>
          </p:cNvSpPr>
          <p:nvPr/>
        </p:nvSpPr>
        <p:spPr>
          <a:xfrm>
            <a:off x="643018" y="656248"/>
            <a:ext cx="10944924" cy="5873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3600" b="1" dirty="0">
              <a:solidFill>
                <a:srgbClr val="EA653D"/>
              </a:solidFill>
            </a:endParaRPr>
          </a:p>
        </p:txBody>
      </p:sp>
      <p:pic>
        <p:nvPicPr>
          <p:cNvPr id="11" name="Bildobjekt 10">
            <a:extLst>
              <a:ext uri="{FF2B5EF4-FFF2-40B4-BE49-F238E27FC236}">
                <a16:creationId xmlns:a16="http://schemas.microsoft.com/office/drawing/2014/main" id="{D66D18C8-8213-DE64-2DFB-096F0CEF9D94}"/>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5209882" y="1726421"/>
            <a:ext cx="4948747" cy="1606647"/>
          </a:xfrm>
          <a:prstGeom prst="rect">
            <a:avLst/>
          </a:prstGeom>
        </p:spPr>
      </p:pic>
      <p:pic>
        <p:nvPicPr>
          <p:cNvPr id="15" name="Picture 2">
            <a:extLst>
              <a:ext uri="{FF2B5EF4-FFF2-40B4-BE49-F238E27FC236}">
                <a16:creationId xmlns:a16="http://schemas.microsoft.com/office/drawing/2014/main" id="{D23FB5E9-9BDA-8BAE-18C2-0FF2E994B528}"/>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731163" y="1414257"/>
            <a:ext cx="3690858" cy="3842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Platshållare för innehåll 2">
            <a:extLst>
              <a:ext uri="{FF2B5EF4-FFF2-40B4-BE49-F238E27FC236}">
                <a16:creationId xmlns:a16="http://schemas.microsoft.com/office/drawing/2014/main" id="{F5948D85-CB75-9685-D4F5-A1C1CE31D0A0}"/>
              </a:ext>
            </a:extLst>
          </p:cNvPr>
          <p:cNvSpPr txBox="1">
            <a:spLocks/>
          </p:cNvSpPr>
          <p:nvPr/>
        </p:nvSpPr>
        <p:spPr>
          <a:xfrm>
            <a:off x="2193345" y="5342085"/>
            <a:ext cx="7558008" cy="4304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indent="-7938">
              <a:lnSpc>
                <a:spcPct val="100000"/>
              </a:lnSpc>
              <a:buClr>
                <a:srgbClr val="000000"/>
              </a:buClr>
              <a:buSzPct val="100000"/>
              <a:buFont typeface="Times New Roman" panose="02020603050405020304" pitchFamily="18" charset="0"/>
              <a:buNone/>
              <a:defRPr/>
            </a:pPr>
            <a:r>
              <a:rPr lang="sv-SE" altLang="sv-SE" sz="2000" dirty="0">
                <a:latin typeface="Calibri Light (rubriker)"/>
              </a:rPr>
              <a:t>Kemikalieinspektionen – översikt faroangivelser </a:t>
            </a:r>
            <a:r>
              <a:rPr lang="sv-SE" altLang="sv-SE" sz="2000" b="1" dirty="0">
                <a:solidFill>
                  <a:schemeClr val="tx2">
                    <a:lumMod val="50000"/>
                    <a:lumOff val="50000"/>
                  </a:schemeClr>
                </a:solidFill>
                <a:latin typeface="Calibri Light (rubriker)"/>
                <a:hlinkClick r:id="rId5"/>
              </a:rPr>
              <a:t>H-fraser(hazardous)</a:t>
            </a:r>
            <a:r>
              <a:rPr lang="sv-SE" altLang="sv-SE" sz="2000" dirty="0">
                <a:latin typeface="Calibri Light (rubriker)"/>
              </a:rPr>
              <a:t> </a:t>
            </a:r>
            <a:br>
              <a:rPr lang="sv-SE" altLang="sv-SE" sz="2000" dirty="0">
                <a:solidFill>
                  <a:schemeClr val="tx2">
                    <a:lumMod val="50000"/>
                    <a:lumOff val="50000"/>
                  </a:schemeClr>
                </a:solidFill>
                <a:latin typeface="Calibri Light (rubriker)"/>
              </a:rPr>
            </a:br>
            <a:endParaRPr lang="sv-SE" altLang="sv-SE" sz="2000" b="1" dirty="0">
              <a:solidFill>
                <a:schemeClr val="tx2">
                  <a:lumMod val="50000"/>
                  <a:lumOff val="50000"/>
                </a:schemeClr>
              </a:solidFill>
              <a:latin typeface="Calibri Light (rubriker)"/>
            </a:endParaRPr>
          </a:p>
        </p:txBody>
      </p:sp>
      <p:sp>
        <p:nvSpPr>
          <p:cNvPr id="17" name="Platshållare för innehåll 2">
            <a:extLst>
              <a:ext uri="{FF2B5EF4-FFF2-40B4-BE49-F238E27FC236}">
                <a16:creationId xmlns:a16="http://schemas.microsoft.com/office/drawing/2014/main" id="{D4EC069F-0C9A-607F-41EF-A68788F9BBBA}"/>
              </a:ext>
            </a:extLst>
          </p:cNvPr>
          <p:cNvSpPr txBox="1">
            <a:spLocks/>
          </p:cNvSpPr>
          <p:nvPr/>
        </p:nvSpPr>
        <p:spPr>
          <a:xfrm>
            <a:off x="5209882" y="3550751"/>
            <a:ext cx="5432581" cy="135596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38" indent="-7938">
              <a:lnSpc>
                <a:spcPct val="100000"/>
              </a:lnSpc>
              <a:buClr>
                <a:srgbClr val="000000"/>
              </a:buClr>
              <a:buSzPct val="100000"/>
              <a:buFont typeface="Times New Roman" panose="02020603050405020304" pitchFamily="18" charset="0"/>
              <a:buNone/>
              <a:defRPr/>
            </a:pPr>
            <a:r>
              <a:rPr lang="sv-SE" altLang="x-none" sz="2000" dirty="0">
                <a:latin typeface="Calibri Light (rubriker)"/>
                <a:cs typeface="Arial" panose="020B0604020202020204" pitchFamily="34" charset="0"/>
              </a:rPr>
              <a:t>Till H-fraserna hör några fraser med kompletterande information, till exempel; </a:t>
            </a:r>
            <a:br>
              <a:rPr lang="sv-SE" altLang="x-none" sz="2000" dirty="0">
                <a:latin typeface="Calibri Light (rubriker)"/>
                <a:cs typeface="Arial" panose="020B0604020202020204" pitchFamily="34" charset="0"/>
              </a:rPr>
            </a:br>
            <a:r>
              <a:rPr lang="sv-SE" sz="2000" dirty="0">
                <a:latin typeface="+mj-lt"/>
              </a:rPr>
              <a:t>EUH066 Upprepad kontakt kan ge torr hud eller hudsprickor.</a:t>
            </a:r>
            <a:r>
              <a:rPr lang="sv-SE" altLang="x-none" sz="2000" dirty="0">
                <a:latin typeface="+mj-lt"/>
                <a:cs typeface="Arial" panose="020B0604020202020204" pitchFamily="34" charset="0"/>
              </a:rPr>
              <a:t> </a:t>
            </a:r>
            <a:endParaRPr lang="sv-SE" altLang="sv-SE" sz="2000" b="1" dirty="0">
              <a:latin typeface="Calibri Light (rubriker)"/>
            </a:endParaRPr>
          </a:p>
        </p:txBody>
      </p:sp>
    </p:spTree>
    <p:extLst>
      <p:ext uri="{BB962C8B-B14F-4D97-AF65-F5344CB8AC3E}">
        <p14:creationId xmlns:p14="http://schemas.microsoft.com/office/powerpoint/2010/main" val="41182440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21DF0-9C6B-6139-7DBF-22476A7B22C2}"/>
            </a:ext>
          </a:extLst>
        </p:cNvPr>
        <p:cNvGrpSpPr/>
        <p:nvPr/>
      </p:nvGrpSpPr>
      <p:grpSpPr>
        <a:xfrm>
          <a:off x="0" y="0"/>
          <a:ext cx="0" cy="0"/>
          <a:chOff x="0" y="0"/>
          <a:chExt cx="0" cy="0"/>
        </a:xfrm>
      </p:grpSpPr>
      <p:sp>
        <p:nvSpPr>
          <p:cNvPr id="4" name="Platshållare för text 2">
            <a:extLst>
              <a:ext uri="{FF2B5EF4-FFF2-40B4-BE49-F238E27FC236}">
                <a16:creationId xmlns:a16="http://schemas.microsoft.com/office/drawing/2014/main" id="{BE36F4BC-F284-8E85-A56F-C31671431AFE}"/>
              </a:ext>
            </a:extLst>
          </p:cNvPr>
          <p:cNvSpPr txBox="1">
            <a:spLocks/>
          </p:cNvSpPr>
          <p:nvPr/>
        </p:nvSpPr>
        <p:spPr>
          <a:xfrm>
            <a:off x="643017" y="656249"/>
            <a:ext cx="10199154" cy="743762"/>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dirty="0"/>
              <a:t>Särskilt farliga kemikalier (SVHC) – Substitution</a:t>
            </a:r>
          </a:p>
        </p:txBody>
      </p:sp>
      <p:graphicFrame>
        <p:nvGraphicFramePr>
          <p:cNvPr id="5" name="Tabell 4">
            <a:extLst>
              <a:ext uri="{FF2B5EF4-FFF2-40B4-BE49-F238E27FC236}">
                <a16:creationId xmlns:a16="http://schemas.microsoft.com/office/drawing/2014/main" id="{80FA9E4D-CE63-53DD-C6E8-FE39F26630BD}"/>
              </a:ext>
            </a:extLst>
          </p:cNvPr>
          <p:cNvGraphicFramePr>
            <a:graphicFrameLocks noGrp="1"/>
          </p:cNvGraphicFramePr>
          <p:nvPr/>
        </p:nvGraphicFramePr>
        <p:xfrm>
          <a:off x="784186" y="1400011"/>
          <a:ext cx="9648287" cy="3254248"/>
        </p:xfrm>
        <a:graphic>
          <a:graphicData uri="http://schemas.openxmlformats.org/drawingml/2006/table">
            <a:tbl>
              <a:tblPr firstRow="1" bandRow="1">
                <a:tableStyleId>{5DA37D80-6434-44D0-A028-1B22A696006F}</a:tableStyleId>
              </a:tblPr>
              <a:tblGrid>
                <a:gridCol w="2928832">
                  <a:extLst>
                    <a:ext uri="{9D8B030D-6E8A-4147-A177-3AD203B41FA5}">
                      <a16:colId xmlns:a16="http://schemas.microsoft.com/office/drawing/2014/main" val="2318889748"/>
                    </a:ext>
                  </a:extLst>
                </a:gridCol>
                <a:gridCol w="6719455">
                  <a:extLst>
                    <a:ext uri="{9D8B030D-6E8A-4147-A177-3AD203B41FA5}">
                      <a16:colId xmlns:a16="http://schemas.microsoft.com/office/drawing/2014/main" val="1918751215"/>
                    </a:ext>
                  </a:extLst>
                </a:gridCol>
              </a:tblGrid>
              <a:tr h="432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2400" b="1" dirty="0">
                          <a:solidFill>
                            <a:schemeClr val="tx1"/>
                          </a:solidFill>
                          <a:latin typeface="+mj-lt"/>
                        </a:rPr>
                        <a:t>Utfasningsämnen </a:t>
                      </a:r>
                    </a:p>
                  </a:txBody>
                  <a:tcPr>
                    <a:noFill/>
                  </a:tcPr>
                </a:tc>
                <a:tc>
                  <a:txBody>
                    <a:bodyPr/>
                    <a:lstStyle/>
                    <a:p>
                      <a:pPr marL="265113" indent="-265113">
                        <a:lnSpc>
                          <a:spcPct val="109000"/>
                        </a:lnSpc>
                        <a:spcBef>
                          <a:spcPts val="0"/>
                        </a:spcBef>
                        <a:spcAft>
                          <a:spcPts val="0"/>
                        </a:spcAft>
                        <a:buFont typeface="Arial" panose="020B0604020202020204" pitchFamily="34" charset="0"/>
                        <a:buChar char="•"/>
                      </a:pPr>
                      <a:r>
                        <a:rPr lang="sv-SE" sz="2400" b="0" dirty="0">
                          <a:solidFill>
                            <a:schemeClr val="tx1"/>
                          </a:solidFill>
                          <a:latin typeface="+mj-lt"/>
                        </a:rPr>
                        <a:t>Cancerogena, mutagena och reproduktionshämmande ämnen (CMR)</a:t>
                      </a:r>
                      <a:br>
                        <a:rPr lang="sv-SE" sz="2400" b="0" dirty="0">
                          <a:solidFill>
                            <a:schemeClr val="tx1"/>
                          </a:solidFill>
                          <a:latin typeface="+mj-lt"/>
                        </a:rPr>
                      </a:br>
                      <a:r>
                        <a:rPr lang="sv-SE" sz="2400" b="0" dirty="0">
                          <a:solidFill>
                            <a:schemeClr val="tx1"/>
                          </a:solidFill>
                          <a:latin typeface="+mj-lt"/>
                        </a:rPr>
                        <a:t>Exempel: fenolftalein (&gt; 1 %), bensin, koboltklorid</a:t>
                      </a:r>
                    </a:p>
                    <a:p>
                      <a:pPr marL="265113" indent="-265113">
                        <a:lnSpc>
                          <a:spcPct val="109000"/>
                        </a:lnSpc>
                        <a:spcBef>
                          <a:spcPts val="0"/>
                        </a:spcBef>
                        <a:spcAft>
                          <a:spcPts val="0"/>
                        </a:spcAft>
                        <a:buFont typeface="Arial" panose="020B0604020202020204" pitchFamily="34" charset="0"/>
                        <a:buChar char="•"/>
                      </a:pPr>
                      <a:r>
                        <a:rPr lang="sv-SE" sz="2400" b="0" dirty="0">
                          <a:solidFill>
                            <a:schemeClr val="tx1"/>
                          </a:solidFill>
                          <a:latin typeface="+mj-lt"/>
                        </a:rPr>
                        <a:t>Särskilt (miljö-)farliga metaller som bly, kadmium, kvicksilver</a:t>
                      </a:r>
                    </a:p>
                  </a:txBody>
                  <a:tcPr>
                    <a:noFill/>
                  </a:tcPr>
                </a:tc>
                <a:extLst>
                  <a:ext uri="{0D108BD9-81ED-4DB2-BD59-A6C34878D82A}">
                    <a16:rowId xmlns:a16="http://schemas.microsoft.com/office/drawing/2014/main" val="1253842959"/>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2400" b="1" kern="1200" dirty="0">
                          <a:solidFill>
                            <a:schemeClr val="tx1"/>
                          </a:solidFill>
                          <a:latin typeface="+mj-lt"/>
                          <a:ea typeface="+mn-ea"/>
                          <a:cs typeface="+mn-cs"/>
                        </a:rPr>
                        <a:t>Prioriterade riskminskningsämnen </a:t>
                      </a:r>
                    </a:p>
                  </a:txBody>
                  <a:tcPr>
                    <a:no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2400" b="0" kern="1200" dirty="0">
                          <a:solidFill>
                            <a:schemeClr val="tx1"/>
                          </a:solidFill>
                          <a:latin typeface="+mj-lt"/>
                          <a:ea typeface="+mn-ea"/>
                          <a:cs typeface="+mn-cs"/>
                        </a:rPr>
                        <a:t>Akut giftiga, allergiframkallande och </a:t>
                      </a:r>
                      <a:br>
                        <a:rPr lang="sv-SE" sz="2400" b="0" kern="1200" dirty="0">
                          <a:solidFill>
                            <a:schemeClr val="tx1"/>
                          </a:solidFill>
                          <a:latin typeface="+mj-lt"/>
                          <a:ea typeface="+mn-ea"/>
                          <a:cs typeface="+mn-cs"/>
                        </a:rPr>
                      </a:br>
                      <a:r>
                        <a:rPr lang="sv-SE" sz="2400" b="0" kern="1200" dirty="0">
                          <a:solidFill>
                            <a:schemeClr val="tx1"/>
                          </a:solidFill>
                          <a:latin typeface="+mj-lt"/>
                          <a:ea typeface="+mn-ea"/>
                          <a:cs typeface="+mn-cs"/>
                        </a:rPr>
                        <a:t>miljöfarliga ämnen. </a:t>
                      </a:r>
                      <a:br>
                        <a:rPr lang="sv-SE" sz="2400" b="0" kern="1200" dirty="0">
                          <a:solidFill>
                            <a:schemeClr val="tx1"/>
                          </a:solidFill>
                          <a:latin typeface="+mj-lt"/>
                          <a:ea typeface="+mn-ea"/>
                          <a:cs typeface="+mn-cs"/>
                        </a:rPr>
                      </a:br>
                      <a:r>
                        <a:rPr lang="sv-SE" sz="2400" b="0" kern="1200" dirty="0">
                          <a:solidFill>
                            <a:schemeClr val="tx1"/>
                          </a:solidFill>
                          <a:latin typeface="+mj-lt"/>
                          <a:ea typeface="+mn-ea"/>
                          <a:cs typeface="+mn-cs"/>
                        </a:rPr>
                        <a:t>Exempelvis brom, </a:t>
                      </a:r>
                      <a:r>
                        <a:rPr lang="sv-SE" sz="2400" b="0" kern="1200" dirty="0" err="1">
                          <a:solidFill>
                            <a:schemeClr val="tx1"/>
                          </a:solidFill>
                          <a:latin typeface="+mj-lt"/>
                          <a:ea typeface="+mn-ea"/>
                          <a:cs typeface="+mn-cs"/>
                        </a:rPr>
                        <a:t>heptan</a:t>
                      </a:r>
                      <a:r>
                        <a:rPr lang="sv-SE" sz="2400" b="0" kern="1200" dirty="0">
                          <a:solidFill>
                            <a:schemeClr val="tx1"/>
                          </a:solidFill>
                          <a:latin typeface="+mj-lt"/>
                          <a:ea typeface="+mn-ea"/>
                          <a:cs typeface="+mn-cs"/>
                        </a:rPr>
                        <a:t> och kopparsulfat.</a:t>
                      </a:r>
                      <a:endParaRPr lang="sv-SE" sz="2400" b="0" dirty="0">
                        <a:solidFill>
                          <a:schemeClr val="tx1"/>
                        </a:solidFill>
                        <a:latin typeface="+mj-lt"/>
                      </a:endParaRPr>
                    </a:p>
                  </a:txBody>
                  <a:tcPr>
                    <a:noFill/>
                  </a:tcPr>
                </a:tc>
                <a:extLst>
                  <a:ext uri="{0D108BD9-81ED-4DB2-BD59-A6C34878D82A}">
                    <a16:rowId xmlns:a16="http://schemas.microsoft.com/office/drawing/2014/main" val="3979074989"/>
                  </a:ext>
                </a:extLst>
              </a:tr>
            </a:tbl>
          </a:graphicData>
        </a:graphic>
      </p:graphicFrame>
      <p:sp>
        <p:nvSpPr>
          <p:cNvPr id="6" name="textruta 5">
            <a:extLst>
              <a:ext uri="{FF2B5EF4-FFF2-40B4-BE49-F238E27FC236}">
                <a16:creationId xmlns:a16="http://schemas.microsoft.com/office/drawing/2014/main" id="{8D0F0C63-DD6B-03B6-6111-0D577AA8DFC3}"/>
              </a:ext>
            </a:extLst>
          </p:cNvPr>
          <p:cNvSpPr txBox="1"/>
          <p:nvPr/>
        </p:nvSpPr>
        <p:spPr>
          <a:xfrm>
            <a:off x="784186" y="4828458"/>
            <a:ext cx="5216300" cy="461665"/>
          </a:xfrm>
          <a:prstGeom prst="rect">
            <a:avLst/>
          </a:prstGeom>
          <a:noFill/>
        </p:spPr>
        <p:txBody>
          <a:bodyPr wrap="none" rtlCol="0">
            <a:spAutoFit/>
          </a:bodyPr>
          <a:lstStyle/>
          <a:p>
            <a:r>
              <a:rPr lang="sv-SE" sz="2400" dirty="0">
                <a:latin typeface="+mj-lt"/>
                <a:hlinkClick r:id="rId3"/>
              </a:rPr>
              <a:t>Kemikalieinspektionen – PRIO-databasen</a:t>
            </a:r>
            <a:endParaRPr lang="sv-SE" sz="2400" dirty="0">
              <a:latin typeface="+mj-lt"/>
            </a:endParaRPr>
          </a:p>
        </p:txBody>
      </p:sp>
      <p:pic>
        <p:nvPicPr>
          <p:cNvPr id="3" name="Graphic 3">
            <a:extLst>
              <a:ext uri="{FF2B5EF4-FFF2-40B4-BE49-F238E27FC236}">
                <a16:creationId xmlns:a16="http://schemas.microsoft.com/office/drawing/2014/main" id="{0B432AEE-4071-D9D6-D293-190363EE09F6}"/>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655581" y="3917728"/>
            <a:ext cx="4536419" cy="2940272"/>
          </a:xfrm>
          <a:prstGeom prst="rect">
            <a:avLst/>
          </a:prstGeom>
        </p:spPr>
      </p:pic>
      <p:sp>
        <p:nvSpPr>
          <p:cNvPr id="8" name="textruta 7">
            <a:extLst>
              <a:ext uri="{FF2B5EF4-FFF2-40B4-BE49-F238E27FC236}">
                <a16:creationId xmlns:a16="http://schemas.microsoft.com/office/drawing/2014/main" id="{7E48BE94-76F9-7F6F-3782-0367A6528424}"/>
              </a:ext>
            </a:extLst>
          </p:cNvPr>
          <p:cNvSpPr txBox="1"/>
          <p:nvPr/>
        </p:nvSpPr>
        <p:spPr>
          <a:xfrm>
            <a:off x="784186" y="5642655"/>
            <a:ext cx="6281736" cy="369332"/>
          </a:xfrm>
          <a:prstGeom prst="rect">
            <a:avLst/>
          </a:prstGeom>
          <a:noFill/>
        </p:spPr>
        <p:txBody>
          <a:bodyPr wrap="square">
            <a:spAutoFit/>
          </a:bodyPr>
          <a:lstStyle/>
          <a:p>
            <a:r>
              <a:rPr lang="sv-SE" dirty="0">
                <a:sym typeface="Wingdings" panose="05000000000000000000" pitchFamily="2" charset="2"/>
              </a:rPr>
              <a:t> </a:t>
            </a:r>
            <a:r>
              <a:rPr lang="sv-SE" dirty="0">
                <a:hlinkClick r:id="rId5"/>
              </a:rPr>
              <a:t>Mer information</a:t>
            </a:r>
            <a:r>
              <a:rPr lang="sv-SE" dirty="0"/>
              <a:t> </a:t>
            </a:r>
          </a:p>
        </p:txBody>
      </p:sp>
      <p:pic>
        <p:nvPicPr>
          <p:cNvPr id="10" name="Bildobjekt 9">
            <a:hlinkClick r:id="rId6"/>
            <a:extLst>
              <a:ext uri="{FF2B5EF4-FFF2-40B4-BE49-F238E27FC236}">
                <a16:creationId xmlns:a16="http://schemas.microsoft.com/office/drawing/2014/main" id="{66CEE30E-7765-13D4-0D35-2E3D59DC0853}"/>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731750" y="5400811"/>
            <a:ext cx="2138236" cy="853020"/>
          </a:xfrm>
          <a:prstGeom prst="rect">
            <a:avLst/>
          </a:prstGeom>
        </p:spPr>
      </p:pic>
    </p:spTree>
    <p:extLst>
      <p:ext uri="{BB962C8B-B14F-4D97-AF65-F5344CB8AC3E}">
        <p14:creationId xmlns:p14="http://schemas.microsoft.com/office/powerpoint/2010/main" val="14866588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tshållare för bild 3">
            <a:extLst>
              <a:ext uri="{FF2B5EF4-FFF2-40B4-BE49-F238E27FC236}">
                <a16:creationId xmlns:a16="http://schemas.microsoft.com/office/drawing/2014/main" id="{B837CEA0-DE85-B190-516D-407B039D7CC1}"/>
              </a:ext>
            </a:extLst>
          </p:cNvPr>
          <p:cNvPicPr>
            <a:picLocks noGrp="1" noChangeAspect="1"/>
          </p:cNvPicPr>
          <p:nvPr>
            <p:ph type="pic" sz="quarter" idx="12"/>
          </p:nvPr>
        </p:nvPicPr>
        <p:blipFill>
          <a:blip r:embed="rId2"/>
          <a:srcRect l="119" r="119"/>
          <a:stretch>
            <a:fillRect/>
          </a:stretch>
        </p:blipFill>
        <p:spPr>
          <a:prstGeom prst="rect">
            <a:avLst/>
          </a:prstGeom>
        </p:spPr>
      </p:pic>
      <p:sp>
        <p:nvSpPr>
          <p:cNvPr id="3" name="Platshållare för text 2">
            <a:extLst>
              <a:ext uri="{FF2B5EF4-FFF2-40B4-BE49-F238E27FC236}">
                <a16:creationId xmlns:a16="http://schemas.microsoft.com/office/drawing/2014/main" id="{518AD8C8-8417-4775-A7A5-2AF9A7AADC8B}"/>
              </a:ext>
            </a:extLst>
          </p:cNvPr>
          <p:cNvSpPr>
            <a:spLocks noGrp="1"/>
          </p:cNvSpPr>
          <p:nvPr>
            <p:ph type="body" sz="quarter" idx="10"/>
          </p:nvPr>
        </p:nvSpPr>
        <p:spPr>
          <a:xfrm>
            <a:off x="4518145" y="1171353"/>
            <a:ext cx="6615046" cy="4035159"/>
          </a:xfrm>
        </p:spPr>
        <p:txBody>
          <a:bodyPr/>
          <a:lstStyle/>
          <a:p>
            <a:pPr>
              <a:lnSpc>
                <a:spcPct val="100000"/>
              </a:lnSpc>
              <a:spcBef>
                <a:spcPts val="0"/>
              </a:spcBef>
              <a:spcAft>
                <a:spcPts val="600"/>
              </a:spcAft>
            </a:pPr>
            <a:r>
              <a:rPr lang="sv-SE" dirty="0"/>
              <a:t>6 § </a:t>
            </a:r>
            <a:r>
              <a:rPr lang="sv-SE" dirty="0">
                <a:hlinkClick r:id="rId3"/>
              </a:rPr>
              <a:t>AFS 2023:10 </a:t>
            </a:r>
            <a:endParaRPr lang="sv-SE" dirty="0"/>
          </a:p>
          <a:p>
            <a:pPr>
              <a:lnSpc>
                <a:spcPct val="100000"/>
              </a:lnSpc>
              <a:spcBef>
                <a:spcPts val="0"/>
              </a:spcBef>
              <a:spcAft>
                <a:spcPts val="600"/>
              </a:spcAft>
            </a:pPr>
            <a:r>
              <a:rPr lang="sv-SE" sz="2400" dirty="0"/>
              <a:t>Arbetsgivaren ska förteckna de kemiska riskkällor som hanteras eller bildas i verksamheten och ange datum när förteckningen senast uppdaterades. För varje kemisk </a:t>
            </a:r>
            <a:r>
              <a:rPr lang="sv-SE" sz="2400" dirty="0" err="1"/>
              <a:t>riskkälla</a:t>
            </a:r>
            <a:r>
              <a:rPr lang="sv-SE" sz="2400" dirty="0"/>
              <a:t> ska det anges</a:t>
            </a:r>
          </a:p>
          <a:p>
            <a:pPr marL="342900" indent="-342900">
              <a:lnSpc>
                <a:spcPct val="100000"/>
              </a:lnSpc>
              <a:spcBef>
                <a:spcPts val="0"/>
              </a:spcBef>
              <a:spcAft>
                <a:spcPts val="600"/>
              </a:spcAft>
              <a:buFont typeface="Arial" panose="020B0604020202020204" pitchFamily="34" charset="0"/>
              <a:buChar char="•"/>
            </a:pPr>
            <a:r>
              <a:rPr lang="sv-SE" sz="1800" dirty="0"/>
              <a:t>namn,</a:t>
            </a:r>
          </a:p>
          <a:p>
            <a:pPr marL="342900" indent="-342900">
              <a:lnSpc>
                <a:spcPct val="100000"/>
              </a:lnSpc>
              <a:spcBef>
                <a:spcPts val="0"/>
              </a:spcBef>
              <a:spcAft>
                <a:spcPts val="600"/>
              </a:spcAft>
              <a:buFont typeface="Arial" panose="020B0604020202020204" pitchFamily="34" charset="0"/>
              <a:buChar char="•"/>
            </a:pPr>
            <a:r>
              <a:rPr lang="sv-SE" sz="1800" dirty="0"/>
              <a:t>farliga egenskaper,</a:t>
            </a:r>
          </a:p>
          <a:p>
            <a:pPr marL="342900" indent="-342900">
              <a:lnSpc>
                <a:spcPct val="100000"/>
              </a:lnSpc>
              <a:spcBef>
                <a:spcPts val="0"/>
              </a:spcBef>
              <a:spcAft>
                <a:spcPts val="600"/>
              </a:spcAft>
              <a:buFont typeface="Arial" panose="020B0604020202020204" pitchFamily="34" charset="0"/>
              <a:buChar char="•"/>
            </a:pPr>
            <a:r>
              <a:rPr lang="sv-SE" sz="1800" dirty="0"/>
              <a:t>var den förvaras, används eller bildas,</a:t>
            </a:r>
          </a:p>
          <a:p>
            <a:pPr marL="342900" indent="-342900">
              <a:lnSpc>
                <a:spcPct val="100000"/>
              </a:lnSpc>
              <a:spcBef>
                <a:spcPts val="0"/>
              </a:spcBef>
              <a:spcAft>
                <a:spcPts val="600"/>
              </a:spcAft>
              <a:buFont typeface="Arial" panose="020B0604020202020204" pitchFamily="34" charset="0"/>
              <a:buChar char="•"/>
            </a:pPr>
            <a:r>
              <a:rPr lang="sv-SE" sz="1800" dirty="0"/>
              <a:t>om det finns ett hygieniskt gränsvärde eller inte, och</a:t>
            </a:r>
          </a:p>
          <a:p>
            <a:pPr marL="342900" indent="-342900">
              <a:lnSpc>
                <a:spcPct val="100000"/>
              </a:lnSpc>
              <a:spcBef>
                <a:spcPts val="0"/>
              </a:spcBef>
              <a:spcAft>
                <a:spcPts val="600"/>
              </a:spcAft>
              <a:buFont typeface="Arial" panose="020B0604020202020204" pitchFamily="34" charset="0"/>
              <a:buChar char="•"/>
            </a:pPr>
            <a:r>
              <a:rPr lang="sv-SE" sz="1800" dirty="0"/>
              <a:t>vilka andra bestämmelser* om arbetsmiljö som gäller specifikt för riskkällan.</a:t>
            </a:r>
          </a:p>
        </p:txBody>
      </p:sp>
      <p:sp>
        <p:nvSpPr>
          <p:cNvPr id="6" name="Platshållare för text 3">
            <a:extLst>
              <a:ext uri="{FF2B5EF4-FFF2-40B4-BE49-F238E27FC236}">
                <a16:creationId xmlns:a16="http://schemas.microsoft.com/office/drawing/2014/main" id="{BD810CA0-CADC-4F99-94F3-B13A24C3D544}"/>
              </a:ext>
            </a:extLst>
          </p:cNvPr>
          <p:cNvSpPr txBox="1">
            <a:spLocks/>
          </p:cNvSpPr>
          <p:nvPr/>
        </p:nvSpPr>
        <p:spPr>
          <a:xfrm>
            <a:off x="4518531" y="489862"/>
            <a:ext cx="7002909" cy="112280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dirty="0"/>
              <a:t>Förteckning av kemikalier</a:t>
            </a:r>
            <a:endParaRPr lang="en-GB" dirty="0"/>
          </a:p>
        </p:txBody>
      </p:sp>
      <p:sp>
        <p:nvSpPr>
          <p:cNvPr id="8" name="textruta 7">
            <a:extLst>
              <a:ext uri="{FF2B5EF4-FFF2-40B4-BE49-F238E27FC236}">
                <a16:creationId xmlns:a16="http://schemas.microsoft.com/office/drawing/2014/main" id="{FCDFCE6F-1DF8-413F-84CF-F336FCF72EC4}"/>
              </a:ext>
            </a:extLst>
          </p:cNvPr>
          <p:cNvSpPr txBox="1"/>
          <p:nvPr/>
        </p:nvSpPr>
        <p:spPr>
          <a:xfrm>
            <a:off x="0" y="6491532"/>
            <a:ext cx="1212945" cy="390313"/>
          </a:xfrm>
          <a:prstGeom prst="rect">
            <a:avLst/>
          </a:prstGeom>
          <a:noFill/>
        </p:spPr>
        <p:txBody>
          <a:bodyPr wrap="none" rtlCol="0">
            <a:spAutoFit/>
          </a:bodyPr>
          <a:lstStyle/>
          <a:p>
            <a:r>
              <a:rPr lang="sv-SE" sz="1200" i="1" dirty="0">
                <a:solidFill>
                  <a:schemeClr val="bg1"/>
                </a:solidFill>
              </a:rPr>
              <a:t>Foto: KRC</a:t>
            </a:r>
          </a:p>
        </p:txBody>
      </p:sp>
      <p:sp>
        <p:nvSpPr>
          <p:cNvPr id="10" name="textruta 9">
            <a:extLst>
              <a:ext uri="{FF2B5EF4-FFF2-40B4-BE49-F238E27FC236}">
                <a16:creationId xmlns:a16="http://schemas.microsoft.com/office/drawing/2014/main" id="{51E2B615-7B79-43A8-878F-BB0A2B4AF93D}"/>
              </a:ext>
            </a:extLst>
          </p:cNvPr>
          <p:cNvSpPr txBox="1"/>
          <p:nvPr/>
        </p:nvSpPr>
        <p:spPr>
          <a:xfrm>
            <a:off x="4845628" y="5206512"/>
            <a:ext cx="6348714" cy="646331"/>
          </a:xfrm>
          <a:prstGeom prst="rect">
            <a:avLst/>
          </a:prstGeom>
          <a:noFill/>
        </p:spPr>
        <p:txBody>
          <a:bodyPr wrap="square">
            <a:spAutoFit/>
          </a:bodyPr>
          <a:lstStyle/>
          <a:p>
            <a:pPr>
              <a:lnSpc>
                <a:spcPct val="100000"/>
              </a:lnSpc>
              <a:spcBef>
                <a:spcPts val="0"/>
              </a:spcBef>
              <a:spcAft>
                <a:spcPts val="600"/>
              </a:spcAft>
            </a:pPr>
            <a:r>
              <a:rPr lang="sv-SE" sz="1800" dirty="0">
                <a:latin typeface="+mj-lt"/>
              </a:rPr>
              <a:t>* Kan vara krav gällande allergiframkallande ämnen, CMR-ämnen eller ämnen som kräver medicinsk kontroll.</a:t>
            </a:r>
            <a:endParaRPr lang="en-GB" sz="1800" dirty="0">
              <a:latin typeface="+mj-lt"/>
            </a:endParaRPr>
          </a:p>
        </p:txBody>
      </p:sp>
    </p:spTree>
    <p:extLst>
      <p:ext uri="{BB962C8B-B14F-4D97-AF65-F5344CB8AC3E}">
        <p14:creationId xmlns:p14="http://schemas.microsoft.com/office/powerpoint/2010/main" val="39942049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F454EB5E-B7C7-40BB-8909-A851D22A0CD0}"/>
              </a:ext>
            </a:extLst>
          </p:cNvPr>
          <p:cNvSpPr>
            <a:spLocks noGrp="1"/>
          </p:cNvSpPr>
          <p:nvPr>
            <p:ph type="body" sz="quarter" idx="11"/>
          </p:nvPr>
        </p:nvSpPr>
        <p:spPr>
          <a:xfrm>
            <a:off x="643016" y="656248"/>
            <a:ext cx="10716645" cy="587375"/>
          </a:xfrm>
        </p:spPr>
        <p:txBody>
          <a:bodyPr/>
          <a:lstStyle/>
          <a:p>
            <a:pPr marL="0" indent="0">
              <a:buNone/>
            </a:pPr>
            <a:r>
              <a:rPr lang="sv-SE" sz="3600" b="1" dirty="0"/>
              <a:t>Hur får vi information om kemikaliernas egenskaper?</a:t>
            </a:r>
            <a:endParaRPr lang="en-GB" sz="3600" b="1" dirty="0"/>
          </a:p>
          <a:p>
            <a:endParaRPr lang="en-GB" sz="3600" b="1" dirty="0"/>
          </a:p>
          <a:p>
            <a:endParaRPr lang="sv-SE" dirty="0"/>
          </a:p>
        </p:txBody>
      </p:sp>
      <p:pic>
        <p:nvPicPr>
          <p:cNvPr id="8" name="Bildobjekt 7">
            <a:extLst>
              <a:ext uri="{FF2B5EF4-FFF2-40B4-BE49-F238E27FC236}">
                <a16:creationId xmlns:a16="http://schemas.microsoft.com/office/drawing/2014/main" id="{B23F21DB-293E-4ECA-A502-DACC4E3F81E4}"/>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738266" y="1503484"/>
            <a:ext cx="2526040" cy="3601916"/>
          </a:xfrm>
          <a:prstGeom prst="rect">
            <a:avLst/>
          </a:prstGeom>
          <a:ln>
            <a:solidFill>
              <a:schemeClr val="tx1"/>
            </a:solidFill>
          </a:ln>
        </p:spPr>
      </p:pic>
      <p:sp>
        <p:nvSpPr>
          <p:cNvPr id="9" name="Platshållare för innehåll 2">
            <a:extLst>
              <a:ext uri="{FF2B5EF4-FFF2-40B4-BE49-F238E27FC236}">
                <a16:creationId xmlns:a16="http://schemas.microsoft.com/office/drawing/2014/main" id="{72073D73-A04E-4701-A324-ED5BD6D47D98}"/>
              </a:ext>
            </a:extLst>
          </p:cNvPr>
          <p:cNvSpPr txBox="1">
            <a:spLocks/>
          </p:cNvSpPr>
          <p:nvPr/>
        </p:nvSpPr>
        <p:spPr>
          <a:xfrm>
            <a:off x="3662361" y="4366117"/>
            <a:ext cx="6948489" cy="197679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600"/>
              </a:spcBef>
              <a:spcAft>
                <a:spcPts val="600"/>
              </a:spcAft>
              <a:buNone/>
            </a:pPr>
            <a:r>
              <a:rPr lang="sv-SE" sz="2400" dirty="0">
                <a:latin typeface="+mj-lt"/>
              </a:rPr>
              <a:t>S</a:t>
            </a:r>
            <a:r>
              <a:rPr lang="sv-SE" sz="2000" dirty="0">
                <a:latin typeface="+mj-lt"/>
              </a:rPr>
              <a:t>äkerhetsdatablad (SDB) </a:t>
            </a:r>
            <a:r>
              <a:rPr lang="sv-SE" altLang="sv-SE" sz="2000" dirty="0">
                <a:solidFill>
                  <a:srgbClr val="002060"/>
                </a:solidFill>
                <a:latin typeface="+mj-lt"/>
                <a:ea typeface="Times New Roman" charset="0"/>
                <a:cs typeface="Times New Roman" charset="0"/>
                <a:hlinkClick r:id="rId3"/>
              </a:rPr>
              <a:t>VWR</a:t>
            </a:r>
            <a:r>
              <a:rPr lang="sv-SE" altLang="sv-SE" sz="2000" dirty="0">
                <a:solidFill>
                  <a:srgbClr val="002060"/>
                </a:solidFill>
                <a:latin typeface="+mj-lt"/>
                <a:ea typeface="Times New Roman" charset="0"/>
                <a:cs typeface="Times New Roman" charset="0"/>
              </a:rPr>
              <a:t>, </a:t>
            </a:r>
            <a:r>
              <a:rPr lang="sv-SE" altLang="sv-SE" sz="2000" dirty="0">
                <a:solidFill>
                  <a:srgbClr val="002060"/>
                </a:solidFill>
                <a:latin typeface="+mj-lt"/>
                <a:ea typeface="Times New Roman" charset="0"/>
                <a:cs typeface="Times New Roman" charset="0"/>
                <a:hlinkClick r:id="rId4"/>
              </a:rPr>
              <a:t>Sigma Aldrich</a:t>
            </a:r>
            <a:endParaRPr lang="sv-SE" sz="2000" dirty="0">
              <a:latin typeface="+mj-lt"/>
            </a:endParaRPr>
          </a:p>
          <a:p>
            <a:pPr marL="0" indent="0">
              <a:lnSpc>
                <a:spcPct val="100000"/>
              </a:lnSpc>
              <a:spcBef>
                <a:spcPts val="600"/>
              </a:spcBef>
              <a:spcAft>
                <a:spcPts val="600"/>
              </a:spcAft>
              <a:buNone/>
            </a:pPr>
            <a:r>
              <a:rPr lang="sv-SE" sz="2000" dirty="0">
                <a:latin typeface="+mj-lt"/>
              </a:rPr>
              <a:t>Kemikaliehanteringssystem (</a:t>
            </a:r>
            <a:r>
              <a:rPr lang="sv-SE" sz="2000" dirty="0" err="1">
                <a:latin typeface="+mj-lt"/>
              </a:rPr>
              <a:t>KemRisk</a:t>
            </a:r>
            <a:r>
              <a:rPr lang="sv-SE" sz="2000" dirty="0">
                <a:latin typeface="+mj-lt"/>
              </a:rPr>
              <a:t>, </a:t>
            </a:r>
            <a:r>
              <a:rPr lang="sv-SE" sz="2000" dirty="0" err="1">
                <a:latin typeface="+mj-lt"/>
              </a:rPr>
              <a:t>Chemgroup</a:t>
            </a:r>
            <a:r>
              <a:rPr lang="sv-SE" sz="2000" dirty="0">
                <a:latin typeface="+mj-lt"/>
              </a:rPr>
              <a:t>, Klara…)</a:t>
            </a:r>
          </a:p>
          <a:p>
            <a:pPr marL="0" indent="0">
              <a:buNone/>
            </a:pPr>
            <a:r>
              <a:rPr lang="sv-SE" sz="2000" dirty="0">
                <a:latin typeface="+mj-lt"/>
              </a:rPr>
              <a:t>Riskbedömningsunderlag från </a:t>
            </a:r>
            <a:r>
              <a:rPr lang="sv-SE" sz="2000" dirty="0">
                <a:latin typeface="+mj-lt"/>
                <a:hlinkClick r:id="rId5"/>
              </a:rPr>
              <a:t>KRC:s arbetsmaterial </a:t>
            </a:r>
            <a:r>
              <a:rPr lang="sv-SE" sz="2000" dirty="0">
                <a:latin typeface="+mj-lt"/>
              </a:rPr>
              <a:t>på hemsidan</a:t>
            </a:r>
          </a:p>
          <a:p>
            <a:pPr marL="0" indent="0">
              <a:buNone/>
            </a:pPr>
            <a:r>
              <a:rPr lang="sv-SE" sz="2000" dirty="0">
                <a:latin typeface="+mj-lt"/>
              </a:rPr>
              <a:t>Exempelförteckning </a:t>
            </a:r>
            <a:r>
              <a:rPr lang="sv-SE" sz="2000" dirty="0">
                <a:latin typeface="+mj-lt"/>
                <a:hlinkClick r:id="rId6"/>
              </a:rPr>
              <a:t>CheSSE.org </a:t>
            </a:r>
            <a:r>
              <a:rPr lang="sv-SE" sz="2000" dirty="0">
                <a:latin typeface="+mj-lt"/>
              </a:rPr>
              <a:t>eller </a:t>
            </a:r>
            <a:r>
              <a:rPr lang="sv-SE" sz="2000" dirty="0">
                <a:latin typeface="+mj-lt"/>
                <a:hlinkClick r:id="rId7"/>
              </a:rPr>
              <a:t>KRC</a:t>
            </a:r>
            <a:endParaRPr lang="sv-SE" sz="2000" dirty="0">
              <a:latin typeface="+mj-lt"/>
            </a:endParaRPr>
          </a:p>
        </p:txBody>
      </p:sp>
      <p:graphicFrame>
        <p:nvGraphicFramePr>
          <p:cNvPr id="2" name="Tabell 1">
            <a:extLst>
              <a:ext uri="{FF2B5EF4-FFF2-40B4-BE49-F238E27FC236}">
                <a16:creationId xmlns:a16="http://schemas.microsoft.com/office/drawing/2014/main" id="{D5AAD5D3-CFD8-3978-C756-70214C04AD6D}"/>
              </a:ext>
            </a:extLst>
          </p:cNvPr>
          <p:cNvGraphicFramePr>
            <a:graphicFrameLocks noGrp="1"/>
          </p:cNvGraphicFramePr>
          <p:nvPr/>
        </p:nvGraphicFramePr>
        <p:xfrm>
          <a:off x="3662361" y="1503484"/>
          <a:ext cx="7543800" cy="2694243"/>
        </p:xfrm>
        <a:graphic>
          <a:graphicData uri="http://schemas.openxmlformats.org/drawingml/2006/table">
            <a:tbl>
              <a:tblPr bandRow="1">
                <a:tableStyleId>{17292A2E-F333-43FB-9621-5CBBE7FDCDCB}</a:tableStyleId>
              </a:tblPr>
              <a:tblGrid>
                <a:gridCol w="293441">
                  <a:extLst>
                    <a:ext uri="{9D8B030D-6E8A-4147-A177-3AD203B41FA5}">
                      <a16:colId xmlns:a16="http://schemas.microsoft.com/office/drawing/2014/main" val="20000"/>
                    </a:ext>
                  </a:extLst>
                </a:gridCol>
                <a:gridCol w="3407946">
                  <a:extLst>
                    <a:ext uri="{9D8B030D-6E8A-4147-A177-3AD203B41FA5}">
                      <a16:colId xmlns:a16="http://schemas.microsoft.com/office/drawing/2014/main" val="20001"/>
                    </a:ext>
                  </a:extLst>
                </a:gridCol>
                <a:gridCol w="413414">
                  <a:extLst>
                    <a:ext uri="{9D8B030D-6E8A-4147-A177-3AD203B41FA5}">
                      <a16:colId xmlns:a16="http://schemas.microsoft.com/office/drawing/2014/main" val="20002"/>
                    </a:ext>
                  </a:extLst>
                </a:gridCol>
                <a:gridCol w="3428999">
                  <a:extLst>
                    <a:ext uri="{9D8B030D-6E8A-4147-A177-3AD203B41FA5}">
                      <a16:colId xmlns:a16="http://schemas.microsoft.com/office/drawing/2014/main" val="20003"/>
                    </a:ext>
                  </a:extLst>
                </a:gridCol>
              </a:tblGrid>
              <a:tr h="310869">
                <a:tc>
                  <a:txBody>
                    <a:bodyPr/>
                    <a:lstStyle/>
                    <a:p>
                      <a:r>
                        <a:rPr lang="sv-SE" sz="1400" dirty="0">
                          <a:solidFill>
                            <a:schemeClr val="bg1"/>
                          </a:solidFill>
                          <a:latin typeface="Calibri Light (rubriker)"/>
                        </a:rPr>
                        <a:t>1</a:t>
                      </a:r>
                    </a:p>
                  </a:txBody>
                  <a:tcPr>
                    <a:solidFill>
                      <a:srgbClr val="E73B1D"/>
                    </a:solidFill>
                  </a:tcPr>
                </a:tc>
                <a:tc>
                  <a:txBody>
                    <a:bodyPr/>
                    <a:lstStyle/>
                    <a:p>
                      <a:r>
                        <a:rPr lang="sv-SE" altLang="sv-SE" sz="1400" b="0" u="none" strike="noStrike" kern="1200" dirty="0">
                          <a:solidFill>
                            <a:srgbClr val="141412"/>
                          </a:solidFill>
                          <a:effectLst/>
                          <a:latin typeface="Calibri Light (rubriker)"/>
                        </a:rPr>
                        <a:t>Namnet på ämnet/blandningen, producent</a:t>
                      </a:r>
                      <a:endParaRPr lang="sv-SE" sz="1400" b="0" i="0" u="none" strike="noStrike" kern="1200" dirty="0">
                        <a:solidFill>
                          <a:srgbClr val="141412"/>
                        </a:solidFill>
                        <a:effectLst/>
                        <a:latin typeface="Calibri Light (rubriker)"/>
                        <a:ea typeface="Verdana" pitchFamily="34" charset="0"/>
                        <a:cs typeface="Calibri" panose="020F0502020204030204" pitchFamily="34" charset="0"/>
                      </a:endParaRPr>
                    </a:p>
                  </a:txBody>
                  <a:tcPr>
                    <a:solidFill>
                      <a:schemeClr val="bg1"/>
                    </a:solidFill>
                  </a:tcPr>
                </a:tc>
                <a:tc>
                  <a:txBody>
                    <a:bodyPr/>
                    <a:lstStyle/>
                    <a:p>
                      <a:r>
                        <a:rPr lang="sv-SE" sz="1400" dirty="0">
                          <a:solidFill>
                            <a:schemeClr val="bg1"/>
                          </a:solidFill>
                          <a:latin typeface="Calibri Light (rubriker)"/>
                        </a:rPr>
                        <a:t>9</a:t>
                      </a:r>
                    </a:p>
                  </a:txBody>
                  <a:tcPr>
                    <a:solidFill>
                      <a:srgbClr val="E73B1D"/>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altLang="sv-SE" sz="1400" b="0" u="none" strike="noStrike" kern="1200" dirty="0">
                          <a:solidFill>
                            <a:srgbClr val="141412"/>
                          </a:solidFill>
                          <a:effectLst/>
                          <a:latin typeface="Calibri Light (rubriker)"/>
                        </a:rPr>
                        <a:t>Fysikaliska och kemiska egenskaper</a:t>
                      </a:r>
                      <a:endParaRPr lang="sv-SE" altLang="sv-SE" sz="1400" b="0" i="0" u="none" strike="noStrike" kern="1200" dirty="0">
                        <a:solidFill>
                          <a:srgbClr val="141412"/>
                        </a:solidFill>
                        <a:effectLst/>
                        <a:latin typeface="Calibri Light (rubriker)"/>
                        <a:ea typeface="Verdana" pitchFamily="34" charset="0"/>
                        <a:cs typeface="Calibri" panose="020F0502020204030204" pitchFamily="34" charset="0"/>
                      </a:endParaRPr>
                    </a:p>
                  </a:txBody>
                  <a:tcPr>
                    <a:solidFill>
                      <a:schemeClr val="bg1"/>
                    </a:solidFill>
                  </a:tcPr>
                </a:tc>
                <a:extLst>
                  <a:ext uri="{0D108BD9-81ED-4DB2-BD59-A6C34878D82A}">
                    <a16:rowId xmlns:a16="http://schemas.microsoft.com/office/drawing/2014/main" val="10001"/>
                  </a:ext>
                </a:extLst>
              </a:tr>
              <a:tr h="310869">
                <a:tc>
                  <a:txBody>
                    <a:bodyPr/>
                    <a:lstStyle/>
                    <a:p>
                      <a:r>
                        <a:rPr lang="sv-SE" sz="1400" b="1" dirty="0">
                          <a:solidFill>
                            <a:schemeClr val="bg1"/>
                          </a:solidFill>
                          <a:latin typeface="Calibri Light (rubriker)"/>
                        </a:rPr>
                        <a:t>2</a:t>
                      </a:r>
                    </a:p>
                  </a:txBody>
                  <a:tcPr>
                    <a:solidFill>
                      <a:srgbClr val="E73B1D"/>
                    </a:solidFill>
                  </a:tcPr>
                </a:tc>
                <a:tc>
                  <a:txBody>
                    <a:bodyPr/>
                    <a:lstStyle/>
                    <a:p>
                      <a:r>
                        <a:rPr lang="sv-SE" altLang="sv-SE" sz="1400" b="1" u="none" strike="noStrike" kern="1200" dirty="0">
                          <a:solidFill>
                            <a:srgbClr val="141412"/>
                          </a:solidFill>
                          <a:effectLst/>
                          <a:latin typeface="Calibri Light (rubriker)"/>
                        </a:rPr>
                        <a:t>Farliga egenskaper inklusive märkning</a:t>
                      </a:r>
                      <a:endParaRPr lang="sv-SE" sz="1400" b="1" i="0" u="none" strike="noStrike" kern="1200" dirty="0">
                        <a:solidFill>
                          <a:srgbClr val="141412"/>
                        </a:solidFill>
                        <a:effectLst/>
                        <a:latin typeface="Calibri Light (rubriker)"/>
                        <a:ea typeface="Verdana" pitchFamily="34" charset="0"/>
                        <a:cs typeface="Calibri" panose="020F0502020204030204" pitchFamily="34" charset="0"/>
                      </a:endParaRPr>
                    </a:p>
                  </a:txBody>
                  <a:tcPr>
                    <a:solidFill>
                      <a:schemeClr val="bg1"/>
                    </a:solidFill>
                  </a:tcPr>
                </a:tc>
                <a:tc>
                  <a:txBody>
                    <a:bodyPr/>
                    <a:lstStyle/>
                    <a:p>
                      <a:r>
                        <a:rPr lang="sv-SE" sz="1400" dirty="0">
                          <a:solidFill>
                            <a:schemeClr val="bg1"/>
                          </a:solidFill>
                          <a:latin typeface="Calibri Light (rubriker)"/>
                        </a:rPr>
                        <a:t>10</a:t>
                      </a:r>
                    </a:p>
                  </a:txBody>
                  <a:tcPr>
                    <a:solidFill>
                      <a:srgbClr val="E73B1D"/>
                    </a:solidFill>
                  </a:tcPr>
                </a:tc>
                <a:tc>
                  <a:txBody>
                    <a:bodyPr/>
                    <a:lstStyle/>
                    <a:p>
                      <a:pPr marL="0" algn="l" defTabSz="914400" rtl="0" eaLnBrk="1" latinLnBrk="0" hangingPunct="1"/>
                      <a:r>
                        <a:rPr lang="sv-SE" altLang="sv-SE" sz="1400" b="0" u="none" strike="noStrike" kern="1200" dirty="0">
                          <a:solidFill>
                            <a:srgbClr val="141412"/>
                          </a:solidFill>
                          <a:effectLst/>
                          <a:latin typeface="Calibri Light (rubriker)"/>
                        </a:rPr>
                        <a:t>Stabilitet och reaktivitet </a:t>
                      </a:r>
                      <a:endParaRPr lang="sv-SE" sz="1400" b="0" i="0" u="none" strike="noStrike" kern="1200" dirty="0">
                        <a:solidFill>
                          <a:srgbClr val="141412"/>
                        </a:solidFill>
                        <a:effectLst/>
                        <a:latin typeface="Calibri Light (rubriker)"/>
                        <a:ea typeface="Verdana" pitchFamily="34" charset="0"/>
                        <a:cs typeface="Calibri" panose="020F0502020204030204" pitchFamily="34" charset="0"/>
                      </a:endParaRPr>
                    </a:p>
                  </a:txBody>
                  <a:tcPr>
                    <a:solidFill>
                      <a:schemeClr val="bg1"/>
                    </a:solidFill>
                  </a:tcPr>
                </a:tc>
                <a:extLst>
                  <a:ext uri="{0D108BD9-81ED-4DB2-BD59-A6C34878D82A}">
                    <a16:rowId xmlns:a16="http://schemas.microsoft.com/office/drawing/2014/main" val="10002"/>
                  </a:ext>
                </a:extLst>
              </a:tr>
              <a:tr h="310869">
                <a:tc>
                  <a:txBody>
                    <a:bodyPr/>
                    <a:lstStyle/>
                    <a:p>
                      <a:r>
                        <a:rPr lang="sv-SE" sz="1400" dirty="0">
                          <a:solidFill>
                            <a:schemeClr val="bg1"/>
                          </a:solidFill>
                          <a:latin typeface="Calibri Light (rubriker)"/>
                        </a:rPr>
                        <a:t>3</a:t>
                      </a:r>
                    </a:p>
                  </a:txBody>
                  <a:tcPr>
                    <a:solidFill>
                      <a:srgbClr val="E73B1D"/>
                    </a:solidFill>
                  </a:tcPr>
                </a:tc>
                <a:tc>
                  <a:txBody>
                    <a:bodyPr/>
                    <a:lstStyle/>
                    <a:p>
                      <a:r>
                        <a:rPr lang="sv-SE" altLang="sv-SE" sz="1400" b="0" u="none" strike="noStrike" kern="1200" dirty="0">
                          <a:solidFill>
                            <a:srgbClr val="141412"/>
                          </a:solidFill>
                          <a:effectLst/>
                          <a:latin typeface="Calibri Light (rubriker)"/>
                        </a:rPr>
                        <a:t>Sammansättning</a:t>
                      </a:r>
                      <a:endParaRPr lang="sv-SE" sz="1400" b="0" i="0" u="none" strike="noStrike" kern="1200" dirty="0">
                        <a:solidFill>
                          <a:srgbClr val="141412"/>
                        </a:solidFill>
                        <a:effectLst/>
                        <a:latin typeface="Calibri Light (rubriker)"/>
                        <a:ea typeface="Verdana" pitchFamily="34" charset="0"/>
                        <a:cs typeface="Calibri" panose="020F0502020204030204" pitchFamily="34" charset="0"/>
                      </a:endParaRPr>
                    </a:p>
                  </a:txBody>
                  <a:tcPr>
                    <a:solidFill>
                      <a:schemeClr val="bg1"/>
                    </a:solidFill>
                  </a:tcPr>
                </a:tc>
                <a:tc>
                  <a:txBody>
                    <a:bodyPr/>
                    <a:lstStyle/>
                    <a:p>
                      <a:r>
                        <a:rPr lang="sv-SE" sz="1400" dirty="0">
                          <a:solidFill>
                            <a:schemeClr val="bg1"/>
                          </a:solidFill>
                          <a:latin typeface="Calibri Light (rubriker)"/>
                        </a:rPr>
                        <a:t>11</a:t>
                      </a:r>
                    </a:p>
                  </a:txBody>
                  <a:tcPr>
                    <a:solidFill>
                      <a:srgbClr val="E73B1D"/>
                    </a:solidFill>
                  </a:tcPr>
                </a:tc>
                <a:tc>
                  <a:txBody>
                    <a:bodyPr/>
                    <a:lstStyle/>
                    <a:p>
                      <a:pPr marL="0" algn="l" defTabSz="914400" rtl="0" eaLnBrk="1" latinLnBrk="0" hangingPunct="1"/>
                      <a:r>
                        <a:rPr lang="sv-SE" altLang="sv-SE" sz="1400" b="0" u="none" strike="noStrike" kern="1200" dirty="0">
                          <a:solidFill>
                            <a:srgbClr val="141412"/>
                          </a:solidFill>
                          <a:effectLst/>
                          <a:latin typeface="Calibri Light (rubriker)"/>
                        </a:rPr>
                        <a:t>Toxikologisk information</a:t>
                      </a:r>
                      <a:endParaRPr lang="sv-SE" sz="1400" b="0" i="0" u="none" strike="noStrike" kern="1200" dirty="0">
                        <a:solidFill>
                          <a:srgbClr val="141412"/>
                        </a:solidFill>
                        <a:effectLst/>
                        <a:latin typeface="Calibri Light (rubriker)"/>
                        <a:ea typeface="Verdana" pitchFamily="34" charset="0"/>
                        <a:cs typeface="Calibri" panose="020F0502020204030204" pitchFamily="34" charset="0"/>
                      </a:endParaRPr>
                    </a:p>
                  </a:txBody>
                  <a:tcPr>
                    <a:solidFill>
                      <a:schemeClr val="bg1"/>
                    </a:solidFill>
                  </a:tcPr>
                </a:tc>
                <a:extLst>
                  <a:ext uri="{0D108BD9-81ED-4DB2-BD59-A6C34878D82A}">
                    <a16:rowId xmlns:a16="http://schemas.microsoft.com/office/drawing/2014/main" val="10003"/>
                  </a:ext>
                </a:extLst>
              </a:tr>
              <a:tr h="310869">
                <a:tc>
                  <a:txBody>
                    <a:bodyPr/>
                    <a:lstStyle/>
                    <a:p>
                      <a:r>
                        <a:rPr lang="sv-SE" sz="1400" dirty="0">
                          <a:solidFill>
                            <a:schemeClr val="bg1"/>
                          </a:solidFill>
                          <a:latin typeface="Calibri Light (rubriker)"/>
                        </a:rPr>
                        <a:t>4</a:t>
                      </a:r>
                    </a:p>
                  </a:txBody>
                  <a:tcPr>
                    <a:solidFill>
                      <a:srgbClr val="E73B1D"/>
                    </a:solidFill>
                  </a:tcPr>
                </a:tc>
                <a:tc>
                  <a:txBody>
                    <a:bodyPr/>
                    <a:lstStyle/>
                    <a:p>
                      <a:r>
                        <a:rPr lang="sv-SE" altLang="sv-SE" sz="1400" b="1" u="none" strike="noStrike" kern="1200" dirty="0">
                          <a:solidFill>
                            <a:srgbClr val="141412"/>
                          </a:solidFill>
                          <a:effectLst/>
                          <a:latin typeface="Calibri Light (rubriker)"/>
                        </a:rPr>
                        <a:t>Åtgärder vid första hjälpen </a:t>
                      </a:r>
                      <a:endParaRPr lang="sv-SE" sz="1400" b="1" i="0" u="none" strike="noStrike" kern="1200" dirty="0">
                        <a:solidFill>
                          <a:srgbClr val="141412"/>
                        </a:solidFill>
                        <a:effectLst/>
                        <a:latin typeface="Calibri Light (rubriker)"/>
                        <a:ea typeface="Verdana" pitchFamily="34" charset="0"/>
                        <a:cs typeface="Calibri" panose="020F0502020204030204" pitchFamily="34" charset="0"/>
                      </a:endParaRPr>
                    </a:p>
                  </a:txBody>
                  <a:tcPr>
                    <a:solidFill>
                      <a:schemeClr val="bg1"/>
                    </a:solidFill>
                  </a:tcPr>
                </a:tc>
                <a:tc>
                  <a:txBody>
                    <a:bodyPr/>
                    <a:lstStyle/>
                    <a:p>
                      <a:r>
                        <a:rPr lang="sv-SE" sz="1400" dirty="0">
                          <a:solidFill>
                            <a:schemeClr val="bg1"/>
                          </a:solidFill>
                          <a:latin typeface="Calibri Light (rubriker)"/>
                        </a:rPr>
                        <a:t>12</a:t>
                      </a:r>
                    </a:p>
                  </a:txBody>
                  <a:tcPr>
                    <a:solidFill>
                      <a:srgbClr val="E73B1D"/>
                    </a:solidFill>
                  </a:tcPr>
                </a:tc>
                <a:tc>
                  <a:txBody>
                    <a:bodyPr/>
                    <a:lstStyle/>
                    <a:p>
                      <a:pPr marL="0" algn="l" defTabSz="914400" rtl="0" eaLnBrk="1" latinLnBrk="0" hangingPunct="1"/>
                      <a:r>
                        <a:rPr lang="sv-SE" altLang="sv-SE" sz="1400" b="0" u="none" strike="noStrike" kern="1200" dirty="0">
                          <a:solidFill>
                            <a:srgbClr val="141412"/>
                          </a:solidFill>
                          <a:effectLst/>
                          <a:latin typeface="Calibri Light (rubriker)"/>
                        </a:rPr>
                        <a:t>Ekologisk information</a:t>
                      </a:r>
                      <a:endParaRPr lang="sv-SE" sz="1400" b="0" i="0" u="none" strike="noStrike" kern="1200" dirty="0">
                        <a:solidFill>
                          <a:srgbClr val="141412"/>
                        </a:solidFill>
                        <a:effectLst/>
                        <a:latin typeface="Calibri Light (rubriker)"/>
                        <a:ea typeface="Verdana" pitchFamily="34" charset="0"/>
                        <a:cs typeface="Calibri" panose="020F0502020204030204" pitchFamily="34" charset="0"/>
                      </a:endParaRPr>
                    </a:p>
                  </a:txBody>
                  <a:tcPr>
                    <a:solidFill>
                      <a:schemeClr val="bg1"/>
                    </a:solidFill>
                  </a:tcPr>
                </a:tc>
                <a:extLst>
                  <a:ext uri="{0D108BD9-81ED-4DB2-BD59-A6C34878D82A}">
                    <a16:rowId xmlns:a16="http://schemas.microsoft.com/office/drawing/2014/main" val="10004"/>
                  </a:ext>
                </a:extLst>
              </a:tr>
              <a:tr h="310869">
                <a:tc>
                  <a:txBody>
                    <a:bodyPr/>
                    <a:lstStyle/>
                    <a:p>
                      <a:r>
                        <a:rPr lang="sv-SE" sz="1400" dirty="0">
                          <a:solidFill>
                            <a:schemeClr val="bg1"/>
                          </a:solidFill>
                          <a:latin typeface="Calibri Light (rubriker)"/>
                        </a:rPr>
                        <a:t>5</a:t>
                      </a:r>
                    </a:p>
                  </a:txBody>
                  <a:tcPr>
                    <a:solidFill>
                      <a:srgbClr val="E73B1D"/>
                    </a:solidFill>
                  </a:tcPr>
                </a:tc>
                <a:tc>
                  <a:txBody>
                    <a:bodyPr/>
                    <a:lstStyle/>
                    <a:p>
                      <a:r>
                        <a:rPr lang="sv-SE" altLang="sv-SE" sz="1400" b="1" u="none" strike="noStrike" kern="1200" dirty="0">
                          <a:solidFill>
                            <a:srgbClr val="141412"/>
                          </a:solidFill>
                          <a:effectLst/>
                          <a:latin typeface="Calibri Light (rubriker)"/>
                        </a:rPr>
                        <a:t>Åtgärder vid brandbekämpning</a:t>
                      </a:r>
                      <a:endParaRPr lang="sv-SE" sz="1400" b="1" i="0" u="none" strike="noStrike" kern="1200" dirty="0">
                        <a:solidFill>
                          <a:srgbClr val="141412"/>
                        </a:solidFill>
                        <a:effectLst/>
                        <a:latin typeface="Calibri Light (rubriker)"/>
                        <a:ea typeface="Verdana" pitchFamily="34" charset="0"/>
                        <a:cs typeface="Calibri" panose="020F0502020204030204" pitchFamily="34" charset="0"/>
                      </a:endParaRPr>
                    </a:p>
                  </a:txBody>
                  <a:tcPr>
                    <a:solidFill>
                      <a:schemeClr val="bg1"/>
                    </a:solidFill>
                  </a:tcPr>
                </a:tc>
                <a:tc>
                  <a:txBody>
                    <a:bodyPr/>
                    <a:lstStyle/>
                    <a:p>
                      <a:r>
                        <a:rPr lang="sv-SE" sz="1400" dirty="0">
                          <a:solidFill>
                            <a:schemeClr val="bg1"/>
                          </a:solidFill>
                          <a:latin typeface="Calibri Light (rubriker)"/>
                        </a:rPr>
                        <a:t>13</a:t>
                      </a:r>
                    </a:p>
                  </a:txBody>
                  <a:tcPr>
                    <a:solidFill>
                      <a:srgbClr val="E73B1D"/>
                    </a:solidFill>
                  </a:tcPr>
                </a:tc>
                <a:tc>
                  <a:txBody>
                    <a:bodyPr/>
                    <a:lstStyle/>
                    <a:p>
                      <a:pPr marL="0" algn="l" defTabSz="914400" rtl="0" eaLnBrk="1" latinLnBrk="0" hangingPunct="1"/>
                      <a:r>
                        <a:rPr lang="sv-SE" altLang="sv-SE" sz="1400" b="0" u="none" strike="noStrike" kern="1200" dirty="0">
                          <a:solidFill>
                            <a:schemeClr val="tx1"/>
                          </a:solidFill>
                          <a:effectLst/>
                          <a:latin typeface="Calibri Light (rubriker)"/>
                        </a:rPr>
                        <a:t>Avfallshantering</a:t>
                      </a:r>
                      <a:endParaRPr lang="sv-SE" sz="1400" b="0" i="0" u="none" strike="noStrike" kern="1200" dirty="0">
                        <a:solidFill>
                          <a:schemeClr val="tx1"/>
                        </a:solidFill>
                        <a:effectLst/>
                        <a:latin typeface="Calibri Light (rubriker)"/>
                        <a:ea typeface="Verdana" pitchFamily="34" charset="0"/>
                        <a:cs typeface="Calibri" panose="020F0502020204030204" pitchFamily="34" charset="0"/>
                      </a:endParaRPr>
                    </a:p>
                  </a:txBody>
                  <a:tcPr>
                    <a:solidFill>
                      <a:schemeClr val="bg1"/>
                    </a:solidFill>
                  </a:tcPr>
                </a:tc>
                <a:extLst>
                  <a:ext uri="{0D108BD9-81ED-4DB2-BD59-A6C34878D82A}">
                    <a16:rowId xmlns:a16="http://schemas.microsoft.com/office/drawing/2014/main" val="10005"/>
                  </a:ext>
                </a:extLst>
              </a:tr>
              <a:tr h="310869">
                <a:tc>
                  <a:txBody>
                    <a:bodyPr/>
                    <a:lstStyle/>
                    <a:p>
                      <a:r>
                        <a:rPr lang="sv-SE" sz="1400" dirty="0">
                          <a:solidFill>
                            <a:schemeClr val="bg1"/>
                          </a:solidFill>
                          <a:latin typeface="Calibri Light (rubriker)"/>
                        </a:rPr>
                        <a:t>6</a:t>
                      </a:r>
                    </a:p>
                  </a:txBody>
                  <a:tcPr>
                    <a:solidFill>
                      <a:srgbClr val="E73B1D"/>
                    </a:solidFill>
                  </a:tcPr>
                </a:tc>
                <a:tc>
                  <a:txBody>
                    <a:bodyPr/>
                    <a:lstStyle/>
                    <a:p>
                      <a:r>
                        <a:rPr lang="sv-SE" altLang="sv-SE" sz="1400" b="0" u="none" strike="noStrike" kern="1200" dirty="0">
                          <a:solidFill>
                            <a:srgbClr val="141412"/>
                          </a:solidFill>
                          <a:effectLst/>
                          <a:latin typeface="Calibri Light (rubriker)"/>
                        </a:rPr>
                        <a:t>Åtgärder vid oavsiktliga utsläpp</a:t>
                      </a:r>
                      <a:endParaRPr lang="sv-SE" sz="1400" b="0" i="0" u="none" strike="noStrike" kern="1200" dirty="0">
                        <a:solidFill>
                          <a:srgbClr val="141412"/>
                        </a:solidFill>
                        <a:effectLst/>
                        <a:latin typeface="Calibri Light (rubriker)"/>
                        <a:ea typeface="Verdana" pitchFamily="34" charset="0"/>
                        <a:cs typeface="Calibri" panose="020F0502020204030204" pitchFamily="34" charset="0"/>
                      </a:endParaRPr>
                    </a:p>
                  </a:txBody>
                  <a:tcPr>
                    <a:solidFill>
                      <a:schemeClr val="bg1"/>
                    </a:solidFill>
                  </a:tcPr>
                </a:tc>
                <a:tc>
                  <a:txBody>
                    <a:bodyPr/>
                    <a:lstStyle/>
                    <a:p>
                      <a:r>
                        <a:rPr lang="sv-SE" sz="1400" dirty="0">
                          <a:solidFill>
                            <a:schemeClr val="bg1"/>
                          </a:solidFill>
                          <a:latin typeface="Calibri Light (rubriker)"/>
                        </a:rPr>
                        <a:t>14</a:t>
                      </a:r>
                    </a:p>
                  </a:txBody>
                  <a:tcPr>
                    <a:solidFill>
                      <a:srgbClr val="E73B1D"/>
                    </a:solidFill>
                  </a:tcPr>
                </a:tc>
                <a:tc>
                  <a:txBody>
                    <a:bodyPr/>
                    <a:lstStyle/>
                    <a:p>
                      <a:pPr marL="0" algn="l" defTabSz="914400" rtl="0" eaLnBrk="1" latinLnBrk="0" hangingPunct="1"/>
                      <a:r>
                        <a:rPr lang="sv-SE" altLang="sv-SE" sz="1400" b="0" u="none" strike="noStrike" kern="1200" dirty="0">
                          <a:solidFill>
                            <a:srgbClr val="141412"/>
                          </a:solidFill>
                          <a:effectLst/>
                          <a:latin typeface="Calibri Light (rubriker)"/>
                        </a:rPr>
                        <a:t>Transportinformation</a:t>
                      </a:r>
                      <a:endParaRPr lang="sv-SE" sz="1400" b="0" i="0" u="none" strike="noStrike" kern="1200" dirty="0">
                        <a:solidFill>
                          <a:srgbClr val="141412"/>
                        </a:solidFill>
                        <a:effectLst/>
                        <a:latin typeface="Calibri Light (rubriker)"/>
                        <a:ea typeface="Verdana" pitchFamily="34" charset="0"/>
                        <a:cs typeface="Calibri" panose="020F0502020204030204" pitchFamily="34" charset="0"/>
                      </a:endParaRPr>
                    </a:p>
                  </a:txBody>
                  <a:tcPr>
                    <a:solidFill>
                      <a:schemeClr val="bg1"/>
                    </a:solidFill>
                  </a:tcPr>
                </a:tc>
                <a:extLst>
                  <a:ext uri="{0D108BD9-81ED-4DB2-BD59-A6C34878D82A}">
                    <a16:rowId xmlns:a16="http://schemas.microsoft.com/office/drawing/2014/main" val="10006"/>
                  </a:ext>
                </a:extLst>
              </a:tr>
              <a:tr h="310869">
                <a:tc>
                  <a:txBody>
                    <a:bodyPr/>
                    <a:lstStyle/>
                    <a:p>
                      <a:r>
                        <a:rPr lang="sv-SE" sz="1400" dirty="0">
                          <a:solidFill>
                            <a:schemeClr val="bg1"/>
                          </a:solidFill>
                          <a:latin typeface="Calibri Light (rubriker)"/>
                        </a:rPr>
                        <a:t>7</a:t>
                      </a:r>
                    </a:p>
                  </a:txBody>
                  <a:tcPr>
                    <a:solidFill>
                      <a:srgbClr val="E73B1D"/>
                    </a:solidFill>
                  </a:tcPr>
                </a:tc>
                <a:tc>
                  <a:txBody>
                    <a:bodyPr/>
                    <a:lstStyle/>
                    <a:p>
                      <a:r>
                        <a:rPr lang="sv-SE" altLang="sv-SE" sz="1400" b="0" u="none" strike="noStrike" kern="1200" dirty="0">
                          <a:solidFill>
                            <a:srgbClr val="141412"/>
                          </a:solidFill>
                          <a:effectLst/>
                          <a:latin typeface="Calibri Light (rubriker)"/>
                        </a:rPr>
                        <a:t>Hantering och lagring</a:t>
                      </a:r>
                      <a:endParaRPr lang="sv-SE" sz="1400" b="0" i="0" u="none" strike="noStrike" kern="1200" dirty="0">
                        <a:solidFill>
                          <a:srgbClr val="141412"/>
                        </a:solidFill>
                        <a:effectLst/>
                        <a:latin typeface="Calibri Light (rubriker)"/>
                        <a:ea typeface="Verdana" pitchFamily="34" charset="0"/>
                        <a:cs typeface="Calibri" panose="020F0502020204030204" pitchFamily="34" charset="0"/>
                      </a:endParaRPr>
                    </a:p>
                  </a:txBody>
                  <a:tcPr>
                    <a:solidFill>
                      <a:schemeClr val="bg1"/>
                    </a:solidFill>
                  </a:tcPr>
                </a:tc>
                <a:tc>
                  <a:txBody>
                    <a:bodyPr/>
                    <a:lstStyle/>
                    <a:p>
                      <a:r>
                        <a:rPr lang="sv-SE" sz="1400" b="1" dirty="0">
                          <a:solidFill>
                            <a:schemeClr val="bg1"/>
                          </a:solidFill>
                          <a:latin typeface="Calibri Light (rubriker)"/>
                        </a:rPr>
                        <a:t>15</a:t>
                      </a:r>
                    </a:p>
                  </a:txBody>
                  <a:tcPr>
                    <a:solidFill>
                      <a:srgbClr val="E73B1D"/>
                    </a:solidFill>
                  </a:tcPr>
                </a:tc>
                <a:tc>
                  <a:txBody>
                    <a:bodyPr/>
                    <a:lstStyle/>
                    <a:p>
                      <a:pPr marL="0" algn="l" defTabSz="914400" rtl="0" eaLnBrk="1" latinLnBrk="0" hangingPunct="1"/>
                      <a:r>
                        <a:rPr lang="sv-SE" altLang="sv-SE" sz="1400" b="0" u="none" strike="noStrike" kern="1200" dirty="0">
                          <a:solidFill>
                            <a:srgbClr val="141412"/>
                          </a:solidFill>
                          <a:effectLst/>
                          <a:latin typeface="Calibri Light (rubriker)"/>
                        </a:rPr>
                        <a:t>Gällande föreskrifter</a:t>
                      </a:r>
                      <a:endParaRPr lang="sv-SE" sz="1400" b="0" i="0" u="none" strike="noStrike" kern="1200" dirty="0">
                        <a:solidFill>
                          <a:srgbClr val="141412"/>
                        </a:solidFill>
                        <a:effectLst/>
                        <a:latin typeface="Calibri Light (rubriker)"/>
                        <a:ea typeface="Verdana" pitchFamily="34" charset="0"/>
                        <a:cs typeface="Calibri" panose="020F0502020204030204" pitchFamily="34" charset="0"/>
                      </a:endParaRPr>
                    </a:p>
                  </a:txBody>
                  <a:tcPr>
                    <a:solidFill>
                      <a:schemeClr val="bg1"/>
                    </a:solidFill>
                  </a:tcPr>
                </a:tc>
                <a:extLst>
                  <a:ext uri="{0D108BD9-81ED-4DB2-BD59-A6C34878D82A}">
                    <a16:rowId xmlns:a16="http://schemas.microsoft.com/office/drawing/2014/main" val="10007"/>
                  </a:ext>
                </a:extLst>
              </a:tr>
              <a:tr h="463778">
                <a:tc>
                  <a:txBody>
                    <a:bodyPr/>
                    <a:lstStyle/>
                    <a:p>
                      <a:r>
                        <a:rPr lang="sv-SE" sz="1400" b="1" dirty="0">
                          <a:solidFill>
                            <a:schemeClr val="bg1"/>
                          </a:solidFill>
                          <a:latin typeface="Calibri Light (rubriker)"/>
                        </a:rPr>
                        <a:t>8</a:t>
                      </a:r>
                    </a:p>
                  </a:txBody>
                  <a:tcPr>
                    <a:solidFill>
                      <a:srgbClr val="E73B1D"/>
                    </a:solidFill>
                  </a:tcPr>
                </a:tc>
                <a:tc>
                  <a:txBody>
                    <a:bodyPr/>
                    <a:lstStyle/>
                    <a:p>
                      <a:r>
                        <a:rPr lang="sv-SE" altLang="sv-SE" sz="1400" b="1" u="none" strike="noStrike" kern="1200" dirty="0">
                          <a:solidFill>
                            <a:srgbClr val="141412"/>
                          </a:solidFill>
                          <a:effectLst/>
                          <a:latin typeface="Calibri Light (rubriker)"/>
                        </a:rPr>
                        <a:t>Begränsning av exponeringen/personligt skydd</a:t>
                      </a:r>
                      <a:endParaRPr lang="sv-SE" sz="1400" b="1" i="0" u="none" strike="noStrike" kern="1200" dirty="0">
                        <a:solidFill>
                          <a:srgbClr val="141412"/>
                        </a:solidFill>
                        <a:effectLst/>
                        <a:latin typeface="Calibri Light (rubriker)"/>
                        <a:ea typeface="Verdana" pitchFamily="34" charset="0"/>
                        <a:cs typeface="Calibri" panose="020F0502020204030204" pitchFamily="34" charset="0"/>
                      </a:endParaRPr>
                    </a:p>
                  </a:txBody>
                  <a:tcPr>
                    <a:solidFill>
                      <a:schemeClr val="bg1"/>
                    </a:solidFill>
                  </a:tcPr>
                </a:tc>
                <a:tc>
                  <a:txBody>
                    <a:bodyPr/>
                    <a:lstStyle/>
                    <a:p>
                      <a:r>
                        <a:rPr lang="sv-SE" sz="1400" b="0" dirty="0">
                          <a:solidFill>
                            <a:schemeClr val="bg1"/>
                          </a:solidFill>
                          <a:latin typeface="Calibri Light (rubriker)"/>
                        </a:rPr>
                        <a:t>16</a:t>
                      </a:r>
                    </a:p>
                  </a:txBody>
                  <a:tcPr>
                    <a:solidFill>
                      <a:srgbClr val="E73B1D"/>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altLang="sv-SE" sz="1400" b="1" u="none" strike="noStrike" kern="1200" dirty="0">
                          <a:solidFill>
                            <a:srgbClr val="141412"/>
                          </a:solidFill>
                          <a:effectLst/>
                          <a:latin typeface="Calibri Light (rubriker)"/>
                        </a:rPr>
                        <a:t>Annan information </a:t>
                      </a:r>
                      <a:endParaRPr lang="sv-SE" altLang="sv-SE" sz="1400" b="1" i="0" u="none" strike="noStrike" kern="1200" dirty="0">
                        <a:solidFill>
                          <a:srgbClr val="141412"/>
                        </a:solidFill>
                        <a:effectLst/>
                        <a:latin typeface="Calibri Light (rubriker)"/>
                        <a:ea typeface="Verdana" pitchFamily="34" charset="0"/>
                        <a:cs typeface="Calibri" panose="020F0502020204030204" pitchFamily="34" charset="0"/>
                      </a:endParaRPr>
                    </a:p>
                  </a:txBody>
                  <a:tcPr>
                    <a:solidFill>
                      <a:schemeClr val="bg1"/>
                    </a:soli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2697323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F454EB5E-B7C7-40BB-8909-A851D22A0CD0}"/>
              </a:ext>
            </a:extLst>
          </p:cNvPr>
          <p:cNvSpPr>
            <a:spLocks noGrp="1"/>
          </p:cNvSpPr>
          <p:nvPr>
            <p:ph type="body" sz="quarter" idx="11"/>
          </p:nvPr>
        </p:nvSpPr>
        <p:spPr>
          <a:xfrm>
            <a:off x="643017" y="709002"/>
            <a:ext cx="10417706" cy="587375"/>
          </a:xfrm>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3600" b="1" i="0" u="none" strike="noStrike" kern="1200" cap="none" spc="0" normalizeH="0" baseline="0" noProof="0" dirty="0">
                <a:ln>
                  <a:noFill/>
                </a:ln>
                <a:effectLst/>
                <a:uLnTx/>
                <a:uFillTx/>
                <a:latin typeface="Calibri" panose="020F0502020204030204"/>
                <a:ea typeface="+mn-ea"/>
                <a:cs typeface="+mn-cs"/>
              </a:rPr>
              <a:t>Olika koncentrationer av bariumklorid, BaCl</a:t>
            </a:r>
            <a:r>
              <a:rPr kumimoji="0" lang="sv-SE" sz="3600" b="1" i="0" u="none" strike="noStrike" kern="1200" cap="none" spc="0" normalizeH="0" baseline="-25000" noProof="0" dirty="0">
                <a:ln>
                  <a:noFill/>
                </a:ln>
                <a:effectLst/>
                <a:uLnTx/>
                <a:uFillTx/>
                <a:latin typeface="Calibri" panose="020F0502020204030204"/>
                <a:ea typeface="+mn-ea"/>
                <a:cs typeface="+mn-cs"/>
              </a:rPr>
              <a:t>2</a:t>
            </a:r>
            <a:endParaRPr kumimoji="0" lang="en-GB" sz="3600" b="1" i="0" u="none" strike="noStrike" kern="1200" cap="none" spc="0" normalizeH="0" baseline="0" noProof="0" dirty="0">
              <a:ln>
                <a:noFill/>
              </a:ln>
              <a:effectLst/>
              <a:uLnTx/>
              <a:uFillTx/>
              <a:latin typeface="Calibri" panose="020F0502020204030204"/>
              <a:ea typeface="+mn-ea"/>
              <a:cs typeface="+mn-cs"/>
            </a:endParaRPr>
          </a:p>
          <a:p>
            <a:endParaRPr lang="en-GB" sz="3600" b="1" dirty="0"/>
          </a:p>
          <a:p>
            <a:endParaRPr lang="sv-SE" dirty="0"/>
          </a:p>
        </p:txBody>
      </p:sp>
      <p:sp>
        <p:nvSpPr>
          <p:cNvPr id="4" name="textruta 3">
            <a:extLst>
              <a:ext uri="{FF2B5EF4-FFF2-40B4-BE49-F238E27FC236}">
                <a16:creationId xmlns:a16="http://schemas.microsoft.com/office/drawing/2014/main" id="{4C433FDE-B6C1-4DD9-B45C-50A328CCA177}"/>
              </a:ext>
            </a:extLst>
          </p:cNvPr>
          <p:cNvSpPr txBox="1"/>
          <p:nvPr/>
        </p:nvSpPr>
        <p:spPr>
          <a:xfrm>
            <a:off x="1614568" y="6116133"/>
            <a:ext cx="2720866"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srgbClr val="000000"/>
                </a:solidFill>
                <a:effectLst/>
                <a:uLnTx/>
                <a:uFillTx/>
                <a:latin typeface="Calibri Light (rubriker)"/>
                <a:ea typeface="+mn-ea"/>
                <a:cs typeface="+mn-cs"/>
                <a:sym typeface="Wingdings" panose="05000000000000000000" pitchFamily="2" charset="2"/>
                <a:hlinkClick r:id="rId2">
                  <a:extLst>
                    <a:ext uri="{A12FA001-AC4F-418D-AE19-62706E023703}">
                      <ahyp:hlinkClr xmlns:ahyp="http://schemas.microsoft.com/office/drawing/2018/hyperlinkcolor" val="tx"/>
                    </a:ext>
                  </a:extLst>
                </a:hlinkClick>
              </a:rPr>
              <a:t> </a:t>
            </a:r>
            <a:r>
              <a:rPr kumimoji="0" lang="sv-SE" sz="2000" b="0" i="0" u="none" strike="noStrike" kern="1200" cap="none" spc="0" normalizeH="0" baseline="0" noProof="0" dirty="0">
                <a:ln>
                  <a:noFill/>
                </a:ln>
                <a:solidFill>
                  <a:srgbClr val="000000"/>
                </a:solidFill>
                <a:effectLst/>
                <a:uLnTx/>
                <a:uFillTx/>
                <a:latin typeface="Calibri Light (rubriker)"/>
                <a:ea typeface="+mn-ea"/>
                <a:cs typeface="+mn-cs"/>
                <a:hlinkClick r:id="rId3">
                  <a:extLst>
                    <a:ext uri="{A12FA001-AC4F-418D-AE19-62706E023703}">
                      <ahyp:hlinkClr xmlns:ahyp="http://schemas.microsoft.com/office/drawing/2018/hyperlinkcolor" val="tx"/>
                    </a:ext>
                  </a:extLst>
                </a:hlinkClick>
              </a:rPr>
              <a:t>CheSSE om märkning</a:t>
            </a:r>
            <a:endParaRPr kumimoji="0" lang="sv-SE" sz="2000" b="0" i="0" u="none" strike="noStrike" kern="1200" cap="none" spc="0" normalizeH="0" baseline="0" noProof="0" dirty="0">
              <a:ln>
                <a:noFill/>
              </a:ln>
              <a:solidFill>
                <a:srgbClr val="000000"/>
              </a:solidFill>
              <a:effectLst/>
              <a:uLnTx/>
              <a:uFillTx/>
              <a:latin typeface="Calibri Light (rubriker)"/>
              <a:ea typeface="+mn-ea"/>
              <a:cs typeface="+mn-cs"/>
            </a:endParaRPr>
          </a:p>
        </p:txBody>
      </p:sp>
      <p:pic>
        <p:nvPicPr>
          <p:cNvPr id="5" name="Bildobjekt 4">
            <a:extLst>
              <a:ext uri="{FF2B5EF4-FFF2-40B4-BE49-F238E27FC236}">
                <a16:creationId xmlns:a16="http://schemas.microsoft.com/office/drawing/2014/main" id="{B2CDE15E-9285-4310-AF43-0D23F3AD480F}"/>
              </a:ext>
            </a:extLst>
          </p:cNvPr>
          <p:cNvPicPr>
            <a:picLocks noChangeAspect="1"/>
          </p:cNvPicPr>
          <p:nvPr/>
        </p:nvPicPr>
        <p:blipFill>
          <a:blip r:embed="rId4"/>
          <a:stretch>
            <a:fillRect/>
          </a:stretch>
        </p:blipFill>
        <p:spPr>
          <a:xfrm>
            <a:off x="757318" y="1462533"/>
            <a:ext cx="6872208" cy="4346653"/>
          </a:xfrm>
          <a:prstGeom prst="rect">
            <a:avLst/>
          </a:prstGeom>
        </p:spPr>
      </p:pic>
      <p:pic>
        <p:nvPicPr>
          <p:cNvPr id="7" name="Bildobjekt 6">
            <a:hlinkClick r:id="rId3"/>
            <a:extLst>
              <a:ext uri="{FF2B5EF4-FFF2-40B4-BE49-F238E27FC236}">
                <a16:creationId xmlns:a16="http://schemas.microsoft.com/office/drawing/2014/main" id="{7FD52368-3C5E-4488-B68B-D0081E91948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335434" y="5889678"/>
            <a:ext cx="2138236" cy="853020"/>
          </a:xfrm>
          <a:prstGeom prst="rect">
            <a:avLst/>
          </a:prstGeom>
        </p:spPr>
      </p:pic>
    </p:spTree>
    <p:extLst>
      <p:ext uri="{BB962C8B-B14F-4D97-AF65-F5344CB8AC3E}">
        <p14:creationId xmlns:p14="http://schemas.microsoft.com/office/powerpoint/2010/main" val="42707339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F48B7-1D23-CA77-B680-BB28519D19B0}"/>
            </a:ext>
          </a:extLst>
        </p:cNvPr>
        <p:cNvGrpSpPr/>
        <p:nvPr/>
      </p:nvGrpSpPr>
      <p:grpSpPr>
        <a:xfrm>
          <a:off x="0" y="0"/>
          <a:ext cx="0" cy="0"/>
          <a:chOff x="0" y="0"/>
          <a:chExt cx="0" cy="0"/>
        </a:xfrm>
      </p:grpSpPr>
      <p:pic>
        <p:nvPicPr>
          <p:cNvPr id="4" name="Platshållare för bild 5">
            <a:extLst>
              <a:ext uri="{FF2B5EF4-FFF2-40B4-BE49-F238E27FC236}">
                <a16:creationId xmlns:a16="http://schemas.microsoft.com/office/drawing/2014/main" id="{B72607EA-5ABB-9C30-E06D-46CDC8454873}"/>
              </a:ext>
            </a:extLst>
          </p:cNvPr>
          <p:cNvPicPr>
            <a:picLocks noChangeAspect="1"/>
          </p:cNvPicPr>
          <p:nvPr/>
        </p:nvPicPr>
        <p:blipFill>
          <a:blip r:embed="rId3" cstate="screen">
            <a:extLst>
              <a:ext uri="{28A0092B-C50C-407E-A947-70E740481C1C}">
                <a14:useLocalDpi xmlns:a14="http://schemas.microsoft.com/office/drawing/2010/main"/>
              </a:ext>
            </a:extLst>
          </a:blip>
          <a:srcRect l="1393" r="1393"/>
          <a:stretch>
            <a:fillRect/>
          </a:stretch>
        </p:blipFill>
        <p:spPr>
          <a:xfrm>
            <a:off x="9018877" y="1742282"/>
            <a:ext cx="1981113" cy="3393831"/>
          </a:xfrm>
          <a:prstGeom prst="rect">
            <a:avLst/>
          </a:prstGeom>
        </p:spPr>
      </p:pic>
      <p:sp>
        <p:nvSpPr>
          <p:cNvPr id="5" name="Platshållare för text 2">
            <a:extLst>
              <a:ext uri="{FF2B5EF4-FFF2-40B4-BE49-F238E27FC236}">
                <a16:creationId xmlns:a16="http://schemas.microsoft.com/office/drawing/2014/main" id="{6FEF4023-1218-6BE0-8719-59EB4FD08C0D}"/>
              </a:ext>
            </a:extLst>
          </p:cNvPr>
          <p:cNvSpPr>
            <a:spLocks noGrp="1"/>
          </p:cNvSpPr>
          <p:nvPr>
            <p:ph type="body" sz="quarter" idx="10"/>
          </p:nvPr>
        </p:nvSpPr>
        <p:spPr>
          <a:xfrm>
            <a:off x="3440659" y="1827214"/>
            <a:ext cx="5028247" cy="3751874"/>
          </a:xfrm>
        </p:spPr>
        <p:txBody>
          <a:bodyPr/>
          <a:lstStyle/>
          <a:p>
            <a:pPr marL="0" indent="0">
              <a:buSzPct val="100000"/>
              <a:buNone/>
            </a:pPr>
            <a:r>
              <a:rPr lang="sv-SE" dirty="0"/>
              <a:t>Egna lösningar ska märkas med</a:t>
            </a:r>
          </a:p>
          <a:p>
            <a:pPr marL="342900" indent="-342900">
              <a:buSzPct val="100000"/>
              <a:buFont typeface="Arial" panose="020B0604020202020204" pitchFamily="34" charset="0"/>
              <a:buChar char="•"/>
            </a:pPr>
            <a:r>
              <a:rPr lang="sv-SE" dirty="0"/>
              <a:t>Produktens namn</a:t>
            </a:r>
          </a:p>
          <a:p>
            <a:pPr marL="342900" indent="-342900">
              <a:buSzPct val="100000"/>
              <a:buFont typeface="Arial" panose="020B0604020202020204" pitchFamily="34" charset="0"/>
              <a:buChar char="•"/>
            </a:pPr>
            <a:r>
              <a:rPr lang="sv-SE" dirty="0"/>
              <a:t>Faropiktogram och tilläggstext </a:t>
            </a:r>
          </a:p>
          <a:p>
            <a:pPr marL="342900" indent="-342900">
              <a:buSzPct val="100000"/>
              <a:buFont typeface="Arial" panose="020B0604020202020204" pitchFamily="34" charset="0"/>
              <a:buChar char="•"/>
            </a:pPr>
            <a:r>
              <a:rPr lang="sv-SE" dirty="0"/>
              <a:t>Information om produkten är CMR-ämne eller allergiframkallande</a:t>
            </a:r>
            <a:r>
              <a:rPr lang="sv-SE" i="1" dirty="0"/>
              <a:t> </a:t>
            </a:r>
          </a:p>
          <a:p>
            <a:pPr marL="0" indent="0">
              <a:buSzPct val="100000"/>
              <a:buNone/>
            </a:pPr>
            <a:r>
              <a:rPr lang="sv-SE" dirty="0"/>
              <a:t>Målet är att användaren ska ha rätt information. </a:t>
            </a:r>
          </a:p>
        </p:txBody>
      </p:sp>
      <p:sp>
        <p:nvSpPr>
          <p:cNvPr id="6" name="Platshållare för text 3">
            <a:extLst>
              <a:ext uri="{FF2B5EF4-FFF2-40B4-BE49-F238E27FC236}">
                <a16:creationId xmlns:a16="http://schemas.microsoft.com/office/drawing/2014/main" id="{00CCD858-98B1-FF64-8C0D-20FC5F71BB16}"/>
              </a:ext>
            </a:extLst>
          </p:cNvPr>
          <p:cNvSpPr txBox="1">
            <a:spLocks/>
          </p:cNvSpPr>
          <p:nvPr/>
        </p:nvSpPr>
        <p:spPr>
          <a:xfrm>
            <a:off x="476250" y="736042"/>
            <a:ext cx="7861038" cy="637789"/>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dirty="0"/>
              <a:t>Märkning av kemikalieburkar</a:t>
            </a:r>
          </a:p>
        </p:txBody>
      </p:sp>
      <p:pic>
        <p:nvPicPr>
          <p:cNvPr id="7" name="Bildobjekt 6">
            <a:extLst>
              <a:ext uri="{FF2B5EF4-FFF2-40B4-BE49-F238E27FC236}">
                <a16:creationId xmlns:a16="http://schemas.microsoft.com/office/drawing/2014/main" id="{9A85E7B5-6C92-D9ED-5267-C79833730F2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6250" y="1742282"/>
            <a:ext cx="2637533" cy="3601504"/>
          </a:xfrm>
          <a:prstGeom prst="rect">
            <a:avLst/>
          </a:prstGeom>
        </p:spPr>
      </p:pic>
      <p:sp>
        <p:nvSpPr>
          <p:cNvPr id="8" name="TextBox 4">
            <a:extLst>
              <a:ext uri="{FF2B5EF4-FFF2-40B4-BE49-F238E27FC236}">
                <a16:creationId xmlns:a16="http://schemas.microsoft.com/office/drawing/2014/main" id="{02A84D03-04A9-E8D4-7A93-983B5FC262E1}"/>
              </a:ext>
            </a:extLst>
          </p:cNvPr>
          <p:cNvSpPr txBox="1"/>
          <p:nvPr/>
        </p:nvSpPr>
        <p:spPr>
          <a:xfrm>
            <a:off x="615692" y="5413953"/>
            <a:ext cx="278127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2000" dirty="0">
                <a:latin typeface="+mj-lt"/>
                <a:sym typeface="Wingdings" panose="05000000000000000000" pitchFamily="2" charset="2"/>
                <a:hlinkClick r:id="rId5">
                  <a:extLst>
                    <a:ext uri="{A12FA001-AC4F-418D-AE19-62706E023703}">
                      <ahyp:hlinkClr xmlns:ahyp="http://schemas.microsoft.com/office/drawing/2018/hyperlinkcolor" val="tx"/>
                    </a:ext>
                  </a:extLst>
                </a:hlinkClick>
              </a:rPr>
              <a:t> </a:t>
            </a:r>
            <a:r>
              <a:rPr kumimoji="0" lang="sv-SE" sz="2000" b="0" i="0" u="none" strike="noStrike" kern="1200" cap="none" spc="0" normalizeH="0" baseline="0" noProof="0" dirty="0">
                <a:ln>
                  <a:noFill/>
                </a:ln>
                <a:effectLst/>
                <a:uLnTx/>
                <a:uFillTx/>
                <a:latin typeface="+mj-lt"/>
                <a:hlinkClick r:id="rId5">
                  <a:extLst>
                    <a:ext uri="{A12FA001-AC4F-418D-AE19-62706E023703}">
                      <ahyp:hlinkClr xmlns:ahyp="http://schemas.microsoft.com/office/drawing/2018/hyperlinkcolor" val="tx"/>
                    </a:ext>
                  </a:extLst>
                </a:hlinkClick>
              </a:rPr>
              <a:t>etikettgenerator</a:t>
            </a:r>
            <a:endParaRPr kumimoji="0" lang="sv-SE" sz="2000" b="0" i="0" u="none" strike="noStrike" kern="1200" cap="none" spc="0" normalizeH="0" baseline="0" noProof="0" dirty="0">
              <a:ln>
                <a:noFill/>
              </a:ln>
              <a:effectLst/>
              <a:uLnTx/>
              <a:uFillTx/>
              <a:latin typeface="+mj-lt"/>
            </a:endParaRPr>
          </a:p>
        </p:txBody>
      </p:sp>
      <p:pic>
        <p:nvPicPr>
          <p:cNvPr id="9" name="Bildobjekt 8">
            <a:hlinkClick r:id="rId6"/>
            <a:extLst>
              <a:ext uri="{FF2B5EF4-FFF2-40B4-BE49-F238E27FC236}">
                <a16:creationId xmlns:a16="http://schemas.microsoft.com/office/drawing/2014/main" id="{F2A96A8C-92D9-7B2F-D3EF-08DD8C480FB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14843" y="5779948"/>
            <a:ext cx="2138236" cy="853020"/>
          </a:xfrm>
          <a:prstGeom prst="rect">
            <a:avLst/>
          </a:prstGeom>
          <a:solidFill>
            <a:schemeClr val="bg2"/>
          </a:solidFill>
        </p:spPr>
      </p:pic>
      <p:sp>
        <p:nvSpPr>
          <p:cNvPr id="11" name="textruta 10">
            <a:extLst>
              <a:ext uri="{FF2B5EF4-FFF2-40B4-BE49-F238E27FC236}">
                <a16:creationId xmlns:a16="http://schemas.microsoft.com/office/drawing/2014/main" id="{29775FAA-49DB-6DCE-69BE-EB0928CA1168}"/>
              </a:ext>
            </a:extLst>
          </p:cNvPr>
          <p:cNvSpPr txBox="1"/>
          <p:nvPr/>
        </p:nvSpPr>
        <p:spPr>
          <a:xfrm>
            <a:off x="9241973" y="5136954"/>
            <a:ext cx="1758017" cy="276999"/>
          </a:xfrm>
          <a:prstGeom prst="rect">
            <a:avLst/>
          </a:prstGeom>
          <a:noFill/>
        </p:spPr>
        <p:txBody>
          <a:bodyPr wrap="square" rtlCol="0">
            <a:spAutoFit/>
          </a:bodyPr>
          <a:lstStyle/>
          <a:p>
            <a:r>
              <a:rPr lang="sv-SE" sz="1200" i="1" dirty="0">
                <a:solidFill>
                  <a:schemeClr val="tx2"/>
                </a:solidFill>
              </a:rPr>
              <a:t>Bild: Arbetsmiljöverket</a:t>
            </a:r>
          </a:p>
        </p:txBody>
      </p:sp>
    </p:spTree>
    <p:extLst>
      <p:ext uri="{BB962C8B-B14F-4D97-AF65-F5344CB8AC3E}">
        <p14:creationId xmlns:p14="http://schemas.microsoft.com/office/powerpoint/2010/main" val="1818640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Rett linje 8">
            <a:extLst>
              <a:ext uri="{FF2B5EF4-FFF2-40B4-BE49-F238E27FC236}">
                <a16:creationId xmlns:a16="http://schemas.microsoft.com/office/drawing/2014/main" id="{034C84B4-2BCF-E824-7236-C528F2B899B6}"/>
              </a:ext>
            </a:extLst>
          </p:cNvPr>
          <p:cNvCxnSpPr/>
          <p:nvPr/>
        </p:nvCxnSpPr>
        <p:spPr>
          <a:xfrm>
            <a:off x="1143000" y="0"/>
            <a:ext cx="914400" cy="0"/>
          </a:xfrm>
          <a:prstGeom prst="line">
            <a:avLst/>
          </a:prstGeom>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98" name="Rektangel 97">
            <a:extLst>
              <a:ext uri="{FF2B5EF4-FFF2-40B4-BE49-F238E27FC236}">
                <a16:creationId xmlns:a16="http://schemas.microsoft.com/office/drawing/2014/main" id="{AA9018AB-4E30-9CA0-E529-112D3632F295}"/>
              </a:ext>
            </a:extLst>
          </p:cNvPr>
          <p:cNvSpPr/>
          <p:nvPr/>
        </p:nvSpPr>
        <p:spPr>
          <a:xfrm flipV="1">
            <a:off x="1123949" y="914401"/>
            <a:ext cx="9908015" cy="5334001"/>
          </a:xfrm>
          <a:prstGeom prst="rect">
            <a:avLst/>
          </a:prstGeom>
          <a:solidFill>
            <a:srgbClr val="EC54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 name="object 2">
            <a:extLst>
              <a:ext uri="{FF2B5EF4-FFF2-40B4-BE49-F238E27FC236}">
                <a16:creationId xmlns:a16="http://schemas.microsoft.com/office/drawing/2014/main" id="{C0390AC2-2132-48ED-F994-597FD24830F0}"/>
              </a:ext>
            </a:extLst>
          </p:cNvPr>
          <p:cNvSpPr txBox="1"/>
          <p:nvPr/>
        </p:nvSpPr>
        <p:spPr>
          <a:xfrm>
            <a:off x="3123560" y="1378249"/>
            <a:ext cx="231139" cy="153157"/>
          </a:xfrm>
          <a:prstGeom prst="rect">
            <a:avLst/>
          </a:prstGeom>
        </p:spPr>
        <p:txBody>
          <a:bodyPr vert="horz" wrap="square" lIns="0" tIns="12230" rIns="0" bIns="0" rtlCol="0">
            <a:spAutoFit/>
          </a:bodyPr>
          <a:lstStyle/>
          <a:p>
            <a:pPr marL="12230">
              <a:spcBef>
                <a:spcPts val="96"/>
              </a:spcBef>
            </a:pPr>
            <a:r>
              <a:rPr sz="915" b="1" spc="-24" dirty="0">
                <a:solidFill>
                  <a:srgbClr val="EC543A"/>
                </a:solidFill>
                <a:latin typeface="Open Sans"/>
                <a:cs typeface="Open Sans"/>
              </a:rPr>
              <a:t>YES</a:t>
            </a:r>
            <a:endParaRPr sz="915" dirty="0">
              <a:latin typeface="Open Sans"/>
              <a:cs typeface="Open Sans"/>
            </a:endParaRPr>
          </a:p>
        </p:txBody>
      </p:sp>
      <p:grpSp>
        <p:nvGrpSpPr>
          <p:cNvPr id="106" name="Gruppe 105">
            <a:extLst>
              <a:ext uri="{FF2B5EF4-FFF2-40B4-BE49-F238E27FC236}">
                <a16:creationId xmlns:a16="http://schemas.microsoft.com/office/drawing/2014/main" id="{443E1715-791B-A6DE-1EFA-A853F0B8ECF1}"/>
              </a:ext>
            </a:extLst>
          </p:cNvPr>
          <p:cNvGrpSpPr/>
          <p:nvPr/>
        </p:nvGrpSpPr>
        <p:grpSpPr>
          <a:xfrm>
            <a:off x="8294434" y="1494889"/>
            <a:ext cx="270886" cy="270886"/>
            <a:chOff x="7837609" y="1517799"/>
            <a:chExt cx="270886" cy="270886"/>
          </a:xfrm>
        </p:grpSpPr>
        <p:sp>
          <p:nvSpPr>
            <p:cNvPr id="3" name="object 3">
              <a:extLst>
                <a:ext uri="{FF2B5EF4-FFF2-40B4-BE49-F238E27FC236}">
                  <a16:creationId xmlns:a16="http://schemas.microsoft.com/office/drawing/2014/main" id="{53A01C28-5DAC-29AD-AACB-C35E670620BA}"/>
                </a:ext>
              </a:extLst>
            </p:cNvPr>
            <p:cNvSpPr/>
            <p:nvPr/>
          </p:nvSpPr>
          <p:spPr>
            <a:xfrm>
              <a:off x="7837609" y="1517799"/>
              <a:ext cx="270886" cy="270886"/>
            </a:xfrm>
            <a:custGeom>
              <a:avLst/>
              <a:gdLst/>
              <a:ahLst/>
              <a:cxnLst/>
              <a:rect l="l" t="t" r="r" b="b"/>
              <a:pathLst>
                <a:path w="281304" h="281305">
                  <a:moveTo>
                    <a:pt x="0" y="140457"/>
                  </a:moveTo>
                  <a:lnTo>
                    <a:pt x="6046" y="99684"/>
                  </a:lnTo>
                  <a:lnTo>
                    <a:pt x="23671" y="62423"/>
                  </a:lnTo>
                  <a:lnTo>
                    <a:pt x="51351" y="31881"/>
                  </a:lnTo>
                  <a:lnTo>
                    <a:pt x="86706" y="10691"/>
                  </a:lnTo>
                  <a:lnTo>
                    <a:pt x="126690" y="674"/>
                  </a:lnTo>
                  <a:lnTo>
                    <a:pt x="140457" y="0"/>
                  </a:lnTo>
                  <a:lnTo>
                    <a:pt x="147358" y="168"/>
                  </a:lnTo>
                  <a:lnTo>
                    <a:pt x="187769" y="8206"/>
                  </a:lnTo>
                  <a:lnTo>
                    <a:pt x="224135" y="27645"/>
                  </a:lnTo>
                  <a:lnTo>
                    <a:pt x="253270" y="56779"/>
                  </a:lnTo>
                  <a:lnTo>
                    <a:pt x="272708" y="93146"/>
                  </a:lnTo>
                  <a:lnTo>
                    <a:pt x="280747" y="133557"/>
                  </a:lnTo>
                  <a:lnTo>
                    <a:pt x="280915" y="140457"/>
                  </a:lnTo>
                  <a:lnTo>
                    <a:pt x="280747" y="147358"/>
                  </a:lnTo>
                  <a:lnTo>
                    <a:pt x="272708" y="187769"/>
                  </a:lnTo>
                  <a:lnTo>
                    <a:pt x="253270" y="224135"/>
                  </a:lnTo>
                  <a:lnTo>
                    <a:pt x="224135" y="253270"/>
                  </a:lnTo>
                  <a:lnTo>
                    <a:pt x="187769" y="272708"/>
                  </a:lnTo>
                  <a:lnTo>
                    <a:pt x="147358" y="280747"/>
                  </a:lnTo>
                  <a:lnTo>
                    <a:pt x="140457" y="280915"/>
                  </a:lnTo>
                  <a:lnTo>
                    <a:pt x="133557" y="280747"/>
                  </a:lnTo>
                  <a:lnTo>
                    <a:pt x="93146" y="272708"/>
                  </a:lnTo>
                  <a:lnTo>
                    <a:pt x="56779" y="253270"/>
                  </a:lnTo>
                  <a:lnTo>
                    <a:pt x="27645" y="224135"/>
                  </a:lnTo>
                  <a:lnTo>
                    <a:pt x="8206" y="187769"/>
                  </a:lnTo>
                  <a:lnTo>
                    <a:pt x="168" y="147358"/>
                  </a:lnTo>
                  <a:lnTo>
                    <a:pt x="0" y="140457"/>
                  </a:lnTo>
                  <a:close/>
                </a:path>
              </a:pathLst>
            </a:custGeom>
            <a:solidFill>
              <a:srgbClr val="FFFFFF"/>
            </a:solidFill>
          </p:spPr>
          <p:txBody>
            <a:bodyPr wrap="square" lIns="0" tIns="0" rIns="0" bIns="0" rtlCol="0"/>
            <a:lstStyle/>
            <a:p>
              <a:endParaRPr/>
            </a:p>
          </p:txBody>
        </p:sp>
        <p:sp>
          <p:nvSpPr>
            <p:cNvPr id="4" name="object 4">
              <a:extLst>
                <a:ext uri="{FF2B5EF4-FFF2-40B4-BE49-F238E27FC236}">
                  <a16:creationId xmlns:a16="http://schemas.microsoft.com/office/drawing/2014/main" id="{866ACC15-6769-BB50-6B4F-64CB886981C3}"/>
                </a:ext>
              </a:extLst>
            </p:cNvPr>
            <p:cNvSpPr txBox="1"/>
            <p:nvPr/>
          </p:nvSpPr>
          <p:spPr>
            <a:xfrm>
              <a:off x="7866055" y="1570438"/>
              <a:ext cx="214019" cy="153157"/>
            </a:xfrm>
            <a:prstGeom prst="rect">
              <a:avLst/>
            </a:prstGeom>
          </p:spPr>
          <p:txBody>
            <a:bodyPr vert="horz" wrap="square" lIns="0" tIns="12230" rIns="0" bIns="0" rtlCol="0" anchor="t">
              <a:spAutoFit/>
            </a:bodyPr>
            <a:lstStyle/>
            <a:p>
              <a:pPr marL="12065">
                <a:spcBef>
                  <a:spcPts val="96"/>
                </a:spcBef>
              </a:pPr>
              <a:r>
                <a:rPr lang="en-US" sz="900" b="1" spc="-24" dirty="0">
                  <a:solidFill>
                    <a:srgbClr val="EC543A"/>
                  </a:solidFill>
                  <a:latin typeface="Open Sans"/>
                  <a:cs typeface="Open Sans"/>
                </a:rPr>
                <a:t>NEJ</a:t>
              </a:r>
              <a:endParaRPr sz="915" dirty="0">
                <a:latin typeface="Open Sans"/>
                <a:cs typeface="Open Sans"/>
              </a:endParaRPr>
            </a:p>
          </p:txBody>
        </p:sp>
      </p:grpSp>
      <p:pic>
        <p:nvPicPr>
          <p:cNvPr id="18" name="object 18">
            <a:extLst>
              <a:ext uri="{FF2B5EF4-FFF2-40B4-BE49-F238E27FC236}">
                <a16:creationId xmlns:a16="http://schemas.microsoft.com/office/drawing/2014/main" id="{750027F7-5F02-BEA8-AC33-8AA1BD8C0F8F}"/>
              </a:ext>
            </a:extLst>
          </p:cNvPr>
          <p:cNvPicPr/>
          <p:nvPr/>
        </p:nvPicPr>
        <p:blipFill>
          <a:blip r:embed="rId3" cstate="print"/>
          <a:stretch>
            <a:fillRect/>
          </a:stretch>
        </p:blipFill>
        <p:spPr>
          <a:xfrm>
            <a:off x="2083042" y="3581400"/>
            <a:ext cx="1192387" cy="1770238"/>
          </a:xfrm>
          <a:prstGeom prst="rect">
            <a:avLst/>
          </a:prstGeom>
        </p:spPr>
      </p:pic>
      <p:sp>
        <p:nvSpPr>
          <p:cNvPr id="23" name="object 23">
            <a:extLst>
              <a:ext uri="{FF2B5EF4-FFF2-40B4-BE49-F238E27FC236}">
                <a16:creationId xmlns:a16="http://schemas.microsoft.com/office/drawing/2014/main" id="{A2FF0085-8CDE-D8B4-04C3-218118F0492C}"/>
              </a:ext>
            </a:extLst>
          </p:cNvPr>
          <p:cNvSpPr txBox="1"/>
          <p:nvPr/>
        </p:nvSpPr>
        <p:spPr>
          <a:xfrm>
            <a:off x="9703982" y="3232129"/>
            <a:ext cx="214019" cy="153157"/>
          </a:xfrm>
          <a:prstGeom prst="rect">
            <a:avLst/>
          </a:prstGeom>
        </p:spPr>
        <p:txBody>
          <a:bodyPr vert="horz" wrap="square" lIns="0" tIns="12230" rIns="0" bIns="0" rtlCol="0">
            <a:spAutoFit/>
          </a:bodyPr>
          <a:lstStyle/>
          <a:p>
            <a:pPr marL="12230">
              <a:spcBef>
                <a:spcPts val="96"/>
              </a:spcBef>
            </a:pPr>
            <a:r>
              <a:rPr sz="915" b="1" spc="-24" dirty="0">
                <a:solidFill>
                  <a:srgbClr val="EC543A"/>
                </a:solidFill>
                <a:latin typeface="Open Sans"/>
                <a:cs typeface="Open Sans"/>
              </a:rPr>
              <a:t>O</a:t>
            </a:r>
            <a:endParaRPr sz="915" dirty="0">
              <a:latin typeface="Open Sans"/>
              <a:cs typeface="Open Sans"/>
            </a:endParaRPr>
          </a:p>
        </p:txBody>
      </p:sp>
      <p:pic>
        <p:nvPicPr>
          <p:cNvPr id="31" name="object 31">
            <a:extLst>
              <a:ext uri="{FF2B5EF4-FFF2-40B4-BE49-F238E27FC236}">
                <a16:creationId xmlns:a16="http://schemas.microsoft.com/office/drawing/2014/main" id="{312A1FEF-EF86-BE05-563B-298651C987DC}"/>
              </a:ext>
            </a:extLst>
          </p:cNvPr>
          <p:cNvPicPr/>
          <p:nvPr/>
        </p:nvPicPr>
        <p:blipFill>
          <a:blip r:embed="rId3" cstate="print"/>
          <a:stretch>
            <a:fillRect/>
          </a:stretch>
        </p:blipFill>
        <p:spPr>
          <a:xfrm>
            <a:off x="3092877" y="3581400"/>
            <a:ext cx="1192388" cy="1770238"/>
          </a:xfrm>
          <a:prstGeom prst="rect">
            <a:avLst/>
          </a:prstGeom>
        </p:spPr>
      </p:pic>
      <p:sp>
        <p:nvSpPr>
          <p:cNvPr id="37" name="object 37">
            <a:extLst>
              <a:ext uri="{FF2B5EF4-FFF2-40B4-BE49-F238E27FC236}">
                <a16:creationId xmlns:a16="http://schemas.microsoft.com/office/drawing/2014/main" id="{66C75C34-4A47-801C-2F68-0CA16598F0F2}"/>
              </a:ext>
            </a:extLst>
          </p:cNvPr>
          <p:cNvSpPr txBox="1"/>
          <p:nvPr/>
        </p:nvSpPr>
        <p:spPr>
          <a:xfrm>
            <a:off x="4347057" y="1143001"/>
            <a:ext cx="3507458" cy="185187"/>
          </a:xfrm>
          <a:prstGeom prst="rect">
            <a:avLst/>
          </a:prstGeom>
        </p:spPr>
        <p:txBody>
          <a:bodyPr vert="horz" wrap="square" lIns="0" tIns="14676" rIns="0" bIns="0" rtlCol="0" anchor="t">
            <a:spAutoFit/>
          </a:bodyPr>
          <a:lstStyle/>
          <a:p>
            <a:pPr marL="12065" algn="ctr">
              <a:spcBef>
                <a:spcPts val="116"/>
              </a:spcBef>
            </a:pPr>
            <a:r>
              <a:rPr lang="en-US" sz="1100" b="1" dirty="0">
                <a:solidFill>
                  <a:srgbClr val="FFFFFF"/>
                </a:solidFill>
                <a:latin typeface="Open Sans"/>
                <a:cs typeface="Open Sans"/>
              </a:rPr>
              <a:t>ÄR DITT AVFALL I FLYTANDE FORM</a:t>
            </a:r>
          </a:p>
        </p:txBody>
      </p:sp>
      <p:sp>
        <p:nvSpPr>
          <p:cNvPr id="70" name="object 71">
            <a:extLst>
              <a:ext uri="{FF2B5EF4-FFF2-40B4-BE49-F238E27FC236}">
                <a16:creationId xmlns:a16="http://schemas.microsoft.com/office/drawing/2014/main" id="{9AB89D0E-5360-BCDB-E358-3361D3643461}"/>
              </a:ext>
            </a:extLst>
          </p:cNvPr>
          <p:cNvSpPr txBox="1"/>
          <p:nvPr/>
        </p:nvSpPr>
        <p:spPr>
          <a:xfrm>
            <a:off x="9200364" y="4354158"/>
            <a:ext cx="231139" cy="153157"/>
          </a:xfrm>
          <a:prstGeom prst="rect">
            <a:avLst/>
          </a:prstGeom>
        </p:spPr>
        <p:txBody>
          <a:bodyPr vert="horz" wrap="square" lIns="0" tIns="12230" rIns="0" bIns="0" rtlCol="0">
            <a:spAutoFit/>
          </a:bodyPr>
          <a:lstStyle/>
          <a:p>
            <a:pPr marL="12230">
              <a:spcBef>
                <a:spcPts val="96"/>
              </a:spcBef>
            </a:pPr>
            <a:r>
              <a:rPr sz="915" b="1" spc="-24" dirty="0">
                <a:solidFill>
                  <a:srgbClr val="EC543A"/>
                </a:solidFill>
                <a:latin typeface="Open Sans"/>
                <a:cs typeface="Open Sans"/>
              </a:rPr>
              <a:t>YES</a:t>
            </a:r>
            <a:endParaRPr sz="915">
              <a:latin typeface="Open Sans"/>
              <a:cs typeface="Open Sans"/>
            </a:endParaRPr>
          </a:p>
        </p:txBody>
      </p:sp>
      <p:pic>
        <p:nvPicPr>
          <p:cNvPr id="78" name="object 79">
            <a:extLst>
              <a:ext uri="{FF2B5EF4-FFF2-40B4-BE49-F238E27FC236}">
                <a16:creationId xmlns:a16="http://schemas.microsoft.com/office/drawing/2014/main" id="{460572ED-64EE-ED14-4F55-41B61EF81D4F}"/>
              </a:ext>
            </a:extLst>
          </p:cNvPr>
          <p:cNvPicPr/>
          <p:nvPr/>
        </p:nvPicPr>
        <p:blipFill>
          <a:blip r:embed="rId4" cstate="print"/>
          <a:stretch>
            <a:fillRect/>
          </a:stretch>
        </p:blipFill>
        <p:spPr>
          <a:xfrm>
            <a:off x="10458326" y="6337097"/>
            <a:ext cx="438275" cy="446227"/>
          </a:xfrm>
          <a:prstGeom prst="rect">
            <a:avLst/>
          </a:prstGeom>
        </p:spPr>
      </p:pic>
      <p:grpSp>
        <p:nvGrpSpPr>
          <p:cNvPr id="28" name="Grupp 27">
            <a:extLst>
              <a:ext uri="{FF2B5EF4-FFF2-40B4-BE49-F238E27FC236}">
                <a16:creationId xmlns:a16="http://schemas.microsoft.com/office/drawing/2014/main" id="{83D9BD22-8CB5-4A4B-AA97-6181EB59A3EF}"/>
              </a:ext>
            </a:extLst>
          </p:cNvPr>
          <p:cNvGrpSpPr/>
          <p:nvPr/>
        </p:nvGrpSpPr>
        <p:grpSpPr>
          <a:xfrm>
            <a:off x="8427493" y="4675107"/>
            <a:ext cx="1343261" cy="1270731"/>
            <a:chOff x="7495939" y="4749066"/>
            <a:chExt cx="1343261" cy="1270731"/>
          </a:xfrm>
        </p:grpSpPr>
        <p:pic>
          <p:nvPicPr>
            <p:cNvPr id="25" name="object 25">
              <a:extLst>
                <a:ext uri="{FF2B5EF4-FFF2-40B4-BE49-F238E27FC236}">
                  <a16:creationId xmlns:a16="http://schemas.microsoft.com/office/drawing/2014/main" id="{72EE5D3B-38F4-CF98-44EA-1A4E3E3702CB}"/>
                </a:ext>
              </a:extLst>
            </p:cNvPr>
            <p:cNvPicPr/>
            <p:nvPr/>
          </p:nvPicPr>
          <p:blipFill>
            <a:blip r:embed="rId5" cstate="print"/>
            <a:stretch>
              <a:fillRect/>
            </a:stretch>
          </p:blipFill>
          <p:spPr>
            <a:xfrm>
              <a:off x="7495939" y="4749066"/>
              <a:ext cx="1343261" cy="1270731"/>
            </a:xfrm>
            <a:prstGeom prst="rect">
              <a:avLst/>
            </a:prstGeom>
          </p:spPr>
        </p:pic>
        <p:sp>
          <p:nvSpPr>
            <p:cNvPr id="92" name="object 93">
              <a:extLst>
                <a:ext uri="{FF2B5EF4-FFF2-40B4-BE49-F238E27FC236}">
                  <a16:creationId xmlns:a16="http://schemas.microsoft.com/office/drawing/2014/main" id="{95393093-6531-3CD1-B6CF-48C0DC2EEE09}"/>
                </a:ext>
              </a:extLst>
            </p:cNvPr>
            <p:cNvSpPr txBox="1"/>
            <p:nvPr/>
          </p:nvSpPr>
          <p:spPr>
            <a:xfrm>
              <a:off x="7725455" y="5359741"/>
              <a:ext cx="884229" cy="230692"/>
            </a:xfrm>
            <a:prstGeom prst="rect">
              <a:avLst/>
            </a:prstGeom>
          </p:spPr>
          <p:txBody>
            <a:bodyPr vert="horz" wrap="square" lIns="0" tIns="25070" rIns="0" bIns="0" rtlCol="0" anchor="t">
              <a:spAutoFit/>
            </a:bodyPr>
            <a:lstStyle/>
            <a:p>
              <a:pPr marL="12065" marR="4445" algn="ctr">
                <a:lnSpc>
                  <a:spcPts val="819"/>
                </a:lnSpc>
                <a:spcBef>
                  <a:spcPts val="196"/>
                </a:spcBef>
              </a:pPr>
              <a:r>
                <a:rPr lang="sv-SE" sz="800" b="1" spc="-10" dirty="0">
                  <a:latin typeface="Open Sans"/>
                  <a:cs typeface="Open Sans"/>
                </a:rPr>
                <a:t> Värmetåligt labbglas</a:t>
              </a:r>
              <a:endParaRPr lang="sv-SE" dirty="0"/>
            </a:p>
          </p:txBody>
        </p:sp>
      </p:grpSp>
      <p:sp>
        <p:nvSpPr>
          <p:cNvPr id="95" name="object 96">
            <a:extLst>
              <a:ext uri="{FF2B5EF4-FFF2-40B4-BE49-F238E27FC236}">
                <a16:creationId xmlns:a16="http://schemas.microsoft.com/office/drawing/2014/main" id="{66D48E9A-174B-A67E-4112-BDF99B6AAC8E}"/>
              </a:ext>
            </a:extLst>
          </p:cNvPr>
          <p:cNvSpPr txBox="1"/>
          <p:nvPr/>
        </p:nvSpPr>
        <p:spPr>
          <a:xfrm>
            <a:off x="9142254" y="6305146"/>
            <a:ext cx="1391758" cy="198867"/>
          </a:xfrm>
          <a:prstGeom prst="rect">
            <a:avLst/>
          </a:prstGeom>
        </p:spPr>
        <p:txBody>
          <a:bodyPr vert="horz" wrap="square" lIns="0" tIns="14064" rIns="0" bIns="0" rtlCol="0">
            <a:spAutoFit/>
          </a:bodyPr>
          <a:lstStyle/>
          <a:p>
            <a:pPr marL="12230">
              <a:spcBef>
                <a:spcPts val="111"/>
              </a:spcBef>
            </a:pPr>
            <a:r>
              <a:rPr lang="nb-NO" sz="1200" b="1" spc="-10" dirty="0">
                <a:solidFill>
                  <a:srgbClr val="EC543A"/>
                </a:solidFill>
                <a:latin typeface="Open Sans"/>
                <a:cs typeface="Open Sans"/>
              </a:rPr>
              <a:t>c </a:t>
            </a:r>
            <a:r>
              <a:rPr sz="1200" b="1" spc="-10" dirty="0">
                <a:solidFill>
                  <a:srgbClr val="EC543A"/>
                </a:solidFill>
                <a:latin typeface="Open Sans"/>
                <a:cs typeface="Open Sans"/>
              </a:rPr>
              <a:t>h</a:t>
            </a:r>
            <a:r>
              <a:rPr lang="nb-NO" sz="1200" b="1" spc="-10" dirty="0">
                <a:solidFill>
                  <a:srgbClr val="EC543A"/>
                </a:solidFill>
                <a:latin typeface="Open Sans"/>
                <a:cs typeface="Open Sans"/>
              </a:rPr>
              <a:t> </a:t>
            </a:r>
            <a:r>
              <a:rPr sz="1200" b="1" spc="-10" dirty="0">
                <a:solidFill>
                  <a:srgbClr val="EC543A"/>
                </a:solidFill>
                <a:latin typeface="Open Sans"/>
                <a:cs typeface="Open Sans"/>
              </a:rPr>
              <a:t>e</a:t>
            </a:r>
            <a:r>
              <a:rPr lang="nb-NO" sz="1200" b="1" spc="-10" dirty="0">
                <a:solidFill>
                  <a:srgbClr val="EC543A"/>
                </a:solidFill>
                <a:latin typeface="Open Sans"/>
                <a:cs typeface="Open Sans"/>
              </a:rPr>
              <a:t> </a:t>
            </a:r>
            <a:r>
              <a:rPr sz="1200" b="1" spc="-10" dirty="0">
                <a:solidFill>
                  <a:srgbClr val="EC543A"/>
                </a:solidFill>
                <a:latin typeface="Open Sans"/>
                <a:cs typeface="Open Sans"/>
              </a:rPr>
              <a:t>s</a:t>
            </a:r>
            <a:r>
              <a:rPr lang="nb-NO" sz="1200" b="1" spc="-10" dirty="0">
                <a:solidFill>
                  <a:srgbClr val="EC543A"/>
                </a:solidFill>
                <a:latin typeface="Open Sans"/>
                <a:cs typeface="Open Sans"/>
              </a:rPr>
              <a:t> </a:t>
            </a:r>
            <a:r>
              <a:rPr sz="1200" b="1" spc="-10" dirty="0">
                <a:solidFill>
                  <a:srgbClr val="EC543A"/>
                </a:solidFill>
                <a:latin typeface="Open Sans"/>
                <a:cs typeface="Open Sans"/>
              </a:rPr>
              <a:t>s</a:t>
            </a:r>
            <a:r>
              <a:rPr lang="nb-NO" sz="1200" b="1" spc="-10" dirty="0">
                <a:solidFill>
                  <a:srgbClr val="EC543A"/>
                </a:solidFill>
                <a:latin typeface="Open Sans"/>
                <a:cs typeface="Open Sans"/>
              </a:rPr>
              <a:t> </a:t>
            </a:r>
            <a:r>
              <a:rPr sz="1200" b="1" spc="-10" dirty="0">
                <a:solidFill>
                  <a:srgbClr val="EC543A"/>
                </a:solidFill>
                <a:latin typeface="Open Sans"/>
                <a:cs typeface="Open Sans"/>
              </a:rPr>
              <a:t>e</a:t>
            </a:r>
            <a:r>
              <a:rPr lang="nb-NO" sz="1200" b="1" spc="-10" dirty="0">
                <a:solidFill>
                  <a:srgbClr val="EC543A"/>
                </a:solidFill>
                <a:latin typeface="Open Sans"/>
                <a:cs typeface="Open Sans"/>
              </a:rPr>
              <a:t> </a:t>
            </a:r>
            <a:r>
              <a:rPr sz="1200" b="1" spc="-10" dirty="0">
                <a:solidFill>
                  <a:srgbClr val="EC543A"/>
                </a:solidFill>
                <a:latin typeface="Open Sans"/>
                <a:cs typeface="Open Sans"/>
              </a:rPr>
              <a:t>.</a:t>
            </a:r>
            <a:r>
              <a:rPr lang="nb-NO" sz="1200" b="1" spc="-10" dirty="0">
                <a:solidFill>
                  <a:srgbClr val="EC543A"/>
                </a:solidFill>
                <a:latin typeface="Open Sans"/>
                <a:cs typeface="Open Sans"/>
              </a:rPr>
              <a:t> o </a:t>
            </a:r>
            <a:r>
              <a:rPr sz="1200" b="1" spc="-10" dirty="0">
                <a:solidFill>
                  <a:srgbClr val="EC543A"/>
                </a:solidFill>
                <a:latin typeface="Open Sans"/>
                <a:cs typeface="Open Sans"/>
              </a:rPr>
              <a:t>r</a:t>
            </a:r>
            <a:r>
              <a:rPr lang="nb-NO" sz="1200" b="1" spc="-10" dirty="0">
                <a:solidFill>
                  <a:srgbClr val="EC543A"/>
                </a:solidFill>
                <a:latin typeface="Open Sans"/>
                <a:cs typeface="Open Sans"/>
              </a:rPr>
              <a:t> </a:t>
            </a:r>
            <a:r>
              <a:rPr sz="1200" b="1" spc="-10" dirty="0">
                <a:solidFill>
                  <a:srgbClr val="EC543A"/>
                </a:solidFill>
                <a:latin typeface="Open Sans"/>
                <a:cs typeface="Open Sans"/>
              </a:rPr>
              <a:t>g</a:t>
            </a:r>
            <a:endParaRPr sz="1200" dirty="0">
              <a:latin typeface="Open Sans"/>
              <a:cs typeface="Open Sans"/>
            </a:endParaRPr>
          </a:p>
        </p:txBody>
      </p:sp>
      <p:pic>
        <p:nvPicPr>
          <p:cNvPr id="96" name="object 97">
            <a:extLst>
              <a:ext uri="{FF2B5EF4-FFF2-40B4-BE49-F238E27FC236}">
                <a16:creationId xmlns:a16="http://schemas.microsoft.com/office/drawing/2014/main" id="{1E34014F-332D-08EF-AC0D-D97AB4D1D030}"/>
              </a:ext>
            </a:extLst>
          </p:cNvPr>
          <p:cNvPicPr/>
          <p:nvPr/>
        </p:nvPicPr>
        <p:blipFill>
          <a:blip r:embed="rId6" cstate="print"/>
          <a:stretch>
            <a:fillRect/>
          </a:stretch>
        </p:blipFill>
        <p:spPr>
          <a:xfrm>
            <a:off x="9165504" y="6537549"/>
            <a:ext cx="1115956" cy="245775"/>
          </a:xfrm>
          <a:prstGeom prst="rect">
            <a:avLst/>
          </a:prstGeom>
        </p:spPr>
      </p:pic>
      <p:pic>
        <p:nvPicPr>
          <p:cNvPr id="97" name="object 98">
            <a:extLst>
              <a:ext uri="{FF2B5EF4-FFF2-40B4-BE49-F238E27FC236}">
                <a16:creationId xmlns:a16="http://schemas.microsoft.com/office/drawing/2014/main" id="{8AD021E4-ED9B-8238-80FC-43FC20B7171E}"/>
              </a:ext>
            </a:extLst>
          </p:cNvPr>
          <p:cNvPicPr/>
          <p:nvPr/>
        </p:nvPicPr>
        <p:blipFill>
          <a:blip r:embed="rId7" cstate="print"/>
          <a:stretch>
            <a:fillRect/>
          </a:stretch>
        </p:blipFill>
        <p:spPr>
          <a:xfrm>
            <a:off x="1237759" y="6363869"/>
            <a:ext cx="1657842" cy="442089"/>
          </a:xfrm>
          <a:prstGeom prst="rect">
            <a:avLst/>
          </a:prstGeom>
        </p:spPr>
      </p:pic>
      <p:sp>
        <p:nvSpPr>
          <p:cNvPr id="100" name="Tittel 99">
            <a:extLst>
              <a:ext uri="{FF2B5EF4-FFF2-40B4-BE49-F238E27FC236}">
                <a16:creationId xmlns:a16="http://schemas.microsoft.com/office/drawing/2014/main" id="{DF9617F7-BFC8-8450-8C88-2035EF2C638C}"/>
              </a:ext>
            </a:extLst>
          </p:cNvPr>
          <p:cNvSpPr>
            <a:spLocks noGrp="1"/>
          </p:cNvSpPr>
          <p:nvPr>
            <p:ph type="title"/>
          </p:nvPr>
        </p:nvSpPr>
        <p:spPr>
          <a:xfrm>
            <a:off x="1143001" y="121920"/>
            <a:ext cx="9905999" cy="3785616"/>
          </a:xfrm>
        </p:spPr>
        <p:txBody>
          <a:bodyPr wrap="square" lIns="0" tIns="0" rIns="0" bIns="0" anchor="t">
            <a:spAutoFit/>
          </a:bodyPr>
          <a:lstStyle/>
          <a:p>
            <a:pPr algn="ctr"/>
            <a:r>
              <a:rPr lang="nb-NO" sz="4600" spc="-19" dirty="0">
                <a:ea typeface="Open Sans"/>
              </a:rPr>
              <a:t>AVFALLSHANTERING – KEMI</a:t>
            </a:r>
          </a:p>
        </p:txBody>
      </p:sp>
      <p:pic>
        <p:nvPicPr>
          <p:cNvPr id="102" name="object 18">
            <a:extLst>
              <a:ext uri="{FF2B5EF4-FFF2-40B4-BE49-F238E27FC236}">
                <a16:creationId xmlns:a16="http://schemas.microsoft.com/office/drawing/2014/main" id="{61C49DD6-2BFE-50CB-1B1E-A4477F44FB0B}"/>
              </a:ext>
            </a:extLst>
          </p:cNvPr>
          <p:cNvPicPr/>
          <p:nvPr/>
        </p:nvPicPr>
        <p:blipFill>
          <a:blip r:embed="rId3" cstate="print"/>
          <a:stretch>
            <a:fillRect/>
          </a:stretch>
        </p:blipFill>
        <p:spPr>
          <a:xfrm>
            <a:off x="1067154" y="3581400"/>
            <a:ext cx="1192387" cy="1770238"/>
          </a:xfrm>
          <a:prstGeom prst="rect">
            <a:avLst/>
          </a:prstGeom>
        </p:spPr>
      </p:pic>
      <p:sp>
        <p:nvSpPr>
          <p:cNvPr id="17" name="object 17">
            <a:extLst>
              <a:ext uri="{FF2B5EF4-FFF2-40B4-BE49-F238E27FC236}">
                <a16:creationId xmlns:a16="http://schemas.microsoft.com/office/drawing/2014/main" id="{BBF457B4-E750-EF84-7F9A-D36161F45D74}"/>
              </a:ext>
            </a:extLst>
          </p:cNvPr>
          <p:cNvSpPr txBox="1"/>
          <p:nvPr/>
        </p:nvSpPr>
        <p:spPr>
          <a:xfrm>
            <a:off x="1210788" y="4263834"/>
            <a:ext cx="895772" cy="393079"/>
          </a:xfrm>
          <a:prstGeom prst="rect">
            <a:avLst/>
          </a:prstGeom>
        </p:spPr>
        <p:txBody>
          <a:bodyPr vert="horz" wrap="square" lIns="0" tIns="11007" rIns="0" bIns="0" rtlCol="0" anchor="t">
            <a:spAutoFit/>
          </a:bodyPr>
          <a:lstStyle/>
          <a:p>
            <a:pPr marL="12065" marR="4445" algn="ctr">
              <a:lnSpc>
                <a:spcPct val="105200"/>
              </a:lnSpc>
              <a:spcBef>
                <a:spcPts val="87"/>
              </a:spcBef>
            </a:pPr>
            <a:r>
              <a:rPr lang="sv-SE" sz="800" b="1" spc="-10" dirty="0">
                <a:latin typeface="Open Sans"/>
                <a:cs typeface="Open Sans"/>
              </a:rPr>
              <a:t>Halogenerade organiska vätskor</a:t>
            </a:r>
            <a:endParaRPr lang="sv-SE" sz="800" b="1" spc="-10" dirty="0">
              <a:solidFill>
                <a:srgbClr val="000000"/>
              </a:solidFill>
              <a:latin typeface="Open Sans"/>
              <a:ea typeface="Open Sans"/>
              <a:cs typeface="Open Sans"/>
            </a:endParaRPr>
          </a:p>
        </p:txBody>
      </p:sp>
      <p:sp>
        <p:nvSpPr>
          <p:cNvPr id="19" name="object 19">
            <a:extLst>
              <a:ext uri="{FF2B5EF4-FFF2-40B4-BE49-F238E27FC236}">
                <a16:creationId xmlns:a16="http://schemas.microsoft.com/office/drawing/2014/main" id="{1079A0BA-13C1-419A-FCD6-74985C331CBF}"/>
              </a:ext>
            </a:extLst>
          </p:cNvPr>
          <p:cNvSpPr txBox="1"/>
          <p:nvPr/>
        </p:nvSpPr>
        <p:spPr>
          <a:xfrm>
            <a:off x="2287375" y="4241224"/>
            <a:ext cx="794314" cy="333308"/>
          </a:xfrm>
          <a:prstGeom prst="rect">
            <a:avLst/>
          </a:prstGeom>
        </p:spPr>
        <p:txBody>
          <a:bodyPr vert="horz" wrap="square" lIns="0" tIns="24459" rIns="0" bIns="0" rtlCol="0" anchor="t">
            <a:spAutoFit/>
          </a:bodyPr>
          <a:lstStyle/>
          <a:p>
            <a:pPr marL="12065" marR="4445" algn="ctr">
              <a:lnSpc>
                <a:spcPts val="828"/>
              </a:lnSpc>
              <a:spcBef>
                <a:spcPts val="193"/>
              </a:spcBef>
            </a:pPr>
            <a:r>
              <a:rPr lang="sv-SE" sz="800" b="1" dirty="0">
                <a:latin typeface="Open Sans"/>
                <a:cs typeface="Open Sans"/>
              </a:rPr>
              <a:t>Organiska vätskor (ej halogenerade)</a:t>
            </a:r>
            <a:endParaRPr lang="sv-SE" sz="800" b="1" dirty="0">
              <a:solidFill>
                <a:srgbClr val="000000"/>
              </a:solidFill>
              <a:latin typeface="Open Sans"/>
              <a:ea typeface="Open Sans"/>
              <a:cs typeface="Open Sans"/>
            </a:endParaRPr>
          </a:p>
        </p:txBody>
      </p:sp>
      <p:sp>
        <p:nvSpPr>
          <p:cNvPr id="32" name="object 32">
            <a:extLst>
              <a:ext uri="{FF2B5EF4-FFF2-40B4-BE49-F238E27FC236}">
                <a16:creationId xmlns:a16="http://schemas.microsoft.com/office/drawing/2014/main" id="{8E554E4D-F450-9C74-FEFF-112538DA47A8}"/>
              </a:ext>
            </a:extLst>
          </p:cNvPr>
          <p:cNvSpPr txBox="1"/>
          <p:nvPr/>
        </p:nvSpPr>
        <p:spPr>
          <a:xfrm>
            <a:off x="3272928" y="4258499"/>
            <a:ext cx="858077" cy="441809"/>
          </a:xfrm>
          <a:prstGeom prst="rect">
            <a:avLst/>
          </a:prstGeom>
        </p:spPr>
        <p:txBody>
          <a:bodyPr vert="horz" wrap="square" lIns="0" tIns="25070" rIns="0" bIns="0" rtlCol="0" anchor="t">
            <a:spAutoFit/>
          </a:bodyPr>
          <a:lstStyle/>
          <a:p>
            <a:pPr marL="6350" marR="4445" indent="4763" algn="ctr">
              <a:lnSpc>
                <a:spcPts val="819"/>
              </a:lnSpc>
              <a:spcBef>
                <a:spcPts val="196"/>
              </a:spcBef>
            </a:pPr>
            <a:r>
              <a:rPr lang="sv-SE" sz="800" b="1" dirty="0">
                <a:latin typeface="Open Sans"/>
                <a:cs typeface="Open Sans"/>
              </a:rPr>
              <a:t>Lösningar av miljöfarliga oorganiska salter </a:t>
            </a:r>
          </a:p>
        </p:txBody>
      </p:sp>
      <p:grpSp>
        <p:nvGrpSpPr>
          <p:cNvPr id="105" name="Gruppe 104">
            <a:extLst>
              <a:ext uri="{FF2B5EF4-FFF2-40B4-BE49-F238E27FC236}">
                <a16:creationId xmlns:a16="http://schemas.microsoft.com/office/drawing/2014/main" id="{A5A0C48E-10F1-FAA5-655A-CE3A205A2E08}"/>
              </a:ext>
            </a:extLst>
          </p:cNvPr>
          <p:cNvGrpSpPr/>
          <p:nvPr/>
        </p:nvGrpSpPr>
        <p:grpSpPr>
          <a:xfrm>
            <a:off x="3124200" y="1488362"/>
            <a:ext cx="270886" cy="270886"/>
            <a:chOff x="1981200" y="1524000"/>
            <a:chExt cx="270886" cy="270886"/>
          </a:xfrm>
        </p:grpSpPr>
        <p:sp>
          <p:nvSpPr>
            <p:cNvPr id="103" name="object 5">
              <a:extLst>
                <a:ext uri="{FF2B5EF4-FFF2-40B4-BE49-F238E27FC236}">
                  <a16:creationId xmlns:a16="http://schemas.microsoft.com/office/drawing/2014/main" id="{F05DD304-3116-3467-988B-215E2C1686D4}"/>
                </a:ext>
              </a:extLst>
            </p:cNvPr>
            <p:cNvSpPr/>
            <p:nvPr/>
          </p:nvSpPr>
          <p:spPr>
            <a:xfrm>
              <a:off x="1981200" y="1524000"/>
              <a:ext cx="270886" cy="270886"/>
            </a:xfrm>
            <a:custGeom>
              <a:avLst/>
              <a:gdLst/>
              <a:ahLst/>
              <a:cxnLst/>
              <a:rect l="l" t="t" r="r" b="b"/>
              <a:pathLst>
                <a:path w="281305" h="281305">
                  <a:moveTo>
                    <a:pt x="0" y="140457"/>
                  </a:moveTo>
                  <a:lnTo>
                    <a:pt x="6046" y="99684"/>
                  </a:lnTo>
                  <a:lnTo>
                    <a:pt x="23671" y="62423"/>
                  </a:lnTo>
                  <a:lnTo>
                    <a:pt x="51351" y="31881"/>
                  </a:lnTo>
                  <a:lnTo>
                    <a:pt x="86706" y="10691"/>
                  </a:lnTo>
                  <a:lnTo>
                    <a:pt x="126690" y="674"/>
                  </a:lnTo>
                  <a:lnTo>
                    <a:pt x="140457" y="0"/>
                  </a:lnTo>
                  <a:lnTo>
                    <a:pt x="147358" y="168"/>
                  </a:lnTo>
                  <a:lnTo>
                    <a:pt x="187769" y="8206"/>
                  </a:lnTo>
                  <a:lnTo>
                    <a:pt x="224135" y="27645"/>
                  </a:lnTo>
                  <a:lnTo>
                    <a:pt x="253270" y="56779"/>
                  </a:lnTo>
                  <a:lnTo>
                    <a:pt x="272708" y="93146"/>
                  </a:lnTo>
                  <a:lnTo>
                    <a:pt x="280747" y="133557"/>
                  </a:lnTo>
                  <a:lnTo>
                    <a:pt x="280915" y="140457"/>
                  </a:lnTo>
                  <a:lnTo>
                    <a:pt x="280747" y="147358"/>
                  </a:lnTo>
                  <a:lnTo>
                    <a:pt x="272708" y="187769"/>
                  </a:lnTo>
                  <a:lnTo>
                    <a:pt x="253270" y="224135"/>
                  </a:lnTo>
                  <a:lnTo>
                    <a:pt x="224135" y="253270"/>
                  </a:lnTo>
                  <a:lnTo>
                    <a:pt x="187769" y="272708"/>
                  </a:lnTo>
                  <a:lnTo>
                    <a:pt x="147358" y="280747"/>
                  </a:lnTo>
                  <a:lnTo>
                    <a:pt x="140457" y="280915"/>
                  </a:lnTo>
                  <a:lnTo>
                    <a:pt x="133557" y="280747"/>
                  </a:lnTo>
                  <a:lnTo>
                    <a:pt x="93146" y="272708"/>
                  </a:lnTo>
                  <a:lnTo>
                    <a:pt x="56779" y="253270"/>
                  </a:lnTo>
                  <a:lnTo>
                    <a:pt x="27645" y="224135"/>
                  </a:lnTo>
                  <a:lnTo>
                    <a:pt x="8206" y="187769"/>
                  </a:lnTo>
                  <a:lnTo>
                    <a:pt x="168" y="147358"/>
                  </a:lnTo>
                  <a:lnTo>
                    <a:pt x="0" y="140457"/>
                  </a:lnTo>
                  <a:close/>
                </a:path>
              </a:pathLst>
            </a:custGeom>
            <a:solidFill>
              <a:srgbClr val="FFFFFF"/>
            </a:solidFill>
          </p:spPr>
          <p:txBody>
            <a:bodyPr wrap="square" lIns="0" tIns="0" rIns="0" bIns="0" rtlCol="0"/>
            <a:lstStyle/>
            <a:p>
              <a:endParaRPr/>
            </a:p>
          </p:txBody>
        </p:sp>
        <p:sp>
          <p:nvSpPr>
            <p:cNvPr id="104" name="object 6">
              <a:extLst>
                <a:ext uri="{FF2B5EF4-FFF2-40B4-BE49-F238E27FC236}">
                  <a16:creationId xmlns:a16="http://schemas.microsoft.com/office/drawing/2014/main" id="{575A8131-7AB5-5AC5-6CD7-84466267795F}"/>
                </a:ext>
              </a:extLst>
            </p:cNvPr>
            <p:cNvSpPr txBox="1"/>
            <p:nvPr/>
          </p:nvSpPr>
          <p:spPr>
            <a:xfrm>
              <a:off x="2054029" y="1555473"/>
              <a:ext cx="167640" cy="150849"/>
            </a:xfrm>
            <a:prstGeom prst="rect">
              <a:avLst/>
            </a:prstGeom>
          </p:spPr>
          <p:txBody>
            <a:bodyPr vert="horz" wrap="square" lIns="0" tIns="12230" rIns="0" bIns="0" rtlCol="0" anchor="t">
              <a:spAutoFit/>
            </a:bodyPr>
            <a:lstStyle/>
            <a:p>
              <a:pPr marL="12065">
                <a:spcBef>
                  <a:spcPts val="96"/>
                </a:spcBef>
              </a:pPr>
              <a:r>
                <a:rPr lang="en-US" sz="900" b="1" spc="-24" dirty="0">
                  <a:solidFill>
                    <a:srgbClr val="EC543A"/>
                  </a:solidFill>
                  <a:latin typeface="Open Sans"/>
                  <a:cs typeface="Open Sans"/>
                </a:rPr>
                <a:t>JA</a:t>
              </a:r>
              <a:endParaRPr sz="915" dirty="0">
                <a:latin typeface="Open Sans"/>
                <a:cs typeface="Open Sans"/>
              </a:endParaRPr>
            </a:p>
          </p:txBody>
        </p:sp>
      </p:grpSp>
      <p:cxnSp>
        <p:nvCxnSpPr>
          <p:cNvPr id="108" name="Rett pilkobling 107">
            <a:extLst>
              <a:ext uri="{FF2B5EF4-FFF2-40B4-BE49-F238E27FC236}">
                <a16:creationId xmlns:a16="http://schemas.microsoft.com/office/drawing/2014/main" id="{9BF1EE71-843D-4C10-60AA-29798D08F648}"/>
              </a:ext>
            </a:extLst>
          </p:cNvPr>
          <p:cNvCxnSpPr>
            <a:cxnSpLocks/>
            <a:endCxn id="4" idx="1"/>
          </p:cNvCxnSpPr>
          <p:nvPr/>
        </p:nvCxnSpPr>
        <p:spPr>
          <a:xfrm>
            <a:off x="3440728" y="1623179"/>
            <a:ext cx="4882152" cy="929"/>
          </a:xfrm>
          <a:prstGeom prst="straightConnector1">
            <a:avLst/>
          </a:prstGeom>
          <a:ln w="28575">
            <a:solidFill>
              <a:schemeClr val="bg1">
                <a:lumMod val="95000"/>
              </a:schemeClr>
            </a:solidFill>
            <a:prstDash val="sysDot"/>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12" name="Rett linje 111">
            <a:extLst>
              <a:ext uri="{FF2B5EF4-FFF2-40B4-BE49-F238E27FC236}">
                <a16:creationId xmlns:a16="http://schemas.microsoft.com/office/drawing/2014/main" id="{20A646DE-92AB-C4D7-1F11-2B3FB9F207BD}"/>
              </a:ext>
            </a:extLst>
          </p:cNvPr>
          <p:cNvCxnSpPr/>
          <p:nvPr/>
        </p:nvCxnSpPr>
        <p:spPr>
          <a:xfrm>
            <a:off x="6079587" y="1371600"/>
            <a:ext cx="0" cy="216000"/>
          </a:xfrm>
          <a:prstGeom prst="line">
            <a:avLst/>
          </a:prstGeom>
          <a:ln w="28575">
            <a:solidFill>
              <a:schemeClr val="bg1">
                <a:lumMod val="95000"/>
              </a:schemeClr>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123" name="Gruppe 122">
            <a:extLst>
              <a:ext uri="{FF2B5EF4-FFF2-40B4-BE49-F238E27FC236}">
                <a16:creationId xmlns:a16="http://schemas.microsoft.com/office/drawing/2014/main" id="{6C54416E-EB76-00E9-DF78-D2237D2A16E2}"/>
              </a:ext>
            </a:extLst>
          </p:cNvPr>
          <p:cNvGrpSpPr/>
          <p:nvPr/>
        </p:nvGrpSpPr>
        <p:grpSpPr>
          <a:xfrm>
            <a:off x="2074976" y="1763192"/>
            <a:ext cx="2474164" cy="835118"/>
            <a:chOff x="931976" y="1730144"/>
            <a:chExt cx="2474164" cy="835118"/>
          </a:xfrm>
        </p:grpSpPr>
        <p:cxnSp>
          <p:nvCxnSpPr>
            <p:cNvPr id="116" name="Rett linje 115">
              <a:extLst>
                <a:ext uri="{FF2B5EF4-FFF2-40B4-BE49-F238E27FC236}">
                  <a16:creationId xmlns:a16="http://schemas.microsoft.com/office/drawing/2014/main" id="{A6C1EC9D-C1FF-06C0-D198-EB53F26688C0}"/>
                </a:ext>
              </a:extLst>
            </p:cNvPr>
            <p:cNvCxnSpPr/>
            <p:nvPr/>
          </p:nvCxnSpPr>
          <p:spPr>
            <a:xfrm>
              <a:off x="2107851" y="1730144"/>
              <a:ext cx="0" cy="684000"/>
            </a:xfrm>
            <a:prstGeom prst="line">
              <a:avLst/>
            </a:prstGeom>
            <a:ln w="28575">
              <a:solidFill>
                <a:schemeClr val="bg1">
                  <a:lumMod val="95000"/>
                </a:schemeClr>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114" name="Gruppe 113">
              <a:extLst>
                <a:ext uri="{FF2B5EF4-FFF2-40B4-BE49-F238E27FC236}">
                  <a16:creationId xmlns:a16="http://schemas.microsoft.com/office/drawing/2014/main" id="{E1437EC7-4B83-7E5D-239E-1E65A6C6D9F2}"/>
                </a:ext>
              </a:extLst>
            </p:cNvPr>
            <p:cNvGrpSpPr/>
            <p:nvPr/>
          </p:nvGrpSpPr>
          <p:grpSpPr>
            <a:xfrm>
              <a:off x="931976" y="2294376"/>
              <a:ext cx="270886" cy="270886"/>
              <a:chOff x="916736" y="2294376"/>
              <a:chExt cx="270886" cy="270886"/>
            </a:xfrm>
          </p:grpSpPr>
          <p:sp>
            <p:nvSpPr>
              <p:cNvPr id="5" name="object 5">
                <a:extLst>
                  <a:ext uri="{FF2B5EF4-FFF2-40B4-BE49-F238E27FC236}">
                    <a16:creationId xmlns:a16="http://schemas.microsoft.com/office/drawing/2014/main" id="{4609775E-F686-02C3-0F42-B38380F4AD74}"/>
                  </a:ext>
                </a:extLst>
              </p:cNvPr>
              <p:cNvSpPr/>
              <p:nvPr/>
            </p:nvSpPr>
            <p:spPr>
              <a:xfrm>
                <a:off x="916736" y="2294376"/>
                <a:ext cx="270886" cy="270886"/>
              </a:xfrm>
              <a:custGeom>
                <a:avLst/>
                <a:gdLst/>
                <a:ahLst/>
                <a:cxnLst/>
                <a:rect l="l" t="t" r="r" b="b"/>
                <a:pathLst>
                  <a:path w="281305" h="281305">
                    <a:moveTo>
                      <a:pt x="0" y="140457"/>
                    </a:moveTo>
                    <a:lnTo>
                      <a:pt x="6046" y="99684"/>
                    </a:lnTo>
                    <a:lnTo>
                      <a:pt x="23671" y="62423"/>
                    </a:lnTo>
                    <a:lnTo>
                      <a:pt x="51351" y="31881"/>
                    </a:lnTo>
                    <a:lnTo>
                      <a:pt x="86706" y="10691"/>
                    </a:lnTo>
                    <a:lnTo>
                      <a:pt x="126690" y="674"/>
                    </a:lnTo>
                    <a:lnTo>
                      <a:pt x="140457" y="0"/>
                    </a:lnTo>
                    <a:lnTo>
                      <a:pt x="147358" y="168"/>
                    </a:lnTo>
                    <a:lnTo>
                      <a:pt x="187769" y="8206"/>
                    </a:lnTo>
                    <a:lnTo>
                      <a:pt x="224135" y="27645"/>
                    </a:lnTo>
                    <a:lnTo>
                      <a:pt x="253270" y="56779"/>
                    </a:lnTo>
                    <a:lnTo>
                      <a:pt x="272708" y="93146"/>
                    </a:lnTo>
                    <a:lnTo>
                      <a:pt x="280747" y="133557"/>
                    </a:lnTo>
                    <a:lnTo>
                      <a:pt x="280915" y="140457"/>
                    </a:lnTo>
                    <a:lnTo>
                      <a:pt x="280747" y="147358"/>
                    </a:lnTo>
                    <a:lnTo>
                      <a:pt x="272708" y="187769"/>
                    </a:lnTo>
                    <a:lnTo>
                      <a:pt x="253270" y="224135"/>
                    </a:lnTo>
                    <a:lnTo>
                      <a:pt x="224135" y="253270"/>
                    </a:lnTo>
                    <a:lnTo>
                      <a:pt x="187769" y="272708"/>
                    </a:lnTo>
                    <a:lnTo>
                      <a:pt x="147358" y="280747"/>
                    </a:lnTo>
                    <a:lnTo>
                      <a:pt x="140457" y="280915"/>
                    </a:lnTo>
                    <a:lnTo>
                      <a:pt x="133557" y="280747"/>
                    </a:lnTo>
                    <a:lnTo>
                      <a:pt x="93146" y="272708"/>
                    </a:lnTo>
                    <a:lnTo>
                      <a:pt x="56779" y="253270"/>
                    </a:lnTo>
                    <a:lnTo>
                      <a:pt x="27645" y="224135"/>
                    </a:lnTo>
                    <a:lnTo>
                      <a:pt x="8206" y="187769"/>
                    </a:lnTo>
                    <a:lnTo>
                      <a:pt x="168" y="147358"/>
                    </a:lnTo>
                    <a:lnTo>
                      <a:pt x="0" y="140457"/>
                    </a:lnTo>
                    <a:close/>
                  </a:path>
                </a:pathLst>
              </a:custGeom>
              <a:solidFill>
                <a:srgbClr val="FFFFFF"/>
              </a:solidFill>
            </p:spPr>
            <p:txBody>
              <a:bodyPr wrap="square" lIns="0" tIns="0" rIns="0" bIns="0" rtlCol="0"/>
              <a:lstStyle/>
              <a:p>
                <a:endParaRPr/>
              </a:p>
            </p:txBody>
          </p:sp>
          <p:sp>
            <p:nvSpPr>
              <p:cNvPr id="6" name="object 6">
                <a:extLst>
                  <a:ext uri="{FF2B5EF4-FFF2-40B4-BE49-F238E27FC236}">
                    <a16:creationId xmlns:a16="http://schemas.microsoft.com/office/drawing/2014/main" id="{85C71248-7221-2B9E-AE9E-9E2BA2E959DF}"/>
                  </a:ext>
                </a:extLst>
              </p:cNvPr>
              <p:cNvSpPr txBox="1"/>
              <p:nvPr/>
            </p:nvSpPr>
            <p:spPr>
              <a:xfrm>
                <a:off x="978943" y="2353241"/>
                <a:ext cx="188806" cy="153157"/>
              </a:xfrm>
              <a:prstGeom prst="rect">
                <a:avLst/>
              </a:prstGeom>
            </p:spPr>
            <p:txBody>
              <a:bodyPr vert="horz" wrap="square" lIns="0" tIns="12230" rIns="0" bIns="0" rtlCol="0" anchor="t">
                <a:spAutoFit/>
              </a:bodyPr>
              <a:lstStyle/>
              <a:p>
                <a:pPr marL="12065">
                  <a:spcBef>
                    <a:spcPts val="96"/>
                  </a:spcBef>
                </a:pPr>
                <a:r>
                  <a:rPr lang="en-US" sz="900" b="1" spc="-24" dirty="0">
                    <a:solidFill>
                      <a:srgbClr val="EC543A"/>
                    </a:solidFill>
                    <a:latin typeface="Open Sans"/>
                    <a:cs typeface="Open Sans"/>
                  </a:rPr>
                  <a:t>JA</a:t>
                </a:r>
                <a:endParaRPr sz="915" dirty="0">
                  <a:latin typeface="Open Sans"/>
                  <a:cs typeface="Open Sans"/>
                </a:endParaRPr>
              </a:p>
            </p:txBody>
          </p:sp>
        </p:grpSp>
        <p:grpSp>
          <p:nvGrpSpPr>
            <p:cNvPr id="115" name="Gruppe 114">
              <a:extLst>
                <a:ext uri="{FF2B5EF4-FFF2-40B4-BE49-F238E27FC236}">
                  <a16:creationId xmlns:a16="http://schemas.microsoft.com/office/drawing/2014/main" id="{BA1CB10C-05DB-7D15-3CB8-2FEFE29F9C90}"/>
                </a:ext>
              </a:extLst>
            </p:cNvPr>
            <p:cNvGrpSpPr/>
            <p:nvPr/>
          </p:nvGrpSpPr>
          <p:grpSpPr>
            <a:xfrm>
              <a:off x="3135254" y="2290189"/>
              <a:ext cx="270886" cy="270886"/>
              <a:chOff x="3120014" y="2290189"/>
              <a:chExt cx="270886" cy="270886"/>
            </a:xfrm>
          </p:grpSpPr>
          <p:sp>
            <p:nvSpPr>
              <p:cNvPr id="7" name="object 7">
                <a:extLst>
                  <a:ext uri="{FF2B5EF4-FFF2-40B4-BE49-F238E27FC236}">
                    <a16:creationId xmlns:a16="http://schemas.microsoft.com/office/drawing/2014/main" id="{BD29D7EF-8C82-E3A2-2A5A-449788C62E4F}"/>
                  </a:ext>
                </a:extLst>
              </p:cNvPr>
              <p:cNvSpPr/>
              <p:nvPr/>
            </p:nvSpPr>
            <p:spPr>
              <a:xfrm>
                <a:off x="3120014" y="2290189"/>
                <a:ext cx="270886" cy="270886"/>
              </a:xfrm>
              <a:custGeom>
                <a:avLst/>
                <a:gdLst/>
                <a:ahLst/>
                <a:cxnLst/>
                <a:rect l="l" t="t" r="r" b="b"/>
                <a:pathLst>
                  <a:path w="281304" h="281305">
                    <a:moveTo>
                      <a:pt x="0" y="140457"/>
                    </a:moveTo>
                    <a:lnTo>
                      <a:pt x="6046" y="99684"/>
                    </a:lnTo>
                    <a:lnTo>
                      <a:pt x="23671" y="62423"/>
                    </a:lnTo>
                    <a:lnTo>
                      <a:pt x="51351" y="31881"/>
                    </a:lnTo>
                    <a:lnTo>
                      <a:pt x="86706" y="10691"/>
                    </a:lnTo>
                    <a:lnTo>
                      <a:pt x="126690" y="674"/>
                    </a:lnTo>
                    <a:lnTo>
                      <a:pt x="140457" y="0"/>
                    </a:lnTo>
                    <a:lnTo>
                      <a:pt x="147358" y="168"/>
                    </a:lnTo>
                    <a:lnTo>
                      <a:pt x="187769" y="8206"/>
                    </a:lnTo>
                    <a:lnTo>
                      <a:pt x="224135" y="27645"/>
                    </a:lnTo>
                    <a:lnTo>
                      <a:pt x="253270" y="56779"/>
                    </a:lnTo>
                    <a:lnTo>
                      <a:pt x="272708" y="93146"/>
                    </a:lnTo>
                    <a:lnTo>
                      <a:pt x="280747" y="133557"/>
                    </a:lnTo>
                    <a:lnTo>
                      <a:pt x="280915" y="140457"/>
                    </a:lnTo>
                    <a:lnTo>
                      <a:pt x="280747" y="147358"/>
                    </a:lnTo>
                    <a:lnTo>
                      <a:pt x="272708" y="187769"/>
                    </a:lnTo>
                    <a:lnTo>
                      <a:pt x="253270" y="224135"/>
                    </a:lnTo>
                    <a:lnTo>
                      <a:pt x="224135" y="253270"/>
                    </a:lnTo>
                    <a:lnTo>
                      <a:pt x="187769" y="272708"/>
                    </a:lnTo>
                    <a:lnTo>
                      <a:pt x="147358" y="280747"/>
                    </a:lnTo>
                    <a:lnTo>
                      <a:pt x="140457" y="280915"/>
                    </a:lnTo>
                    <a:lnTo>
                      <a:pt x="133557" y="280747"/>
                    </a:lnTo>
                    <a:lnTo>
                      <a:pt x="93146" y="272708"/>
                    </a:lnTo>
                    <a:lnTo>
                      <a:pt x="56779" y="253270"/>
                    </a:lnTo>
                    <a:lnTo>
                      <a:pt x="27645" y="224135"/>
                    </a:lnTo>
                    <a:lnTo>
                      <a:pt x="8206" y="187769"/>
                    </a:lnTo>
                    <a:lnTo>
                      <a:pt x="168" y="147358"/>
                    </a:lnTo>
                    <a:lnTo>
                      <a:pt x="0" y="140457"/>
                    </a:lnTo>
                    <a:close/>
                  </a:path>
                </a:pathLst>
              </a:custGeom>
              <a:solidFill>
                <a:srgbClr val="FFFFFF"/>
              </a:solidFill>
            </p:spPr>
            <p:txBody>
              <a:bodyPr wrap="square" lIns="0" tIns="0" rIns="0" bIns="0" rtlCol="0"/>
              <a:lstStyle/>
              <a:p>
                <a:endParaRPr/>
              </a:p>
            </p:txBody>
          </p:sp>
          <p:sp>
            <p:nvSpPr>
              <p:cNvPr id="8" name="object 8">
                <a:extLst>
                  <a:ext uri="{FF2B5EF4-FFF2-40B4-BE49-F238E27FC236}">
                    <a16:creationId xmlns:a16="http://schemas.microsoft.com/office/drawing/2014/main" id="{9E5CFEB2-224E-53F2-0BF3-59CF46865631}"/>
                  </a:ext>
                </a:extLst>
              </p:cNvPr>
              <p:cNvSpPr txBox="1"/>
              <p:nvPr/>
            </p:nvSpPr>
            <p:spPr>
              <a:xfrm>
                <a:off x="3148448" y="2349054"/>
                <a:ext cx="214019" cy="153157"/>
              </a:xfrm>
              <a:prstGeom prst="rect">
                <a:avLst/>
              </a:prstGeom>
            </p:spPr>
            <p:txBody>
              <a:bodyPr vert="horz" wrap="square" lIns="0" tIns="12230" rIns="0" bIns="0" rtlCol="0" anchor="t">
                <a:spAutoFit/>
              </a:bodyPr>
              <a:lstStyle/>
              <a:p>
                <a:pPr marL="12065">
                  <a:spcBef>
                    <a:spcPts val="96"/>
                  </a:spcBef>
                </a:pPr>
                <a:r>
                  <a:rPr lang="en-US" sz="900" b="1" spc="-24" dirty="0">
                    <a:solidFill>
                      <a:srgbClr val="EC543A"/>
                    </a:solidFill>
                    <a:latin typeface="Open Sans"/>
                    <a:cs typeface="Open Sans"/>
                  </a:rPr>
                  <a:t>NEJ</a:t>
                </a:r>
                <a:endParaRPr sz="915" dirty="0">
                  <a:latin typeface="Open Sans"/>
                  <a:cs typeface="Open Sans"/>
                </a:endParaRPr>
              </a:p>
            </p:txBody>
          </p:sp>
        </p:grpSp>
        <p:cxnSp>
          <p:nvCxnSpPr>
            <p:cNvPr id="113" name="Rett pilkobling 112">
              <a:extLst>
                <a:ext uri="{FF2B5EF4-FFF2-40B4-BE49-F238E27FC236}">
                  <a16:creationId xmlns:a16="http://schemas.microsoft.com/office/drawing/2014/main" id="{0C8213E6-7908-801B-2ABB-EC75C6F0015E}"/>
                </a:ext>
              </a:extLst>
            </p:cNvPr>
            <p:cNvCxnSpPr/>
            <p:nvPr/>
          </p:nvCxnSpPr>
          <p:spPr>
            <a:xfrm>
              <a:off x="1263719" y="2438400"/>
              <a:ext cx="1836000" cy="0"/>
            </a:xfrm>
            <a:prstGeom prst="straightConnector1">
              <a:avLst/>
            </a:prstGeom>
            <a:ln w="28575">
              <a:solidFill>
                <a:schemeClr val="bg1">
                  <a:lumMod val="95000"/>
                </a:schemeClr>
              </a:solidFill>
              <a:prstDash val="sysDot"/>
              <a:headEnd type="arrow" w="med" len="med"/>
              <a:tailEnd type="arrow" w="med" len="med"/>
            </a:ln>
          </p:spPr>
          <p:style>
            <a:lnRef idx="1">
              <a:schemeClr val="accent1"/>
            </a:lnRef>
            <a:fillRef idx="0">
              <a:schemeClr val="accent1"/>
            </a:fillRef>
            <a:effectRef idx="0">
              <a:schemeClr val="accent1"/>
            </a:effectRef>
            <a:fontRef idx="minor">
              <a:schemeClr val="tx1"/>
            </a:fontRef>
          </p:style>
        </p:cxnSp>
      </p:grpSp>
      <p:grpSp>
        <p:nvGrpSpPr>
          <p:cNvPr id="20" name="Grupp 19">
            <a:extLst>
              <a:ext uri="{FF2B5EF4-FFF2-40B4-BE49-F238E27FC236}">
                <a16:creationId xmlns:a16="http://schemas.microsoft.com/office/drawing/2014/main" id="{5E28E078-7D98-3AA8-0D32-A7371464C660}"/>
              </a:ext>
            </a:extLst>
          </p:cNvPr>
          <p:cNvGrpSpPr/>
          <p:nvPr/>
        </p:nvGrpSpPr>
        <p:grpSpPr>
          <a:xfrm>
            <a:off x="6838498" y="1765776"/>
            <a:ext cx="3079501" cy="860107"/>
            <a:chOff x="5563185" y="1753242"/>
            <a:chExt cx="2916266" cy="860107"/>
          </a:xfrm>
        </p:grpSpPr>
        <p:sp>
          <p:nvSpPr>
            <p:cNvPr id="51" name="object 51">
              <a:extLst>
                <a:ext uri="{FF2B5EF4-FFF2-40B4-BE49-F238E27FC236}">
                  <a16:creationId xmlns:a16="http://schemas.microsoft.com/office/drawing/2014/main" id="{4E35DD57-E3EB-0D7E-7962-8BF660C1B8AA}"/>
                </a:ext>
              </a:extLst>
            </p:cNvPr>
            <p:cNvSpPr txBox="1"/>
            <p:nvPr/>
          </p:nvSpPr>
          <p:spPr>
            <a:xfrm>
              <a:off x="5563185" y="2407821"/>
              <a:ext cx="231139" cy="153157"/>
            </a:xfrm>
            <a:prstGeom prst="rect">
              <a:avLst/>
            </a:prstGeom>
          </p:spPr>
          <p:txBody>
            <a:bodyPr vert="horz" wrap="square" lIns="0" tIns="12230" rIns="0" bIns="0" rtlCol="0">
              <a:spAutoFit/>
            </a:bodyPr>
            <a:lstStyle/>
            <a:p>
              <a:pPr marL="12230">
                <a:spcBef>
                  <a:spcPts val="96"/>
                </a:spcBef>
              </a:pPr>
              <a:r>
                <a:rPr sz="915" b="1" spc="-24" dirty="0">
                  <a:solidFill>
                    <a:srgbClr val="EC543A"/>
                  </a:solidFill>
                  <a:latin typeface="Open Sans"/>
                  <a:cs typeface="Open Sans"/>
                </a:rPr>
                <a:t>YES</a:t>
              </a:r>
              <a:endParaRPr sz="915" dirty="0">
                <a:latin typeface="Open Sans"/>
                <a:cs typeface="Open Sans"/>
              </a:endParaRPr>
            </a:p>
          </p:txBody>
        </p:sp>
        <p:sp>
          <p:nvSpPr>
            <p:cNvPr id="52" name="object 52">
              <a:extLst>
                <a:ext uri="{FF2B5EF4-FFF2-40B4-BE49-F238E27FC236}">
                  <a16:creationId xmlns:a16="http://schemas.microsoft.com/office/drawing/2014/main" id="{FCD1105E-93B5-068F-2AB6-3C9999A488A0}"/>
                </a:ext>
              </a:extLst>
            </p:cNvPr>
            <p:cNvSpPr/>
            <p:nvPr/>
          </p:nvSpPr>
          <p:spPr>
            <a:xfrm>
              <a:off x="8208565" y="2342463"/>
              <a:ext cx="270886" cy="270886"/>
            </a:xfrm>
            <a:custGeom>
              <a:avLst/>
              <a:gdLst/>
              <a:ahLst/>
              <a:cxnLst/>
              <a:rect l="l" t="t" r="r" b="b"/>
              <a:pathLst>
                <a:path w="281304" h="281305">
                  <a:moveTo>
                    <a:pt x="0" y="140457"/>
                  </a:moveTo>
                  <a:lnTo>
                    <a:pt x="6046" y="99684"/>
                  </a:lnTo>
                  <a:lnTo>
                    <a:pt x="23671" y="62423"/>
                  </a:lnTo>
                  <a:lnTo>
                    <a:pt x="51351" y="31881"/>
                  </a:lnTo>
                  <a:lnTo>
                    <a:pt x="86706" y="10691"/>
                  </a:lnTo>
                  <a:lnTo>
                    <a:pt x="126690" y="674"/>
                  </a:lnTo>
                  <a:lnTo>
                    <a:pt x="140457" y="0"/>
                  </a:lnTo>
                  <a:lnTo>
                    <a:pt x="147358" y="168"/>
                  </a:lnTo>
                  <a:lnTo>
                    <a:pt x="187769" y="8206"/>
                  </a:lnTo>
                  <a:lnTo>
                    <a:pt x="224135" y="27645"/>
                  </a:lnTo>
                  <a:lnTo>
                    <a:pt x="253270" y="56779"/>
                  </a:lnTo>
                  <a:lnTo>
                    <a:pt x="272708" y="93146"/>
                  </a:lnTo>
                  <a:lnTo>
                    <a:pt x="280747" y="133557"/>
                  </a:lnTo>
                  <a:lnTo>
                    <a:pt x="280915" y="140457"/>
                  </a:lnTo>
                  <a:lnTo>
                    <a:pt x="280747" y="147358"/>
                  </a:lnTo>
                  <a:lnTo>
                    <a:pt x="272708" y="187769"/>
                  </a:lnTo>
                  <a:lnTo>
                    <a:pt x="253270" y="224135"/>
                  </a:lnTo>
                  <a:lnTo>
                    <a:pt x="224135" y="253270"/>
                  </a:lnTo>
                  <a:lnTo>
                    <a:pt x="187769" y="272708"/>
                  </a:lnTo>
                  <a:lnTo>
                    <a:pt x="147358" y="280747"/>
                  </a:lnTo>
                  <a:lnTo>
                    <a:pt x="140457" y="280915"/>
                  </a:lnTo>
                  <a:lnTo>
                    <a:pt x="133557" y="280747"/>
                  </a:lnTo>
                  <a:lnTo>
                    <a:pt x="93146" y="272708"/>
                  </a:lnTo>
                  <a:lnTo>
                    <a:pt x="56779" y="253270"/>
                  </a:lnTo>
                  <a:lnTo>
                    <a:pt x="27645" y="224135"/>
                  </a:lnTo>
                  <a:lnTo>
                    <a:pt x="8206" y="187769"/>
                  </a:lnTo>
                  <a:lnTo>
                    <a:pt x="168" y="147358"/>
                  </a:lnTo>
                  <a:lnTo>
                    <a:pt x="0" y="140457"/>
                  </a:lnTo>
                  <a:close/>
                </a:path>
              </a:pathLst>
            </a:custGeom>
            <a:solidFill>
              <a:srgbClr val="FFFFFF"/>
            </a:solidFill>
          </p:spPr>
          <p:txBody>
            <a:bodyPr wrap="square" lIns="0" tIns="0" rIns="0" bIns="0" rtlCol="0"/>
            <a:lstStyle/>
            <a:p>
              <a:endParaRPr/>
            </a:p>
          </p:txBody>
        </p:sp>
        <p:sp>
          <p:nvSpPr>
            <p:cNvPr id="53" name="object 53">
              <a:extLst>
                <a:ext uri="{FF2B5EF4-FFF2-40B4-BE49-F238E27FC236}">
                  <a16:creationId xmlns:a16="http://schemas.microsoft.com/office/drawing/2014/main" id="{13E702B6-10EB-D263-7A68-626F97FE16F6}"/>
                </a:ext>
              </a:extLst>
            </p:cNvPr>
            <p:cNvSpPr txBox="1"/>
            <p:nvPr/>
          </p:nvSpPr>
          <p:spPr>
            <a:xfrm>
              <a:off x="8233996" y="2405055"/>
              <a:ext cx="214019" cy="153157"/>
            </a:xfrm>
            <a:prstGeom prst="rect">
              <a:avLst/>
            </a:prstGeom>
          </p:spPr>
          <p:txBody>
            <a:bodyPr vert="horz" wrap="square" lIns="0" tIns="12230" rIns="0" bIns="0" rtlCol="0" anchor="t">
              <a:spAutoFit/>
            </a:bodyPr>
            <a:lstStyle/>
            <a:p>
              <a:pPr marL="12065">
                <a:spcBef>
                  <a:spcPts val="96"/>
                </a:spcBef>
              </a:pPr>
              <a:r>
                <a:rPr lang="en-US" sz="900" b="1" spc="-24" dirty="0">
                  <a:solidFill>
                    <a:srgbClr val="EC543A"/>
                  </a:solidFill>
                  <a:latin typeface="Open Sans"/>
                  <a:cs typeface="Open Sans"/>
                </a:rPr>
                <a:t>NEJ</a:t>
              </a:r>
              <a:endParaRPr sz="915" dirty="0">
                <a:latin typeface="Open Sans"/>
                <a:cs typeface="Open Sans"/>
              </a:endParaRPr>
            </a:p>
          </p:txBody>
        </p:sp>
        <p:cxnSp>
          <p:nvCxnSpPr>
            <p:cNvPr id="120" name="Rett pilkobling 119">
              <a:extLst>
                <a:ext uri="{FF2B5EF4-FFF2-40B4-BE49-F238E27FC236}">
                  <a16:creationId xmlns:a16="http://schemas.microsoft.com/office/drawing/2014/main" id="{E706339C-9FB4-CBD1-28F5-80D99455F7D3}"/>
                </a:ext>
              </a:extLst>
            </p:cNvPr>
            <p:cNvCxnSpPr>
              <a:cxnSpLocks/>
            </p:cNvCxnSpPr>
            <p:nvPr/>
          </p:nvCxnSpPr>
          <p:spPr>
            <a:xfrm flipV="1">
              <a:off x="5757663" y="2481633"/>
              <a:ext cx="2444896" cy="12720"/>
            </a:xfrm>
            <a:prstGeom prst="straightConnector1">
              <a:avLst/>
            </a:prstGeom>
            <a:ln w="28575">
              <a:solidFill>
                <a:schemeClr val="bg1">
                  <a:lumMod val="95000"/>
                </a:schemeClr>
              </a:solidFill>
              <a:prstDash val="sysDot"/>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21" name="Rett linje 120">
              <a:extLst>
                <a:ext uri="{FF2B5EF4-FFF2-40B4-BE49-F238E27FC236}">
                  <a16:creationId xmlns:a16="http://schemas.microsoft.com/office/drawing/2014/main" id="{CDD98336-A086-CF0B-77B9-594A773D8E50}"/>
                </a:ext>
              </a:extLst>
            </p:cNvPr>
            <p:cNvCxnSpPr>
              <a:cxnSpLocks/>
            </p:cNvCxnSpPr>
            <p:nvPr/>
          </p:nvCxnSpPr>
          <p:spPr>
            <a:xfrm>
              <a:off x="7055085" y="1753242"/>
              <a:ext cx="0" cy="705673"/>
            </a:xfrm>
            <a:prstGeom prst="line">
              <a:avLst/>
            </a:prstGeom>
            <a:ln w="28575">
              <a:solidFill>
                <a:schemeClr val="bg1">
                  <a:lumMod val="95000"/>
                </a:schemeClr>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24" name="Gruppe 123">
            <a:extLst>
              <a:ext uri="{FF2B5EF4-FFF2-40B4-BE49-F238E27FC236}">
                <a16:creationId xmlns:a16="http://schemas.microsoft.com/office/drawing/2014/main" id="{F7B1A8A4-A68A-2186-8696-67DC886448AC}"/>
              </a:ext>
            </a:extLst>
          </p:cNvPr>
          <p:cNvGrpSpPr/>
          <p:nvPr/>
        </p:nvGrpSpPr>
        <p:grpSpPr>
          <a:xfrm>
            <a:off x="1573018" y="2620499"/>
            <a:ext cx="1281049" cy="1008252"/>
            <a:chOff x="931976" y="1557010"/>
            <a:chExt cx="1281049" cy="1008252"/>
          </a:xfrm>
        </p:grpSpPr>
        <p:grpSp>
          <p:nvGrpSpPr>
            <p:cNvPr id="125" name="Gruppe 124">
              <a:extLst>
                <a:ext uri="{FF2B5EF4-FFF2-40B4-BE49-F238E27FC236}">
                  <a16:creationId xmlns:a16="http://schemas.microsoft.com/office/drawing/2014/main" id="{11F1CC15-570B-4DF1-DC74-143FDE3C8EBF}"/>
                </a:ext>
              </a:extLst>
            </p:cNvPr>
            <p:cNvGrpSpPr/>
            <p:nvPr/>
          </p:nvGrpSpPr>
          <p:grpSpPr>
            <a:xfrm>
              <a:off x="931976" y="2294376"/>
              <a:ext cx="270886" cy="270886"/>
              <a:chOff x="916736" y="2294376"/>
              <a:chExt cx="270886" cy="270886"/>
            </a:xfrm>
          </p:grpSpPr>
          <p:sp>
            <p:nvSpPr>
              <p:cNvPr id="131" name="object 5">
                <a:extLst>
                  <a:ext uri="{FF2B5EF4-FFF2-40B4-BE49-F238E27FC236}">
                    <a16:creationId xmlns:a16="http://schemas.microsoft.com/office/drawing/2014/main" id="{82AAE8F4-965C-5B9A-535F-FDC331E0488F}"/>
                  </a:ext>
                </a:extLst>
              </p:cNvPr>
              <p:cNvSpPr/>
              <p:nvPr/>
            </p:nvSpPr>
            <p:spPr>
              <a:xfrm>
                <a:off x="916736" y="2294376"/>
                <a:ext cx="270886" cy="270886"/>
              </a:xfrm>
              <a:custGeom>
                <a:avLst/>
                <a:gdLst/>
                <a:ahLst/>
                <a:cxnLst/>
                <a:rect l="l" t="t" r="r" b="b"/>
                <a:pathLst>
                  <a:path w="281305" h="281305">
                    <a:moveTo>
                      <a:pt x="0" y="140457"/>
                    </a:moveTo>
                    <a:lnTo>
                      <a:pt x="6046" y="99684"/>
                    </a:lnTo>
                    <a:lnTo>
                      <a:pt x="23671" y="62423"/>
                    </a:lnTo>
                    <a:lnTo>
                      <a:pt x="51351" y="31881"/>
                    </a:lnTo>
                    <a:lnTo>
                      <a:pt x="86706" y="10691"/>
                    </a:lnTo>
                    <a:lnTo>
                      <a:pt x="126690" y="674"/>
                    </a:lnTo>
                    <a:lnTo>
                      <a:pt x="140457" y="0"/>
                    </a:lnTo>
                    <a:lnTo>
                      <a:pt x="147358" y="168"/>
                    </a:lnTo>
                    <a:lnTo>
                      <a:pt x="187769" y="8206"/>
                    </a:lnTo>
                    <a:lnTo>
                      <a:pt x="224135" y="27645"/>
                    </a:lnTo>
                    <a:lnTo>
                      <a:pt x="253270" y="56779"/>
                    </a:lnTo>
                    <a:lnTo>
                      <a:pt x="272708" y="93146"/>
                    </a:lnTo>
                    <a:lnTo>
                      <a:pt x="280747" y="133557"/>
                    </a:lnTo>
                    <a:lnTo>
                      <a:pt x="280915" y="140457"/>
                    </a:lnTo>
                    <a:lnTo>
                      <a:pt x="280747" y="147358"/>
                    </a:lnTo>
                    <a:lnTo>
                      <a:pt x="272708" y="187769"/>
                    </a:lnTo>
                    <a:lnTo>
                      <a:pt x="253270" y="224135"/>
                    </a:lnTo>
                    <a:lnTo>
                      <a:pt x="224135" y="253270"/>
                    </a:lnTo>
                    <a:lnTo>
                      <a:pt x="187769" y="272708"/>
                    </a:lnTo>
                    <a:lnTo>
                      <a:pt x="147358" y="280747"/>
                    </a:lnTo>
                    <a:lnTo>
                      <a:pt x="140457" y="280915"/>
                    </a:lnTo>
                    <a:lnTo>
                      <a:pt x="133557" y="280747"/>
                    </a:lnTo>
                    <a:lnTo>
                      <a:pt x="93146" y="272708"/>
                    </a:lnTo>
                    <a:lnTo>
                      <a:pt x="56779" y="253270"/>
                    </a:lnTo>
                    <a:lnTo>
                      <a:pt x="27645" y="224135"/>
                    </a:lnTo>
                    <a:lnTo>
                      <a:pt x="8206" y="187769"/>
                    </a:lnTo>
                    <a:lnTo>
                      <a:pt x="168" y="147358"/>
                    </a:lnTo>
                    <a:lnTo>
                      <a:pt x="0" y="140457"/>
                    </a:lnTo>
                    <a:close/>
                  </a:path>
                </a:pathLst>
              </a:custGeom>
              <a:solidFill>
                <a:srgbClr val="FFFFFF"/>
              </a:solidFill>
            </p:spPr>
            <p:txBody>
              <a:bodyPr wrap="square" lIns="0" tIns="0" rIns="0" bIns="0" rtlCol="0"/>
              <a:lstStyle/>
              <a:p>
                <a:endParaRPr/>
              </a:p>
            </p:txBody>
          </p:sp>
          <p:sp>
            <p:nvSpPr>
              <p:cNvPr id="132" name="object 6">
                <a:extLst>
                  <a:ext uri="{FF2B5EF4-FFF2-40B4-BE49-F238E27FC236}">
                    <a16:creationId xmlns:a16="http://schemas.microsoft.com/office/drawing/2014/main" id="{FE26F71F-D95D-15F5-3077-55746048DA68}"/>
                  </a:ext>
                </a:extLst>
              </p:cNvPr>
              <p:cNvSpPr txBox="1"/>
              <p:nvPr/>
            </p:nvSpPr>
            <p:spPr>
              <a:xfrm>
                <a:off x="989526" y="2358532"/>
                <a:ext cx="178223" cy="153157"/>
              </a:xfrm>
              <a:prstGeom prst="rect">
                <a:avLst/>
              </a:prstGeom>
            </p:spPr>
            <p:txBody>
              <a:bodyPr vert="horz" wrap="square" lIns="0" tIns="12230" rIns="0" bIns="0" rtlCol="0" anchor="t">
                <a:spAutoFit/>
              </a:bodyPr>
              <a:lstStyle/>
              <a:p>
                <a:pPr marL="12065">
                  <a:spcBef>
                    <a:spcPts val="96"/>
                  </a:spcBef>
                </a:pPr>
                <a:r>
                  <a:rPr lang="en-US" sz="900" b="1" spc="-24" dirty="0">
                    <a:solidFill>
                      <a:srgbClr val="EC543A"/>
                    </a:solidFill>
                    <a:latin typeface="Open Sans"/>
                    <a:cs typeface="Open Sans"/>
                  </a:rPr>
                  <a:t>JA</a:t>
                </a:r>
                <a:endParaRPr sz="915" dirty="0">
                  <a:latin typeface="Open Sans"/>
                  <a:cs typeface="Open Sans"/>
                </a:endParaRPr>
              </a:p>
            </p:txBody>
          </p:sp>
        </p:grpSp>
        <p:grpSp>
          <p:nvGrpSpPr>
            <p:cNvPr id="126" name="Gruppe 125">
              <a:extLst>
                <a:ext uri="{FF2B5EF4-FFF2-40B4-BE49-F238E27FC236}">
                  <a16:creationId xmlns:a16="http://schemas.microsoft.com/office/drawing/2014/main" id="{13D83FDA-F302-1EA1-6B65-9EA92FE13A31}"/>
                </a:ext>
              </a:extLst>
            </p:cNvPr>
            <p:cNvGrpSpPr/>
            <p:nvPr/>
          </p:nvGrpSpPr>
          <p:grpSpPr>
            <a:xfrm>
              <a:off x="1942139" y="2290189"/>
              <a:ext cx="270886" cy="270886"/>
              <a:chOff x="1926899" y="2290189"/>
              <a:chExt cx="270886" cy="270886"/>
            </a:xfrm>
          </p:grpSpPr>
          <p:sp>
            <p:nvSpPr>
              <p:cNvPr id="129" name="object 7">
                <a:extLst>
                  <a:ext uri="{FF2B5EF4-FFF2-40B4-BE49-F238E27FC236}">
                    <a16:creationId xmlns:a16="http://schemas.microsoft.com/office/drawing/2014/main" id="{45786666-8393-2543-7D18-04DA840AA884}"/>
                  </a:ext>
                </a:extLst>
              </p:cNvPr>
              <p:cNvSpPr/>
              <p:nvPr/>
            </p:nvSpPr>
            <p:spPr>
              <a:xfrm>
                <a:off x="1926899" y="2290189"/>
                <a:ext cx="270886" cy="270886"/>
              </a:xfrm>
              <a:custGeom>
                <a:avLst/>
                <a:gdLst/>
                <a:ahLst/>
                <a:cxnLst/>
                <a:rect l="l" t="t" r="r" b="b"/>
                <a:pathLst>
                  <a:path w="281304" h="281305">
                    <a:moveTo>
                      <a:pt x="0" y="140457"/>
                    </a:moveTo>
                    <a:lnTo>
                      <a:pt x="6046" y="99684"/>
                    </a:lnTo>
                    <a:lnTo>
                      <a:pt x="23671" y="62423"/>
                    </a:lnTo>
                    <a:lnTo>
                      <a:pt x="51351" y="31881"/>
                    </a:lnTo>
                    <a:lnTo>
                      <a:pt x="86706" y="10691"/>
                    </a:lnTo>
                    <a:lnTo>
                      <a:pt x="126690" y="674"/>
                    </a:lnTo>
                    <a:lnTo>
                      <a:pt x="140457" y="0"/>
                    </a:lnTo>
                    <a:lnTo>
                      <a:pt x="147358" y="168"/>
                    </a:lnTo>
                    <a:lnTo>
                      <a:pt x="187769" y="8206"/>
                    </a:lnTo>
                    <a:lnTo>
                      <a:pt x="224135" y="27645"/>
                    </a:lnTo>
                    <a:lnTo>
                      <a:pt x="253270" y="56779"/>
                    </a:lnTo>
                    <a:lnTo>
                      <a:pt x="272708" y="93146"/>
                    </a:lnTo>
                    <a:lnTo>
                      <a:pt x="280747" y="133557"/>
                    </a:lnTo>
                    <a:lnTo>
                      <a:pt x="280915" y="140457"/>
                    </a:lnTo>
                    <a:lnTo>
                      <a:pt x="280747" y="147358"/>
                    </a:lnTo>
                    <a:lnTo>
                      <a:pt x="272708" y="187769"/>
                    </a:lnTo>
                    <a:lnTo>
                      <a:pt x="253270" y="224135"/>
                    </a:lnTo>
                    <a:lnTo>
                      <a:pt x="224135" y="253270"/>
                    </a:lnTo>
                    <a:lnTo>
                      <a:pt x="187769" y="272708"/>
                    </a:lnTo>
                    <a:lnTo>
                      <a:pt x="147358" y="280747"/>
                    </a:lnTo>
                    <a:lnTo>
                      <a:pt x="140457" y="280915"/>
                    </a:lnTo>
                    <a:lnTo>
                      <a:pt x="133557" y="280747"/>
                    </a:lnTo>
                    <a:lnTo>
                      <a:pt x="93146" y="272708"/>
                    </a:lnTo>
                    <a:lnTo>
                      <a:pt x="56779" y="253270"/>
                    </a:lnTo>
                    <a:lnTo>
                      <a:pt x="27645" y="224135"/>
                    </a:lnTo>
                    <a:lnTo>
                      <a:pt x="8206" y="187769"/>
                    </a:lnTo>
                    <a:lnTo>
                      <a:pt x="168" y="147358"/>
                    </a:lnTo>
                    <a:lnTo>
                      <a:pt x="0" y="140457"/>
                    </a:lnTo>
                    <a:close/>
                  </a:path>
                </a:pathLst>
              </a:custGeom>
              <a:solidFill>
                <a:srgbClr val="FFFFFF"/>
              </a:solidFill>
            </p:spPr>
            <p:txBody>
              <a:bodyPr wrap="square" lIns="0" tIns="0" rIns="0" bIns="0" rtlCol="0"/>
              <a:lstStyle/>
              <a:p>
                <a:endParaRPr/>
              </a:p>
            </p:txBody>
          </p:sp>
          <p:sp>
            <p:nvSpPr>
              <p:cNvPr id="130" name="object 8">
                <a:extLst>
                  <a:ext uri="{FF2B5EF4-FFF2-40B4-BE49-F238E27FC236}">
                    <a16:creationId xmlns:a16="http://schemas.microsoft.com/office/drawing/2014/main" id="{410CC22B-B93C-018D-5896-47DE300650EE}"/>
                  </a:ext>
                </a:extLst>
              </p:cNvPr>
              <p:cNvSpPr txBox="1"/>
              <p:nvPr/>
            </p:nvSpPr>
            <p:spPr>
              <a:xfrm>
                <a:off x="1957379" y="2349054"/>
                <a:ext cx="214019" cy="150849"/>
              </a:xfrm>
              <a:prstGeom prst="rect">
                <a:avLst/>
              </a:prstGeom>
            </p:spPr>
            <p:txBody>
              <a:bodyPr vert="horz" wrap="square" lIns="0" tIns="12230" rIns="0" bIns="0" rtlCol="0" anchor="t">
                <a:spAutoFit/>
              </a:bodyPr>
              <a:lstStyle/>
              <a:p>
                <a:pPr marL="12065">
                  <a:spcBef>
                    <a:spcPts val="96"/>
                  </a:spcBef>
                </a:pPr>
                <a:r>
                  <a:rPr lang="en-US" sz="900" b="1" spc="-24" dirty="0">
                    <a:solidFill>
                      <a:srgbClr val="EC543A"/>
                    </a:solidFill>
                    <a:latin typeface="Open Sans"/>
                    <a:cs typeface="Open Sans"/>
                  </a:rPr>
                  <a:t>NEJ</a:t>
                </a:r>
                <a:endParaRPr sz="900" dirty="0">
                  <a:latin typeface="Open Sans"/>
                  <a:cs typeface="Open Sans"/>
                </a:endParaRPr>
              </a:p>
            </p:txBody>
          </p:sp>
        </p:grpSp>
        <p:cxnSp>
          <p:nvCxnSpPr>
            <p:cNvPr id="127" name="Rett pilkobling 126">
              <a:extLst>
                <a:ext uri="{FF2B5EF4-FFF2-40B4-BE49-F238E27FC236}">
                  <a16:creationId xmlns:a16="http://schemas.microsoft.com/office/drawing/2014/main" id="{EA1CCD81-33F6-5254-C545-ABDFC005CC49}"/>
                </a:ext>
              </a:extLst>
            </p:cNvPr>
            <p:cNvCxnSpPr/>
            <p:nvPr/>
          </p:nvCxnSpPr>
          <p:spPr>
            <a:xfrm>
              <a:off x="1239905" y="2438400"/>
              <a:ext cx="648000" cy="0"/>
            </a:xfrm>
            <a:prstGeom prst="straightConnector1">
              <a:avLst/>
            </a:prstGeom>
            <a:ln w="28575">
              <a:solidFill>
                <a:schemeClr val="bg1">
                  <a:lumMod val="95000"/>
                </a:schemeClr>
              </a:solidFill>
              <a:prstDash val="sysDot"/>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28" name="Rett linje 127">
              <a:extLst>
                <a:ext uri="{FF2B5EF4-FFF2-40B4-BE49-F238E27FC236}">
                  <a16:creationId xmlns:a16="http://schemas.microsoft.com/office/drawing/2014/main" id="{10BB8AAB-B927-ECCC-0704-BE033756843C}"/>
                </a:ext>
              </a:extLst>
            </p:cNvPr>
            <p:cNvCxnSpPr/>
            <p:nvPr/>
          </p:nvCxnSpPr>
          <p:spPr>
            <a:xfrm>
              <a:off x="1567805" y="1557010"/>
              <a:ext cx="0" cy="828000"/>
            </a:xfrm>
            <a:prstGeom prst="line">
              <a:avLst/>
            </a:prstGeom>
            <a:ln w="28575">
              <a:solidFill>
                <a:schemeClr val="bg1">
                  <a:lumMod val="95000"/>
                </a:schemeClr>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33" name="Gruppe 132">
            <a:extLst>
              <a:ext uri="{FF2B5EF4-FFF2-40B4-BE49-F238E27FC236}">
                <a16:creationId xmlns:a16="http://schemas.microsoft.com/office/drawing/2014/main" id="{62262823-A56B-05C2-B94A-786F7F56B8F6}"/>
              </a:ext>
            </a:extLst>
          </p:cNvPr>
          <p:cNvGrpSpPr/>
          <p:nvPr/>
        </p:nvGrpSpPr>
        <p:grpSpPr>
          <a:xfrm>
            <a:off x="3581400" y="2619507"/>
            <a:ext cx="1661160" cy="1009245"/>
            <a:chOff x="987299" y="1556017"/>
            <a:chExt cx="1661160" cy="1009245"/>
          </a:xfrm>
        </p:grpSpPr>
        <p:grpSp>
          <p:nvGrpSpPr>
            <p:cNvPr id="134" name="Gruppe 133">
              <a:extLst>
                <a:ext uri="{FF2B5EF4-FFF2-40B4-BE49-F238E27FC236}">
                  <a16:creationId xmlns:a16="http://schemas.microsoft.com/office/drawing/2014/main" id="{17BA2A41-B2D9-B4F1-9397-551CB47536EC}"/>
                </a:ext>
              </a:extLst>
            </p:cNvPr>
            <p:cNvGrpSpPr/>
            <p:nvPr/>
          </p:nvGrpSpPr>
          <p:grpSpPr>
            <a:xfrm>
              <a:off x="987299" y="2294376"/>
              <a:ext cx="270886" cy="270886"/>
              <a:chOff x="972059" y="2294376"/>
              <a:chExt cx="270886" cy="270886"/>
            </a:xfrm>
          </p:grpSpPr>
          <p:sp>
            <p:nvSpPr>
              <p:cNvPr id="140" name="object 5">
                <a:extLst>
                  <a:ext uri="{FF2B5EF4-FFF2-40B4-BE49-F238E27FC236}">
                    <a16:creationId xmlns:a16="http://schemas.microsoft.com/office/drawing/2014/main" id="{F6E5AB7A-4B89-2FB6-B07D-28C63FCA6882}"/>
                  </a:ext>
                </a:extLst>
              </p:cNvPr>
              <p:cNvSpPr/>
              <p:nvPr/>
            </p:nvSpPr>
            <p:spPr>
              <a:xfrm>
                <a:off x="972059" y="2294376"/>
                <a:ext cx="270886" cy="270886"/>
              </a:xfrm>
              <a:custGeom>
                <a:avLst/>
                <a:gdLst/>
                <a:ahLst/>
                <a:cxnLst/>
                <a:rect l="l" t="t" r="r" b="b"/>
                <a:pathLst>
                  <a:path w="281305" h="281305">
                    <a:moveTo>
                      <a:pt x="0" y="140457"/>
                    </a:moveTo>
                    <a:lnTo>
                      <a:pt x="6046" y="99684"/>
                    </a:lnTo>
                    <a:lnTo>
                      <a:pt x="23671" y="62423"/>
                    </a:lnTo>
                    <a:lnTo>
                      <a:pt x="51351" y="31881"/>
                    </a:lnTo>
                    <a:lnTo>
                      <a:pt x="86706" y="10691"/>
                    </a:lnTo>
                    <a:lnTo>
                      <a:pt x="126690" y="674"/>
                    </a:lnTo>
                    <a:lnTo>
                      <a:pt x="140457" y="0"/>
                    </a:lnTo>
                    <a:lnTo>
                      <a:pt x="147358" y="168"/>
                    </a:lnTo>
                    <a:lnTo>
                      <a:pt x="187769" y="8206"/>
                    </a:lnTo>
                    <a:lnTo>
                      <a:pt x="224135" y="27645"/>
                    </a:lnTo>
                    <a:lnTo>
                      <a:pt x="253270" y="56779"/>
                    </a:lnTo>
                    <a:lnTo>
                      <a:pt x="272708" y="93146"/>
                    </a:lnTo>
                    <a:lnTo>
                      <a:pt x="280747" y="133557"/>
                    </a:lnTo>
                    <a:lnTo>
                      <a:pt x="280915" y="140457"/>
                    </a:lnTo>
                    <a:lnTo>
                      <a:pt x="280747" y="147358"/>
                    </a:lnTo>
                    <a:lnTo>
                      <a:pt x="272708" y="187769"/>
                    </a:lnTo>
                    <a:lnTo>
                      <a:pt x="253270" y="224135"/>
                    </a:lnTo>
                    <a:lnTo>
                      <a:pt x="224135" y="253270"/>
                    </a:lnTo>
                    <a:lnTo>
                      <a:pt x="187769" y="272708"/>
                    </a:lnTo>
                    <a:lnTo>
                      <a:pt x="147358" y="280747"/>
                    </a:lnTo>
                    <a:lnTo>
                      <a:pt x="140457" y="280915"/>
                    </a:lnTo>
                    <a:lnTo>
                      <a:pt x="133557" y="280747"/>
                    </a:lnTo>
                    <a:lnTo>
                      <a:pt x="93146" y="272708"/>
                    </a:lnTo>
                    <a:lnTo>
                      <a:pt x="56779" y="253270"/>
                    </a:lnTo>
                    <a:lnTo>
                      <a:pt x="27645" y="224135"/>
                    </a:lnTo>
                    <a:lnTo>
                      <a:pt x="8206" y="187769"/>
                    </a:lnTo>
                    <a:lnTo>
                      <a:pt x="168" y="147358"/>
                    </a:lnTo>
                    <a:lnTo>
                      <a:pt x="0" y="140457"/>
                    </a:lnTo>
                    <a:close/>
                  </a:path>
                </a:pathLst>
              </a:custGeom>
              <a:solidFill>
                <a:srgbClr val="FFFFFF"/>
              </a:solidFill>
            </p:spPr>
            <p:txBody>
              <a:bodyPr wrap="square" lIns="0" tIns="0" rIns="0" bIns="0" rtlCol="0"/>
              <a:lstStyle/>
              <a:p>
                <a:endParaRPr/>
              </a:p>
            </p:txBody>
          </p:sp>
          <p:sp>
            <p:nvSpPr>
              <p:cNvPr id="141" name="object 6">
                <a:extLst>
                  <a:ext uri="{FF2B5EF4-FFF2-40B4-BE49-F238E27FC236}">
                    <a16:creationId xmlns:a16="http://schemas.microsoft.com/office/drawing/2014/main" id="{0177B0E8-B508-878B-A1E0-9CFA90D0A462}"/>
                  </a:ext>
                </a:extLst>
              </p:cNvPr>
              <p:cNvSpPr txBox="1"/>
              <p:nvPr/>
            </p:nvSpPr>
            <p:spPr>
              <a:xfrm>
                <a:off x="1044849" y="2358532"/>
                <a:ext cx="178223" cy="153157"/>
              </a:xfrm>
              <a:prstGeom prst="rect">
                <a:avLst/>
              </a:prstGeom>
            </p:spPr>
            <p:txBody>
              <a:bodyPr vert="horz" wrap="square" lIns="0" tIns="12230" rIns="0" bIns="0" rtlCol="0" anchor="t">
                <a:spAutoFit/>
              </a:bodyPr>
              <a:lstStyle/>
              <a:p>
                <a:pPr marL="12065">
                  <a:spcBef>
                    <a:spcPts val="96"/>
                  </a:spcBef>
                </a:pPr>
                <a:r>
                  <a:rPr lang="en-US" sz="900" b="1" spc="-24" dirty="0">
                    <a:solidFill>
                      <a:srgbClr val="EC543A"/>
                    </a:solidFill>
                    <a:latin typeface="Open Sans"/>
                    <a:cs typeface="Open Sans"/>
                  </a:rPr>
                  <a:t>JA</a:t>
                </a:r>
                <a:endParaRPr sz="915" dirty="0">
                  <a:latin typeface="Open Sans"/>
                  <a:cs typeface="Open Sans"/>
                </a:endParaRPr>
              </a:p>
            </p:txBody>
          </p:sp>
        </p:grpSp>
        <p:grpSp>
          <p:nvGrpSpPr>
            <p:cNvPr id="135" name="Gruppe 134">
              <a:extLst>
                <a:ext uri="{FF2B5EF4-FFF2-40B4-BE49-F238E27FC236}">
                  <a16:creationId xmlns:a16="http://schemas.microsoft.com/office/drawing/2014/main" id="{51CEF2C9-88CD-B168-B3C5-2F51E26A0E11}"/>
                </a:ext>
              </a:extLst>
            </p:cNvPr>
            <p:cNvGrpSpPr/>
            <p:nvPr/>
          </p:nvGrpSpPr>
          <p:grpSpPr>
            <a:xfrm>
              <a:off x="2377573" y="2290189"/>
              <a:ext cx="270886" cy="270886"/>
              <a:chOff x="2362333" y="2290189"/>
              <a:chExt cx="270886" cy="270886"/>
            </a:xfrm>
          </p:grpSpPr>
          <p:sp>
            <p:nvSpPr>
              <p:cNvPr id="138" name="object 7">
                <a:extLst>
                  <a:ext uri="{FF2B5EF4-FFF2-40B4-BE49-F238E27FC236}">
                    <a16:creationId xmlns:a16="http://schemas.microsoft.com/office/drawing/2014/main" id="{7F42E378-51B3-B4E6-420F-13B99A46FFDD}"/>
                  </a:ext>
                </a:extLst>
              </p:cNvPr>
              <p:cNvSpPr/>
              <p:nvPr/>
            </p:nvSpPr>
            <p:spPr>
              <a:xfrm>
                <a:off x="2362333" y="2290189"/>
                <a:ext cx="270886" cy="270886"/>
              </a:xfrm>
              <a:custGeom>
                <a:avLst/>
                <a:gdLst/>
                <a:ahLst/>
                <a:cxnLst/>
                <a:rect l="l" t="t" r="r" b="b"/>
                <a:pathLst>
                  <a:path w="281304" h="281305">
                    <a:moveTo>
                      <a:pt x="0" y="140457"/>
                    </a:moveTo>
                    <a:lnTo>
                      <a:pt x="6046" y="99684"/>
                    </a:lnTo>
                    <a:lnTo>
                      <a:pt x="23671" y="62423"/>
                    </a:lnTo>
                    <a:lnTo>
                      <a:pt x="51351" y="31881"/>
                    </a:lnTo>
                    <a:lnTo>
                      <a:pt x="86706" y="10691"/>
                    </a:lnTo>
                    <a:lnTo>
                      <a:pt x="126690" y="674"/>
                    </a:lnTo>
                    <a:lnTo>
                      <a:pt x="140457" y="0"/>
                    </a:lnTo>
                    <a:lnTo>
                      <a:pt x="147358" y="168"/>
                    </a:lnTo>
                    <a:lnTo>
                      <a:pt x="187769" y="8206"/>
                    </a:lnTo>
                    <a:lnTo>
                      <a:pt x="224135" y="27645"/>
                    </a:lnTo>
                    <a:lnTo>
                      <a:pt x="253270" y="56779"/>
                    </a:lnTo>
                    <a:lnTo>
                      <a:pt x="272708" y="93146"/>
                    </a:lnTo>
                    <a:lnTo>
                      <a:pt x="280747" y="133557"/>
                    </a:lnTo>
                    <a:lnTo>
                      <a:pt x="280915" y="140457"/>
                    </a:lnTo>
                    <a:lnTo>
                      <a:pt x="280747" y="147358"/>
                    </a:lnTo>
                    <a:lnTo>
                      <a:pt x="272708" y="187769"/>
                    </a:lnTo>
                    <a:lnTo>
                      <a:pt x="253270" y="224135"/>
                    </a:lnTo>
                    <a:lnTo>
                      <a:pt x="224135" y="253270"/>
                    </a:lnTo>
                    <a:lnTo>
                      <a:pt x="187769" y="272708"/>
                    </a:lnTo>
                    <a:lnTo>
                      <a:pt x="147358" y="280747"/>
                    </a:lnTo>
                    <a:lnTo>
                      <a:pt x="140457" y="280915"/>
                    </a:lnTo>
                    <a:lnTo>
                      <a:pt x="133557" y="280747"/>
                    </a:lnTo>
                    <a:lnTo>
                      <a:pt x="93146" y="272708"/>
                    </a:lnTo>
                    <a:lnTo>
                      <a:pt x="56779" y="253270"/>
                    </a:lnTo>
                    <a:lnTo>
                      <a:pt x="27645" y="224135"/>
                    </a:lnTo>
                    <a:lnTo>
                      <a:pt x="8206" y="187769"/>
                    </a:lnTo>
                    <a:lnTo>
                      <a:pt x="168" y="147358"/>
                    </a:lnTo>
                    <a:lnTo>
                      <a:pt x="0" y="140457"/>
                    </a:lnTo>
                    <a:close/>
                  </a:path>
                </a:pathLst>
              </a:custGeom>
              <a:solidFill>
                <a:srgbClr val="FFFFFF"/>
              </a:solidFill>
            </p:spPr>
            <p:txBody>
              <a:bodyPr wrap="square" lIns="0" tIns="0" rIns="0" bIns="0" rtlCol="0"/>
              <a:lstStyle/>
              <a:p>
                <a:endParaRPr/>
              </a:p>
            </p:txBody>
          </p:sp>
          <p:sp>
            <p:nvSpPr>
              <p:cNvPr id="139" name="object 8">
                <a:extLst>
                  <a:ext uri="{FF2B5EF4-FFF2-40B4-BE49-F238E27FC236}">
                    <a16:creationId xmlns:a16="http://schemas.microsoft.com/office/drawing/2014/main" id="{91E9AAC3-C23E-8522-A8F6-9A19DE1EC9A6}"/>
                  </a:ext>
                </a:extLst>
              </p:cNvPr>
              <p:cNvSpPr txBox="1"/>
              <p:nvPr/>
            </p:nvSpPr>
            <p:spPr>
              <a:xfrm>
                <a:off x="2390767" y="2349054"/>
                <a:ext cx="214019" cy="150849"/>
              </a:xfrm>
              <a:prstGeom prst="rect">
                <a:avLst/>
              </a:prstGeom>
            </p:spPr>
            <p:txBody>
              <a:bodyPr vert="horz" wrap="square" lIns="0" tIns="12230" rIns="0" bIns="0" rtlCol="0" anchor="t">
                <a:spAutoFit/>
              </a:bodyPr>
              <a:lstStyle/>
              <a:p>
                <a:pPr marL="12065">
                  <a:spcBef>
                    <a:spcPts val="96"/>
                  </a:spcBef>
                </a:pPr>
                <a:r>
                  <a:rPr lang="en-US" sz="900" b="1" spc="-24" dirty="0">
                    <a:solidFill>
                      <a:srgbClr val="EC543A"/>
                    </a:solidFill>
                    <a:latin typeface="Open Sans"/>
                    <a:cs typeface="Open Sans"/>
                  </a:rPr>
                  <a:t>NEJ</a:t>
                </a:r>
                <a:endParaRPr sz="915" dirty="0">
                  <a:latin typeface="Open Sans"/>
                  <a:cs typeface="Open Sans"/>
                </a:endParaRPr>
              </a:p>
            </p:txBody>
          </p:sp>
        </p:grpSp>
        <p:cxnSp>
          <p:nvCxnSpPr>
            <p:cNvPr id="136" name="Rett pilkobling 135">
              <a:extLst>
                <a:ext uri="{FF2B5EF4-FFF2-40B4-BE49-F238E27FC236}">
                  <a16:creationId xmlns:a16="http://schemas.microsoft.com/office/drawing/2014/main" id="{FE26DC05-0BC6-B75D-603E-0B3E6F8FBC65}"/>
                </a:ext>
              </a:extLst>
            </p:cNvPr>
            <p:cNvCxnSpPr/>
            <p:nvPr/>
          </p:nvCxnSpPr>
          <p:spPr>
            <a:xfrm>
              <a:off x="1316718" y="2438400"/>
              <a:ext cx="1008000" cy="0"/>
            </a:xfrm>
            <a:prstGeom prst="straightConnector1">
              <a:avLst/>
            </a:prstGeom>
            <a:ln w="28575">
              <a:solidFill>
                <a:schemeClr val="bg1">
                  <a:lumMod val="95000"/>
                </a:schemeClr>
              </a:solidFill>
              <a:prstDash val="sysDot"/>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37" name="Rett linje 136">
              <a:extLst>
                <a:ext uri="{FF2B5EF4-FFF2-40B4-BE49-F238E27FC236}">
                  <a16:creationId xmlns:a16="http://schemas.microsoft.com/office/drawing/2014/main" id="{7F44E420-143B-F5A2-6F91-C56A20550510}"/>
                </a:ext>
              </a:extLst>
            </p:cNvPr>
            <p:cNvCxnSpPr/>
            <p:nvPr/>
          </p:nvCxnSpPr>
          <p:spPr>
            <a:xfrm>
              <a:off x="1816707" y="1556017"/>
              <a:ext cx="0" cy="828000"/>
            </a:xfrm>
            <a:prstGeom prst="line">
              <a:avLst/>
            </a:prstGeom>
            <a:ln w="28575">
              <a:solidFill>
                <a:schemeClr val="bg1">
                  <a:lumMod val="95000"/>
                </a:schemeClr>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45" name="object 51">
            <a:extLst>
              <a:ext uri="{FF2B5EF4-FFF2-40B4-BE49-F238E27FC236}">
                <a16:creationId xmlns:a16="http://schemas.microsoft.com/office/drawing/2014/main" id="{441B17A3-CF87-75E5-B9BD-86D4A9CC44CC}"/>
              </a:ext>
            </a:extLst>
          </p:cNvPr>
          <p:cNvSpPr txBox="1"/>
          <p:nvPr/>
        </p:nvSpPr>
        <p:spPr>
          <a:xfrm>
            <a:off x="8577804" y="3935361"/>
            <a:ext cx="207454" cy="153157"/>
          </a:xfrm>
          <a:prstGeom prst="rect">
            <a:avLst/>
          </a:prstGeom>
        </p:spPr>
        <p:txBody>
          <a:bodyPr vert="horz" wrap="square" lIns="0" tIns="12230" rIns="0" bIns="0" rtlCol="0">
            <a:spAutoFit/>
          </a:bodyPr>
          <a:lstStyle/>
          <a:p>
            <a:pPr marL="12230">
              <a:spcBef>
                <a:spcPts val="96"/>
              </a:spcBef>
            </a:pPr>
            <a:r>
              <a:rPr sz="915" b="1" spc="-24" dirty="0">
                <a:solidFill>
                  <a:srgbClr val="EC543A"/>
                </a:solidFill>
                <a:latin typeface="Open Sans"/>
                <a:cs typeface="Open Sans"/>
              </a:rPr>
              <a:t>YES</a:t>
            </a:r>
            <a:endParaRPr sz="915">
              <a:latin typeface="Open Sans"/>
              <a:cs typeface="Open Sans"/>
            </a:endParaRPr>
          </a:p>
        </p:txBody>
      </p:sp>
      <p:grpSp>
        <p:nvGrpSpPr>
          <p:cNvPr id="148" name="Gruppe 147">
            <a:extLst>
              <a:ext uri="{FF2B5EF4-FFF2-40B4-BE49-F238E27FC236}">
                <a16:creationId xmlns:a16="http://schemas.microsoft.com/office/drawing/2014/main" id="{3AFC3A23-B6B3-2FD0-7D4E-CAC8DF90C7D4}"/>
              </a:ext>
            </a:extLst>
          </p:cNvPr>
          <p:cNvGrpSpPr/>
          <p:nvPr/>
        </p:nvGrpSpPr>
        <p:grpSpPr>
          <a:xfrm>
            <a:off x="8937571" y="3722882"/>
            <a:ext cx="243128" cy="270886"/>
            <a:chOff x="1228508" y="2383341"/>
            <a:chExt cx="270886" cy="270886"/>
          </a:xfrm>
        </p:grpSpPr>
        <p:sp>
          <p:nvSpPr>
            <p:cNvPr id="151" name="object 5">
              <a:extLst>
                <a:ext uri="{FF2B5EF4-FFF2-40B4-BE49-F238E27FC236}">
                  <a16:creationId xmlns:a16="http://schemas.microsoft.com/office/drawing/2014/main" id="{73319570-3FE1-6BAB-C8F4-D140E0F89708}"/>
                </a:ext>
              </a:extLst>
            </p:cNvPr>
            <p:cNvSpPr/>
            <p:nvPr/>
          </p:nvSpPr>
          <p:spPr>
            <a:xfrm>
              <a:off x="1228508" y="2383341"/>
              <a:ext cx="270886" cy="270886"/>
            </a:xfrm>
            <a:custGeom>
              <a:avLst/>
              <a:gdLst/>
              <a:ahLst/>
              <a:cxnLst/>
              <a:rect l="l" t="t" r="r" b="b"/>
              <a:pathLst>
                <a:path w="281305" h="281305">
                  <a:moveTo>
                    <a:pt x="0" y="140457"/>
                  </a:moveTo>
                  <a:lnTo>
                    <a:pt x="6046" y="99684"/>
                  </a:lnTo>
                  <a:lnTo>
                    <a:pt x="23671" y="62423"/>
                  </a:lnTo>
                  <a:lnTo>
                    <a:pt x="51351" y="31881"/>
                  </a:lnTo>
                  <a:lnTo>
                    <a:pt x="86706" y="10691"/>
                  </a:lnTo>
                  <a:lnTo>
                    <a:pt x="126690" y="674"/>
                  </a:lnTo>
                  <a:lnTo>
                    <a:pt x="140457" y="0"/>
                  </a:lnTo>
                  <a:lnTo>
                    <a:pt x="147358" y="168"/>
                  </a:lnTo>
                  <a:lnTo>
                    <a:pt x="187769" y="8206"/>
                  </a:lnTo>
                  <a:lnTo>
                    <a:pt x="224135" y="27645"/>
                  </a:lnTo>
                  <a:lnTo>
                    <a:pt x="253270" y="56779"/>
                  </a:lnTo>
                  <a:lnTo>
                    <a:pt x="272708" y="93146"/>
                  </a:lnTo>
                  <a:lnTo>
                    <a:pt x="280747" y="133557"/>
                  </a:lnTo>
                  <a:lnTo>
                    <a:pt x="280915" y="140457"/>
                  </a:lnTo>
                  <a:lnTo>
                    <a:pt x="280747" y="147358"/>
                  </a:lnTo>
                  <a:lnTo>
                    <a:pt x="272708" y="187769"/>
                  </a:lnTo>
                  <a:lnTo>
                    <a:pt x="253270" y="224135"/>
                  </a:lnTo>
                  <a:lnTo>
                    <a:pt x="224135" y="253270"/>
                  </a:lnTo>
                  <a:lnTo>
                    <a:pt x="187769" y="272708"/>
                  </a:lnTo>
                  <a:lnTo>
                    <a:pt x="147358" y="280747"/>
                  </a:lnTo>
                  <a:lnTo>
                    <a:pt x="140457" y="280915"/>
                  </a:lnTo>
                  <a:lnTo>
                    <a:pt x="133557" y="280747"/>
                  </a:lnTo>
                  <a:lnTo>
                    <a:pt x="93146" y="272708"/>
                  </a:lnTo>
                  <a:lnTo>
                    <a:pt x="56779" y="253270"/>
                  </a:lnTo>
                  <a:lnTo>
                    <a:pt x="27645" y="224135"/>
                  </a:lnTo>
                  <a:lnTo>
                    <a:pt x="8206" y="187769"/>
                  </a:lnTo>
                  <a:lnTo>
                    <a:pt x="168" y="147358"/>
                  </a:lnTo>
                  <a:lnTo>
                    <a:pt x="0" y="140457"/>
                  </a:lnTo>
                  <a:close/>
                </a:path>
              </a:pathLst>
            </a:custGeom>
            <a:solidFill>
              <a:srgbClr val="FFFFFF"/>
            </a:solidFill>
          </p:spPr>
          <p:txBody>
            <a:bodyPr wrap="square" lIns="0" tIns="0" rIns="0" bIns="0" rtlCol="0" anchor="t"/>
            <a:lstStyle/>
            <a:p>
              <a:endParaRPr dirty="0"/>
            </a:p>
          </p:txBody>
        </p:sp>
        <p:sp>
          <p:nvSpPr>
            <p:cNvPr id="152" name="object 6">
              <a:extLst>
                <a:ext uri="{FF2B5EF4-FFF2-40B4-BE49-F238E27FC236}">
                  <a16:creationId xmlns:a16="http://schemas.microsoft.com/office/drawing/2014/main" id="{18CF4E32-CDCA-6B6E-B550-2701982D6249}"/>
                </a:ext>
              </a:extLst>
            </p:cNvPr>
            <p:cNvSpPr txBox="1"/>
            <p:nvPr/>
          </p:nvSpPr>
          <p:spPr>
            <a:xfrm>
              <a:off x="1280750" y="2446800"/>
              <a:ext cx="188806" cy="150849"/>
            </a:xfrm>
            <a:prstGeom prst="rect">
              <a:avLst/>
            </a:prstGeom>
          </p:spPr>
          <p:txBody>
            <a:bodyPr vert="horz" wrap="square" lIns="0" tIns="12230" rIns="0" bIns="0" rtlCol="0" anchor="t">
              <a:spAutoFit/>
            </a:bodyPr>
            <a:lstStyle/>
            <a:p>
              <a:pPr marL="12065">
                <a:spcBef>
                  <a:spcPts val="96"/>
                </a:spcBef>
              </a:pPr>
              <a:r>
                <a:rPr lang="en-US" sz="900" b="1" spc="-24" dirty="0">
                  <a:solidFill>
                    <a:srgbClr val="EC543A"/>
                  </a:solidFill>
                  <a:latin typeface="Open Sans"/>
                  <a:cs typeface="Open Sans"/>
                </a:rPr>
                <a:t>JA</a:t>
              </a:r>
              <a:endParaRPr sz="915" dirty="0">
                <a:latin typeface="Open Sans"/>
                <a:cs typeface="Open Sans"/>
              </a:endParaRPr>
            </a:p>
          </p:txBody>
        </p:sp>
      </p:grpSp>
      <p:cxnSp>
        <p:nvCxnSpPr>
          <p:cNvPr id="149" name="Rett pilkobling 148">
            <a:extLst>
              <a:ext uri="{FF2B5EF4-FFF2-40B4-BE49-F238E27FC236}">
                <a16:creationId xmlns:a16="http://schemas.microsoft.com/office/drawing/2014/main" id="{64FDAD04-20F7-A4BB-D13E-CD931ED69BC2}"/>
              </a:ext>
            </a:extLst>
          </p:cNvPr>
          <p:cNvCxnSpPr>
            <a:cxnSpLocks/>
          </p:cNvCxnSpPr>
          <p:nvPr/>
        </p:nvCxnSpPr>
        <p:spPr>
          <a:xfrm flipV="1">
            <a:off x="9220460" y="3849733"/>
            <a:ext cx="1121758" cy="5651"/>
          </a:xfrm>
          <a:prstGeom prst="straightConnector1">
            <a:avLst/>
          </a:prstGeom>
          <a:ln w="28575">
            <a:solidFill>
              <a:schemeClr val="bg1">
                <a:lumMod val="95000"/>
              </a:schemeClr>
            </a:solidFill>
            <a:prstDash val="sysDot"/>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50" name="Rett linje 149">
            <a:extLst>
              <a:ext uri="{FF2B5EF4-FFF2-40B4-BE49-F238E27FC236}">
                <a16:creationId xmlns:a16="http://schemas.microsoft.com/office/drawing/2014/main" id="{A68D5091-6950-0084-2575-B1EC537AE1AB}"/>
              </a:ext>
            </a:extLst>
          </p:cNvPr>
          <p:cNvCxnSpPr>
            <a:cxnSpLocks/>
          </p:cNvCxnSpPr>
          <p:nvPr/>
        </p:nvCxnSpPr>
        <p:spPr>
          <a:xfrm>
            <a:off x="9779175" y="2669343"/>
            <a:ext cx="2164" cy="1202859"/>
          </a:xfrm>
          <a:prstGeom prst="line">
            <a:avLst/>
          </a:prstGeom>
          <a:ln w="28575">
            <a:solidFill>
              <a:schemeClr val="bg1">
                <a:lumMod val="95000"/>
              </a:schemeClr>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154" name="Gruppe 153">
            <a:extLst>
              <a:ext uri="{FF2B5EF4-FFF2-40B4-BE49-F238E27FC236}">
                <a16:creationId xmlns:a16="http://schemas.microsoft.com/office/drawing/2014/main" id="{D4D5405C-39C5-53A5-C4CD-8921523AF10D}"/>
              </a:ext>
            </a:extLst>
          </p:cNvPr>
          <p:cNvGrpSpPr/>
          <p:nvPr/>
        </p:nvGrpSpPr>
        <p:grpSpPr>
          <a:xfrm>
            <a:off x="6144029" y="3487522"/>
            <a:ext cx="270886" cy="270886"/>
            <a:chOff x="991111" y="2211811"/>
            <a:chExt cx="270886" cy="270886"/>
          </a:xfrm>
        </p:grpSpPr>
        <p:sp>
          <p:nvSpPr>
            <p:cNvPr id="160" name="object 5">
              <a:extLst>
                <a:ext uri="{FF2B5EF4-FFF2-40B4-BE49-F238E27FC236}">
                  <a16:creationId xmlns:a16="http://schemas.microsoft.com/office/drawing/2014/main" id="{EBEAD27F-8BB7-A16B-451B-9CC38E5BBD9C}"/>
                </a:ext>
              </a:extLst>
            </p:cNvPr>
            <p:cNvSpPr/>
            <p:nvPr/>
          </p:nvSpPr>
          <p:spPr>
            <a:xfrm>
              <a:off x="991111" y="2211811"/>
              <a:ext cx="270886" cy="270886"/>
            </a:xfrm>
            <a:custGeom>
              <a:avLst/>
              <a:gdLst/>
              <a:ahLst/>
              <a:cxnLst/>
              <a:rect l="l" t="t" r="r" b="b"/>
              <a:pathLst>
                <a:path w="281305" h="281305">
                  <a:moveTo>
                    <a:pt x="0" y="140457"/>
                  </a:moveTo>
                  <a:lnTo>
                    <a:pt x="6046" y="99684"/>
                  </a:lnTo>
                  <a:lnTo>
                    <a:pt x="23671" y="62423"/>
                  </a:lnTo>
                  <a:lnTo>
                    <a:pt x="51351" y="31881"/>
                  </a:lnTo>
                  <a:lnTo>
                    <a:pt x="86706" y="10691"/>
                  </a:lnTo>
                  <a:lnTo>
                    <a:pt x="126690" y="674"/>
                  </a:lnTo>
                  <a:lnTo>
                    <a:pt x="140457" y="0"/>
                  </a:lnTo>
                  <a:lnTo>
                    <a:pt x="147358" y="168"/>
                  </a:lnTo>
                  <a:lnTo>
                    <a:pt x="187769" y="8206"/>
                  </a:lnTo>
                  <a:lnTo>
                    <a:pt x="224135" y="27645"/>
                  </a:lnTo>
                  <a:lnTo>
                    <a:pt x="253270" y="56779"/>
                  </a:lnTo>
                  <a:lnTo>
                    <a:pt x="272708" y="93146"/>
                  </a:lnTo>
                  <a:lnTo>
                    <a:pt x="280747" y="133557"/>
                  </a:lnTo>
                  <a:lnTo>
                    <a:pt x="280915" y="140457"/>
                  </a:lnTo>
                  <a:lnTo>
                    <a:pt x="280747" y="147358"/>
                  </a:lnTo>
                  <a:lnTo>
                    <a:pt x="272708" y="187769"/>
                  </a:lnTo>
                  <a:lnTo>
                    <a:pt x="253270" y="224135"/>
                  </a:lnTo>
                  <a:lnTo>
                    <a:pt x="224135" y="253270"/>
                  </a:lnTo>
                  <a:lnTo>
                    <a:pt x="187769" y="272708"/>
                  </a:lnTo>
                  <a:lnTo>
                    <a:pt x="147358" y="280747"/>
                  </a:lnTo>
                  <a:lnTo>
                    <a:pt x="140457" y="280915"/>
                  </a:lnTo>
                  <a:lnTo>
                    <a:pt x="133557" y="280747"/>
                  </a:lnTo>
                  <a:lnTo>
                    <a:pt x="93146" y="272708"/>
                  </a:lnTo>
                  <a:lnTo>
                    <a:pt x="56779" y="253270"/>
                  </a:lnTo>
                  <a:lnTo>
                    <a:pt x="27645" y="224135"/>
                  </a:lnTo>
                  <a:lnTo>
                    <a:pt x="8206" y="187769"/>
                  </a:lnTo>
                  <a:lnTo>
                    <a:pt x="168" y="147358"/>
                  </a:lnTo>
                  <a:lnTo>
                    <a:pt x="0" y="140457"/>
                  </a:lnTo>
                  <a:close/>
                </a:path>
              </a:pathLst>
            </a:custGeom>
            <a:solidFill>
              <a:srgbClr val="FFFFFF"/>
            </a:solidFill>
          </p:spPr>
          <p:txBody>
            <a:bodyPr wrap="square" lIns="0" tIns="0" rIns="0" bIns="0" rtlCol="0"/>
            <a:lstStyle/>
            <a:p>
              <a:endParaRPr/>
            </a:p>
          </p:txBody>
        </p:sp>
        <p:sp>
          <p:nvSpPr>
            <p:cNvPr id="161" name="object 6">
              <a:extLst>
                <a:ext uri="{FF2B5EF4-FFF2-40B4-BE49-F238E27FC236}">
                  <a16:creationId xmlns:a16="http://schemas.microsoft.com/office/drawing/2014/main" id="{2D2D190C-DC77-9496-2297-D9AA32C51D51}"/>
                </a:ext>
              </a:extLst>
            </p:cNvPr>
            <p:cNvSpPr txBox="1"/>
            <p:nvPr/>
          </p:nvSpPr>
          <p:spPr>
            <a:xfrm>
              <a:off x="1063901" y="2265385"/>
              <a:ext cx="188806" cy="150849"/>
            </a:xfrm>
            <a:prstGeom prst="rect">
              <a:avLst/>
            </a:prstGeom>
          </p:spPr>
          <p:txBody>
            <a:bodyPr vert="horz" wrap="square" lIns="0" tIns="12230" rIns="0" bIns="0" rtlCol="0" anchor="t">
              <a:spAutoFit/>
            </a:bodyPr>
            <a:lstStyle/>
            <a:p>
              <a:pPr marL="12065">
                <a:spcBef>
                  <a:spcPts val="96"/>
                </a:spcBef>
              </a:pPr>
              <a:r>
                <a:rPr lang="en-US" sz="900" b="1" spc="-24" dirty="0">
                  <a:solidFill>
                    <a:srgbClr val="EC543A"/>
                  </a:solidFill>
                  <a:latin typeface="Open Sans"/>
                  <a:cs typeface="Open Sans"/>
                </a:rPr>
                <a:t>JA</a:t>
              </a:r>
              <a:endParaRPr sz="915" dirty="0">
                <a:latin typeface="Open Sans"/>
                <a:cs typeface="Open Sans"/>
              </a:endParaRPr>
            </a:p>
          </p:txBody>
        </p:sp>
      </p:grpSp>
      <p:grpSp>
        <p:nvGrpSpPr>
          <p:cNvPr id="155" name="Gruppe 154">
            <a:extLst>
              <a:ext uri="{FF2B5EF4-FFF2-40B4-BE49-F238E27FC236}">
                <a16:creationId xmlns:a16="http://schemas.microsoft.com/office/drawing/2014/main" id="{654E9DD7-D59F-4457-6CFB-452FC2217AA2}"/>
              </a:ext>
            </a:extLst>
          </p:cNvPr>
          <p:cNvGrpSpPr/>
          <p:nvPr/>
        </p:nvGrpSpPr>
        <p:grpSpPr>
          <a:xfrm>
            <a:off x="7467073" y="3476487"/>
            <a:ext cx="270886" cy="270886"/>
            <a:chOff x="2270893" y="2207624"/>
            <a:chExt cx="270886" cy="270886"/>
          </a:xfrm>
        </p:grpSpPr>
        <p:sp>
          <p:nvSpPr>
            <p:cNvPr id="158" name="object 7">
              <a:extLst>
                <a:ext uri="{FF2B5EF4-FFF2-40B4-BE49-F238E27FC236}">
                  <a16:creationId xmlns:a16="http://schemas.microsoft.com/office/drawing/2014/main" id="{6BCF134E-875D-3833-D255-87C7569320AE}"/>
                </a:ext>
              </a:extLst>
            </p:cNvPr>
            <p:cNvSpPr/>
            <p:nvPr/>
          </p:nvSpPr>
          <p:spPr>
            <a:xfrm>
              <a:off x="2270893" y="2207624"/>
              <a:ext cx="270886" cy="270886"/>
            </a:xfrm>
            <a:custGeom>
              <a:avLst/>
              <a:gdLst/>
              <a:ahLst/>
              <a:cxnLst/>
              <a:rect l="l" t="t" r="r" b="b"/>
              <a:pathLst>
                <a:path w="281304" h="281305">
                  <a:moveTo>
                    <a:pt x="0" y="140457"/>
                  </a:moveTo>
                  <a:lnTo>
                    <a:pt x="6046" y="99684"/>
                  </a:lnTo>
                  <a:lnTo>
                    <a:pt x="23671" y="62423"/>
                  </a:lnTo>
                  <a:lnTo>
                    <a:pt x="51351" y="31881"/>
                  </a:lnTo>
                  <a:lnTo>
                    <a:pt x="86706" y="10691"/>
                  </a:lnTo>
                  <a:lnTo>
                    <a:pt x="126690" y="674"/>
                  </a:lnTo>
                  <a:lnTo>
                    <a:pt x="140457" y="0"/>
                  </a:lnTo>
                  <a:lnTo>
                    <a:pt x="147358" y="168"/>
                  </a:lnTo>
                  <a:lnTo>
                    <a:pt x="187769" y="8206"/>
                  </a:lnTo>
                  <a:lnTo>
                    <a:pt x="224135" y="27645"/>
                  </a:lnTo>
                  <a:lnTo>
                    <a:pt x="253270" y="56779"/>
                  </a:lnTo>
                  <a:lnTo>
                    <a:pt x="272708" y="93146"/>
                  </a:lnTo>
                  <a:lnTo>
                    <a:pt x="280747" y="133557"/>
                  </a:lnTo>
                  <a:lnTo>
                    <a:pt x="280915" y="140457"/>
                  </a:lnTo>
                  <a:lnTo>
                    <a:pt x="280747" y="147358"/>
                  </a:lnTo>
                  <a:lnTo>
                    <a:pt x="272708" y="187769"/>
                  </a:lnTo>
                  <a:lnTo>
                    <a:pt x="253270" y="224135"/>
                  </a:lnTo>
                  <a:lnTo>
                    <a:pt x="224135" y="253270"/>
                  </a:lnTo>
                  <a:lnTo>
                    <a:pt x="187769" y="272708"/>
                  </a:lnTo>
                  <a:lnTo>
                    <a:pt x="147358" y="280747"/>
                  </a:lnTo>
                  <a:lnTo>
                    <a:pt x="140457" y="280915"/>
                  </a:lnTo>
                  <a:lnTo>
                    <a:pt x="133557" y="280747"/>
                  </a:lnTo>
                  <a:lnTo>
                    <a:pt x="93146" y="272708"/>
                  </a:lnTo>
                  <a:lnTo>
                    <a:pt x="56779" y="253270"/>
                  </a:lnTo>
                  <a:lnTo>
                    <a:pt x="27645" y="224135"/>
                  </a:lnTo>
                  <a:lnTo>
                    <a:pt x="8206" y="187769"/>
                  </a:lnTo>
                  <a:lnTo>
                    <a:pt x="168" y="147358"/>
                  </a:lnTo>
                  <a:lnTo>
                    <a:pt x="0" y="140457"/>
                  </a:lnTo>
                  <a:close/>
                </a:path>
              </a:pathLst>
            </a:custGeom>
            <a:solidFill>
              <a:srgbClr val="FFFFFF"/>
            </a:solidFill>
          </p:spPr>
          <p:txBody>
            <a:bodyPr wrap="square" lIns="0" tIns="0" rIns="0" bIns="0" rtlCol="0"/>
            <a:lstStyle/>
            <a:p>
              <a:endParaRPr dirty="0"/>
            </a:p>
          </p:txBody>
        </p:sp>
        <p:sp>
          <p:nvSpPr>
            <p:cNvPr id="159" name="object 8">
              <a:extLst>
                <a:ext uri="{FF2B5EF4-FFF2-40B4-BE49-F238E27FC236}">
                  <a16:creationId xmlns:a16="http://schemas.microsoft.com/office/drawing/2014/main" id="{FF0C97C5-818D-27A9-C505-174B95D8B997}"/>
                </a:ext>
              </a:extLst>
            </p:cNvPr>
            <p:cNvSpPr txBox="1"/>
            <p:nvPr/>
          </p:nvSpPr>
          <p:spPr>
            <a:xfrm>
              <a:off x="2299327" y="2266489"/>
              <a:ext cx="214019" cy="153157"/>
            </a:xfrm>
            <a:prstGeom prst="rect">
              <a:avLst/>
            </a:prstGeom>
          </p:spPr>
          <p:txBody>
            <a:bodyPr vert="horz" wrap="square" lIns="0" tIns="12230" rIns="0" bIns="0" rtlCol="0" anchor="t">
              <a:spAutoFit/>
            </a:bodyPr>
            <a:lstStyle/>
            <a:p>
              <a:pPr marL="12065">
                <a:spcBef>
                  <a:spcPts val="96"/>
                </a:spcBef>
              </a:pPr>
              <a:r>
                <a:rPr lang="en-US" sz="900" b="1" spc="-24" dirty="0">
                  <a:solidFill>
                    <a:srgbClr val="EC543A"/>
                  </a:solidFill>
                  <a:latin typeface="Open Sans"/>
                  <a:cs typeface="Open Sans"/>
                </a:rPr>
                <a:t>NEJ</a:t>
              </a:r>
              <a:endParaRPr sz="915" dirty="0">
                <a:latin typeface="Open Sans"/>
                <a:cs typeface="Open Sans"/>
              </a:endParaRPr>
            </a:p>
          </p:txBody>
        </p:sp>
      </p:grpSp>
      <p:cxnSp>
        <p:nvCxnSpPr>
          <p:cNvPr id="156" name="Rett pilkobling 155">
            <a:extLst>
              <a:ext uri="{FF2B5EF4-FFF2-40B4-BE49-F238E27FC236}">
                <a16:creationId xmlns:a16="http://schemas.microsoft.com/office/drawing/2014/main" id="{598A6C2A-EA02-3580-8B75-43681CE86467}"/>
              </a:ext>
            </a:extLst>
          </p:cNvPr>
          <p:cNvCxnSpPr>
            <a:cxnSpLocks/>
          </p:cNvCxnSpPr>
          <p:nvPr/>
        </p:nvCxnSpPr>
        <p:spPr>
          <a:xfrm>
            <a:off x="6465573" y="3595495"/>
            <a:ext cx="955542" cy="0"/>
          </a:xfrm>
          <a:prstGeom prst="straightConnector1">
            <a:avLst/>
          </a:prstGeom>
          <a:ln w="28575">
            <a:solidFill>
              <a:schemeClr val="bg1">
                <a:lumMod val="95000"/>
              </a:schemeClr>
            </a:solidFill>
            <a:prstDash val="sysDot"/>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57" name="Rett linje 156">
            <a:extLst>
              <a:ext uri="{FF2B5EF4-FFF2-40B4-BE49-F238E27FC236}">
                <a16:creationId xmlns:a16="http://schemas.microsoft.com/office/drawing/2014/main" id="{9C960922-6460-0F19-0612-339F643F3316}"/>
              </a:ext>
            </a:extLst>
          </p:cNvPr>
          <p:cNvCxnSpPr>
            <a:cxnSpLocks/>
          </p:cNvCxnSpPr>
          <p:nvPr/>
        </p:nvCxnSpPr>
        <p:spPr>
          <a:xfrm>
            <a:off x="6933793" y="2669342"/>
            <a:ext cx="0" cy="906978"/>
          </a:xfrm>
          <a:prstGeom prst="line">
            <a:avLst/>
          </a:prstGeom>
          <a:ln w="28575">
            <a:solidFill>
              <a:schemeClr val="bg1">
                <a:lumMod val="95000"/>
              </a:schemeClr>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3" name="Rett linje 162">
            <a:extLst>
              <a:ext uri="{FF2B5EF4-FFF2-40B4-BE49-F238E27FC236}">
                <a16:creationId xmlns:a16="http://schemas.microsoft.com/office/drawing/2014/main" id="{C7D99351-9468-E3C4-B800-CCC107F15EAA}"/>
              </a:ext>
            </a:extLst>
          </p:cNvPr>
          <p:cNvCxnSpPr>
            <a:cxnSpLocks/>
          </p:cNvCxnSpPr>
          <p:nvPr/>
        </p:nvCxnSpPr>
        <p:spPr>
          <a:xfrm flipH="1">
            <a:off x="5073738" y="3594499"/>
            <a:ext cx="25404" cy="1750264"/>
          </a:xfrm>
          <a:prstGeom prst="line">
            <a:avLst/>
          </a:prstGeom>
          <a:ln w="28575">
            <a:solidFill>
              <a:schemeClr val="bg1">
                <a:lumMod val="95000"/>
              </a:schemeClr>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81" name="object 82">
            <a:extLst>
              <a:ext uri="{FF2B5EF4-FFF2-40B4-BE49-F238E27FC236}">
                <a16:creationId xmlns:a16="http://schemas.microsoft.com/office/drawing/2014/main" id="{78C463C9-378F-A1EF-C03A-B56AE213CC05}"/>
              </a:ext>
            </a:extLst>
          </p:cNvPr>
          <p:cNvSpPr txBox="1"/>
          <p:nvPr/>
        </p:nvSpPr>
        <p:spPr>
          <a:xfrm>
            <a:off x="1755376" y="1948575"/>
            <a:ext cx="3012769" cy="184096"/>
          </a:xfrm>
          <a:prstGeom prst="rect">
            <a:avLst/>
          </a:prstGeom>
          <a:solidFill>
            <a:srgbClr val="EC543A"/>
          </a:solidFill>
        </p:spPr>
        <p:txBody>
          <a:bodyPr vert="horz" wrap="square" lIns="0" tIns="14676" rIns="0" bIns="0" rtlCol="0" anchor="ctr">
            <a:spAutoFit/>
          </a:bodyPr>
          <a:lstStyle/>
          <a:p>
            <a:pPr marL="12065" algn="ctr">
              <a:spcBef>
                <a:spcPts val="116"/>
              </a:spcBef>
            </a:pPr>
            <a:r>
              <a:rPr lang="en-US" sz="1100" b="1" dirty="0">
                <a:solidFill>
                  <a:srgbClr val="FFFFFF"/>
                </a:solidFill>
                <a:latin typeface="Open Sans"/>
                <a:cs typeface="Open Sans"/>
              </a:rPr>
              <a:t>INNEHÅLLER DET ORGANISKA ÄMNEN?</a:t>
            </a:r>
            <a:endParaRPr sz="1100" b="1" spc="-10" dirty="0">
              <a:solidFill>
                <a:srgbClr val="FFFFFF"/>
              </a:solidFill>
              <a:latin typeface="Open Sans"/>
              <a:cs typeface="Open Sans"/>
            </a:endParaRPr>
          </a:p>
        </p:txBody>
      </p:sp>
      <p:sp>
        <p:nvSpPr>
          <p:cNvPr id="82" name="object 83">
            <a:extLst>
              <a:ext uri="{FF2B5EF4-FFF2-40B4-BE49-F238E27FC236}">
                <a16:creationId xmlns:a16="http://schemas.microsoft.com/office/drawing/2014/main" id="{A642AF0B-C397-3992-1035-3348355EF4C4}"/>
              </a:ext>
            </a:extLst>
          </p:cNvPr>
          <p:cNvSpPr txBox="1"/>
          <p:nvPr/>
        </p:nvSpPr>
        <p:spPr>
          <a:xfrm>
            <a:off x="6955564" y="1935619"/>
            <a:ext cx="2926550" cy="184096"/>
          </a:xfrm>
          <a:prstGeom prst="rect">
            <a:avLst/>
          </a:prstGeom>
          <a:solidFill>
            <a:srgbClr val="EC543A"/>
          </a:solidFill>
        </p:spPr>
        <p:txBody>
          <a:bodyPr vert="horz" wrap="square" lIns="0" tIns="14676" rIns="0" bIns="0" rtlCol="0" anchor="ctr">
            <a:spAutoFit/>
          </a:bodyPr>
          <a:lstStyle>
            <a:defPPr>
              <a:defRPr kern="0"/>
            </a:defPPr>
            <a:lvl1pPr marL="12230">
              <a:spcBef>
                <a:spcPts val="116"/>
              </a:spcBef>
              <a:defRPr sz="1107" b="1">
                <a:solidFill>
                  <a:srgbClr val="FFFFFF"/>
                </a:solidFill>
                <a:latin typeface="Open Sans"/>
                <a:cs typeface="Open Sans"/>
              </a:defRPr>
            </a:lvl1pPr>
          </a:lstStyle>
          <a:p>
            <a:pPr marL="12065" algn="ctr"/>
            <a:r>
              <a:rPr lang="sv-SE" sz="1100" dirty="0"/>
              <a:t>INNEHÅLLER AVFALLET FAST METALL?</a:t>
            </a:r>
            <a:endParaRPr lang="en-US" sz="1100" dirty="0"/>
          </a:p>
        </p:txBody>
      </p:sp>
      <p:sp>
        <p:nvSpPr>
          <p:cNvPr id="83" name="object 84">
            <a:extLst>
              <a:ext uri="{FF2B5EF4-FFF2-40B4-BE49-F238E27FC236}">
                <a16:creationId xmlns:a16="http://schemas.microsoft.com/office/drawing/2014/main" id="{40C9D7B7-5DEF-9872-2FDC-E1035FF696E1}"/>
              </a:ext>
            </a:extLst>
          </p:cNvPr>
          <p:cNvSpPr txBox="1"/>
          <p:nvPr/>
        </p:nvSpPr>
        <p:spPr>
          <a:xfrm>
            <a:off x="1617137" y="2761005"/>
            <a:ext cx="1197281" cy="361826"/>
          </a:xfrm>
          <a:prstGeom prst="rect">
            <a:avLst/>
          </a:prstGeom>
          <a:solidFill>
            <a:srgbClr val="EC543A"/>
          </a:solidFill>
        </p:spPr>
        <p:txBody>
          <a:bodyPr vert="horz" wrap="square" lIns="0" tIns="28127" rIns="0" bIns="0" rtlCol="0" anchor="ctr">
            <a:spAutoFit/>
          </a:bodyPr>
          <a:lstStyle/>
          <a:p>
            <a:pPr marL="12065" marR="4445" indent="24765" algn="ctr">
              <a:lnSpc>
                <a:spcPts val="1252"/>
              </a:lnSpc>
              <a:spcBef>
                <a:spcPts val="221"/>
              </a:spcBef>
            </a:pPr>
            <a:r>
              <a:rPr lang="en-US" sz="1100" b="1" dirty="0">
                <a:solidFill>
                  <a:srgbClr val="FFFFFF"/>
                </a:solidFill>
                <a:latin typeface="Open Sans"/>
                <a:cs typeface="Open Sans"/>
              </a:rPr>
              <a:t>ÄR AVFALLET HALOGENERAT</a:t>
            </a:r>
            <a:r>
              <a:rPr sz="1100" b="1" dirty="0">
                <a:solidFill>
                  <a:srgbClr val="FFFFFF"/>
                </a:solidFill>
                <a:latin typeface="Open Sans"/>
                <a:cs typeface="Open Sans"/>
              </a:rPr>
              <a:t>?</a:t>
            </a:r>
          </a:p>
        </p:txBody>
      </p:sp>
      <p:sp>
        <p:nvSpPr>
          <p:cNvPr id="84" name="object 85">
            <a:extLst>
              <a:ext uri="{FF2B5EF4-FFF2-40B4-BE49-F238E27FC236}">
                <a16:creationId xmlns:a16="http://schemas.microsoft.com/office/drawing/2014/main" id="{3C8A4129-DD64-EBF5-3DC1-62FB8A0578F3}"/>
              </a:ext>
            </a:extLst>
          </p:cNvPr>
          <p:cNvSpPr txBox="1"/>
          <p:nvPr/>
        </p:nvSpPr>
        <p:spPr>
          <a:xfrm>
            <a:off x="3275428" y="2722718"/>
            <a:ext cx="2159372" cy="528539"/>
          </a:xfrm>
          <a:prstGeom prst="rect">
            <a:avLst/>
          </a:prstGeom>
          <a:solidFill>
            <a:srgbClr val="EC543A"/>
          </a:solidFill>
        </p:spPr>
        <p:txBody>
          <a:bodyPr vert="horz" wrap="square" lIns="0" tIns="28127" rIns="0" bIns="0" rtlCol="0" anchor="ctr">
            <a:spAutoFit/>
          </a:bodyPr>
          <a:lstStyle/>
          <a:p>
            <a:pPr marL="11113" marR="4445" indent="-4763" algn="ctr">
              <a:lnSpc>
                <a:spcPts val="1252"/>
              </a:lnSpc>
              <a:spcBef>
                <a:spcPts val="221"/>
              </a:spcBef>
            </a:pPr>
            <a:r>
              <a:rPr lang="en-US" sz="1100" b="1" dirty="0">
                <a:solidFill>
                  <a:srgbClr val="FFFFFF"/>
                </a:solidFill>
                <a:latin typeface="Open Sans"/>
                <a:cs typeface="Open Sans"/>
              </a:rPr>
              <a:t>INNEHÅLLER AVFALLET </a:t>
            </a:r>
            <a:br>
              <a:rPr lang="en-US" sz="1100" b="1" dirty="0">
                <a:solidFill>
                  <a:srgbClr val="FFFFFF"/>
                </a:solidFill>
                <a:latin typeface="Open Sans"/>
                <a:cs typeface="Open Sans"/>
              </a:rPr>
            </a:br>
            <a:r>
              <a:rPr lang="en-US" sz="1100" b="1" dirty="0">
                <a:solidFill>
                  <a:srgbClr val="FFFFFF"/>
                </a:solidFill>
                <a:latin typeface="Open Sans"/>
                <a:cs typeface="Open Sans"/>
              </a:rPr>
              <a:t>MILJÖFARLIGA OORGANISKA SALTER?</a:t>
            </a:r>
            <a:endParaRPr lang="en-US" sz="1100" b="1" spc="-10" dirty="0">
              <a:solidFill>
                <a:srgbClr val="FFFFFF"/>
              </a:solidFill>
              <a:latin typeface="Open Sans"/>
              <a:ea typeface="Open Sans"/>
              <a:cs typeface="Open Sans"/>
            </a:endParaRPr>
          </a:p>
        </p:txBody>
      </p:sp>
      <p:sp>
        <p:nvSpPr>
          <p:cNvPr id="86" name="object 87">
            <a:extLst>
              <a:ext uri="{FF2B5EF4-FFF2-40B4-BE49-F238E27FC236}">
                <a16:creationId xmlns:a16="http://schemas.microsoft.com/office/drawing/2014/main" id="{2F3449F8-7A62-3FDE-7BBC-CA7755CEE3A5}"/>
              </a:ext>
            </a:extLst>
          </p:cNvPr>
          <p:cNvSpPr txBox="1"/>
          <p:nvPr/>
        </p:nvSpPr>
        <p:spPr>
          <a:xfrm>
            <a:off x="9966938" y="4111269"/>
            <a:ext cx="969809" cy="479713"/>
          </a:xfrm>
          <a:prstGeom prst="rect">
            <a:avLst/>
          </a:prstGeom>
          <a:solidFill>
            <a:srgbClr val="EC543A"/>
          </a:solidFill>
        </p:spPr>
        <p:txBody>
          <a:bodyPr vert="horz" wrap="square" lIns="0" tIns="30574" rIns="0" bIns="0" rtlCol="0" anchor="t">
            <a:spAutoFit/>
          </a:bodyPr>
          <a:lstStyle/>
          <a:p>
            <a:pPr marL="12065" marR="4445" indent="41275" algn="ctr">
              <a:lnSpc>
                <a:spcPts val="1117"/>
              </a:lnSpc>
              <a:spcBef>
                <a:spcPts val="241"/>
              </a:spcBef>
            </a:pPr>
            <a:r>
              <a:rPr lang="sv-SE" sz="1000" b="1" dirty="0">
                <a:solidFill>
                  <a:srgbClr val="FFFFFF"/>
                </a:solidFill>
                <a:latin typeface="Open Sans"/>
                <a:ea typeface="Open Sans"/>
                <a:cs typeface="Open Sans"/>
              </a:rPr>
              <a:t>ÅTERVINN i vanlig </a:t>
            </a:r>
            <a:endParaRPr lang="en-US" sz="1000" b="1" dirty="0">
              <a:solidFill>
                <a:srgbClr val="FFFFFF"/>
              </a:solidFill>
              <a:latin typeface="Open Sans"/>
              <a:ea typeface="Open Sans"/>
              <a:cs typeface="Open Sans"/>
            </a:endParaRPr>
          </a:p>
          <a:p>
            <a:pPr marL="11113" marR="4445" indent="-4763" algn="ctr">
              <a:lnSpc>
                <a:spcPts val="1117"/>
              </a:lnSpc>
              <a:spcBef>
                <a:spcPts val="241"/>
              </a:spcBef>
            </a:pPr>
            <a:r>
              <a:rPr lang="sv-SE" sz="1000" b="1" dirty="0">
                <a:solidFill>
                  <a:srgbClr val="FFFFFF"/>
                </a:solidFill>
                <a:latin typeface="Open Sans"/>
                <a:ea typeface="Open Sans"/>
                <a:cs typeface="Open Sans"/>
              </a:rPr>
              <a:t>källsortering</a:t>
            </a:r>
            <a:endParaRPr lang="en-US" sz="1000" b="1" dirty="0">
              <a:solidFill>
                <a:srgbClr val="FFFFFF"/>
              </a:solidFill>
              <a:latin typeface="Open Sans"/>
              <a:ea typeface="Open Sans"/>
              <a:cs typeface="Open Sans"/>
            </a:endParaRPr>
          </a:p>
        </p:txBody>
      </p:sp>
      <p:sp>
        <p:nvSpPr>
          <p:cNvPr id="85" name="object 86">
            <a:extLst>
              <a:ext uri="{FF2B5EF4-FFF2-40B4-BE49-F238E27FC236}">
                <a16:creationId xmlns:a16="http://schemas.microsoft.com/office/drawing/2014/main" id="{6CB8DEC5-F525-490F-139F-8A1D78F09871}"/>
              </a:ext>
            </a:extLst>
          </p:cNvPr>
          <p:cNvSpPr txBox="1"/>
          <p:nvPr/>
        </p:nvSpPr>
        <p:spPr>
          <a:xfrm>
            <a:off x="4221825" y="3941190"/>
            <a:ext cx="1614923" cy="361826"/>
          </a:xfrm>
          <a:prstGeom prst="rect">
            <a:avLst/>
          </a:prstGeom>
          <a:solidFill>
            <a:srgbClr val="EC543A"/>
          </a:solidFill>
        </p:spPr>
        <p:txBody>
          <a:bodyPr vert="horz" wrap="square" lIns="0" tIns="28127" rIns="0" bIns="0" rtlCol="0" anchor="ctr">
            <a:spAutoFit/>
          </a:bodyPr>
          <a:lstStyle/>
          <a:p>
            <a:pPr marL="16510" marR="4445" algn="ctr">
              <a:lnSpc>
                <a:spcPts val="1252"/>
              </a:lnSpc>
              <a:spcBef>
                <a:spcPts val="221"/>
              </a:spcBef>
            </a:pPr>
            <a:r>
              <a:rPr lang="en-US" sz="1100" b="1" dirty="0">
                <a:solidFill>
                  <a:srgbClr val="FFFFFF"/>
                </a:solidFill>
                <a:latin typeface="Open Sans"/>
                <a:cs typeface="Open Sans"/>
              </a:rPr>
              <a:t>ÄR AVFALLET SURT ELLER BASISKT?</a:t>
            </a:r>
            <a:endParaRPr dirty="0"/>
          </a:p>
        </p:txBody>
      </p:sp>
      <p:sp>
        <p:nvSpPr>
          <p:cNvPr id="88" name="object 89">
            <a:extLst>
              <a:ext uri="{FF2B5EF4-FFF2-40B4-BE49-F238E27FC236}">
                <a16:creationId xmlns:a16="http://schemas.microsoft.com/office/drawing/2014/main" id="{4680CAAA-B848-9532-3495-9672EEE37E6B}"/>
              </a:ext>
            </a:extLst>
          </p:cNvPr>
          <p:cNvSpPr txBox="1"/>
          <p:nvPr/>
        </p:nvSpPr>
        <p:spPr>
          <a:xfrm>
            <a:off x="6071040" y="2965843"/>
            <a:ext cx="1870524" cy="195114"/>
          </a:xfrm>
          <a:prstGeom prst="rect">
            <a:avLst/>
          </a:prstGeom>
          <a:solidFill>
            <a:srgbClr val="EC543A"/>
          </a:solidFill>
        </p:spPr>
        <p:txBody>
          <a:bodyPr vert="horz" wrap="square" lIns="0" tIns="28127" rIns="0" bIns="0" rtlCol="0" anchor="ctr">
            <a:spAutoFit/>
          </a:bodyPr>
          <a:lstStyle/>
          <a:p>
            <a:pPr marL="12065" marR="4445" lvl="1" indent="368300">
              <a:lnSpc>
                <a:spcPts val="1252"/>
              </a:lnSpc>
              <a:spcBef>
                <a:spcPts val="221"/>
              </a:spcBef>
            </a:pPr>
            <a:r>
              <a:rPr lang="en-US" sz="1100" b="1" dirty="0">
                <a:solidFill>
                  <a:srgbClr val="FFFFFF"/>
                </a:solidFill>
                <a:latin typeface="Open Sans"/>
                <a:cs typeface="Open Sans"/>
              </a:rPr>
              <a:t>ÄR DET PULVER?</a:t>
            </a:r>
            <a:endParaRPr lang="sv-SE" sz="1100" b="1" dirty="0">
              <a:solidFill>
                <a:srgbClr val="FFFFFF"/>
              </a:solidFill>
              <a:latin typeface="Open Sans"/>
              <a:cs typeface="Open Sans"/>
            </a:endParaRPr>
          </a:p>
        </p:txBody>
      </p:sp>
      <p:sp>
        <p:nvSpPr>
          <p:cNvPr id="89" name="object 90">
            <a:extLst>
              <a:ext uri="{FF2B5EF4-FFF2-40B4-BE49-F238E27FC236}">
                <a16:creationId xmlns:a16="http://schemas.microsoft.com/office/drawing/2014/main" id="{D08B4334-5CE7-3451-CC79-FCADE2D462E2}"/>
              </a:ext>
            </a:extLst>
          </p:cNvPr>
          <p:cNvSpPr txBox="1"/>
          <p:nvPr/>
        </p:nvSpPr>
        <p:spPr>
          <a:xfrm>
            <a:off x="8804318" y="3047990"/>
            <a:ext cx="1870523" cy="195114"/>
          </a:xfrm>
          <a:prstGeom prst="rect">
            <a:avLst/>
          </a:prstGeom>
          <a:solidFill>
            <a:srgbClr val="EC543A"/>
          </a:solidFill>
        </p:spPr>
        <p:txBody>
          <a:bodyPr vert="horz" wrap="square" lIns="0" tIns="28127" rIns="0" bIns="0" rtlCol="0" anchor="ctr">
            <a:spAutoFit/>
          </a:bodyPr>
          <a:lstStyle/>
          <a:p>
            <a:pPr marL="132080" marR="4445" indent="-120015" algn="ctr">
              <a:lnSpc>
                <a:spcPts val="1252"/>
              </a:lnSpc>
              <a:spcBef>
                <a:spcPts val="221"/>
              </a:spcBef>
            </a:pPr>
            <a:r>
              <a:rPr lang="en-US" sz="1100" b="1" dirty="0">
                <a:solidFill>
                  <a:srgbClr val="FFFFFF"/>
                </a:solidFill>
                <a:latin typeface="Open Sans"/>
                <a:ea typeface="Open Sans"/>
                <a:cs typeface="Open Sans"/>
              </a:rPr>
              <a:t>ÄR DITT AVFALL GLAS? </a:t>
            </a:r>
            <a:endParaRPr lang="en-US" sz="1100" b="1" spc="-10" dirty="0">
              <a:solidFill>
                <a:srgbClr val="FFFFFF"/>
              </a:solidFill>
              <a:latin typeface="Open Sans"/>
              <a:ea typeface="Open Sans"/>
              <a:cs typeface="Open Sans"/>
            </a:endParaRPr>
          </a:p>
        </p:txBody>
      </p:sp>
      <p:sp>
        <p:nvSpPr>
          <p:cNvPr id="153" name="object 86">
            <a:extLst>
              <a:ext uri="{FF2B5EF4-FFF2-40B4-BE49-F238E27FC236}">
                <a16:creationId xmlns:a16="http://schemas.microsoft.com/office/drawing/2014/main" id="{8D644369-D30F-4A93-AFD3-753BA044A46F}"/>
              </a:ext>
            </a:extLst>
          </p:cNvPr>
          <p:cNvSpPr txBox="1"/>
          <p:nvPr/>
        </p:nvSpPr>
        <p:spPr>
          <a:xfrm>
            <a:off x="4410809" y="5375587"/>
            <a:ext cx="1271365" cy="195114"/>
          </a:xfrm>
          <a:prstGeom prst="rect">
            <a:avLst/>
          </a:prstGeom>
          <a:solidFill>
            <a:srgbClr val="EC543A"/>
          </a:solidFill>
        </p:spPr>
        <p:txBody>
          <a:bodyPr vert="horz" wrap="square" lIns="0" tIns="28127" rIns="0" bIns="0" rtlCol="0" anchor="ctr">
            <a:spAutoFit/>
          </a:bodyPr>
          <a:lstStyle/>
          <a:p>
            <a:pPr marL="16510" marR="4445" algn="ctr">
              <a:lnSpc>
                <a:spcPts val="1252"/>
              </a:lnSpc>
              <a:spcBef>
                <a:spcPts val="221"/>
              </a:spcBef>
            </a:pPr>
            <a:r>
              <a:rPr lang="en-US" sz="1100" b="1" dirty="0">
                <a:solidFill>
                  <a:srgbClr val="FFFFFF"/>
                </a:solidFill>
                <a:latin typeface="Open Sans"/>
                <a:cs typeface="Open Sans"/>
              </a:rPr>
              <a:t>HÄLL I VASKEN</a:t>
            </a:r>
            <a:endParaRPr dirty="0"/>
          </a:p>
        </p:txBody>
      </p:sp>
      <p:sp>
        <p:nvSpPr>
          <p:cNvPr id="173" name="object 86">
            <a:extLst>
              <a:ext uri="{FF2B5EF4-FFF2-40B4-BE49-F238E27FC236}">
                <a16:creationId xmlns:a16="http://schemas.microsoft.com/office/drawing/2014/main" id="{D6AB5F69-5FF5-43E4-B875-0C301382C658}"/>
              </a:ext>
            </a:extLst>
          </p:cNvPr>
          <p:cNvSpPr txBox="1"/>
          <p:nvPr/>
        </p:nvSpPr>
        <p:spPr>
          <a:xfrm>
            <a:off x="7067081" y="3872201"/>
            <a:ext cx="1061460" cy="878186"/>
          </a:xfrm>
          <a:prstGeom prst="rect">
            <a:avLst/>
          </a:prstGeom>
          <a:solidFill>
            <a:srgbClr val="EC543A"/>
          </a:solidFill>
        </p:spPr>
        <p:txBody>
          <a:bodyPr vert="horz" wrap="square" lIns="0" tIns="28127" rIns="0" bIns="0" rtlCol="0" anchor="ctr">
            <a:spAutoFit/>
          </a:bodyPr>
          <a:lstStyle/>
          <a:p>
            <a:pPr marL="16510" marR="4445" algn="ctr">
              <a:lnSpc>
                <a:spcPts val="1252"/>
              </a:lnSpc>
              <a:spcBef>
                <a:spcPts val="221"/>
              </a:spcBef>
            </a:pPr>
            <a:r>
              <a:rPr lang="en-US" sz="1000" b="1" dirty="0">
                <a:solidFill>
                  <a:srgbClr val="FFFFFF"/>
                </a:solidFill>
                <a:latin typeface="Open Sans"/>
                <a:cs typeface="Open Sans"/>
              </a:rPr>
              <a:t>ÅTERANVÄND METALL</a:t>
            </a:r>
          </a:p>
          <a:p>
            <a:pPr marL="16510" marR="4445" algn="ctr">
              <a:lnSpc>
                <a:spcPts val="1252"/>
              </a:lnSpc>
              <a:spcBef>
                <a:spcPts val="221"/>
              </a:spcBef>
            </a:pPr>
            <a:r>
              <a:rPr lang="sv-SE" sz="1000" b="1" noProof="1">
                <a:solidFill>
                  <a:srgbClr val="FFFFFF"/>
                </a:solidFill>
                <a:latin typeface="Open Sans"/>
                <a:cs typeface="Open Sans"/>
              </a:rPr>
              <a:t>eller </a:t>
            </a:r>
            <a:br>
              <a:rPr lang="sv-SE" sz="1000" b="1" noProof="1">
                <a:solidFill>
                  <a:srgbClr val="FFFFFF"/>
                </a:solidFill>
                <a:latin typeface="Open Sans"/>
                <a:cs typeface="Open Sans"/>
              </a:rPr>
            </a:br>
            <a:r>
              <a:rPr lang="sv-SE" sz="1000" b="1" noProof="1">
                <a:solidFill>
                  <a:srgbClr val="FFFFFF"/>
                </a:solidFill>
                <a:latin typeface="Open Sans"/>
                <a:cs typeface="Open Sans"/>
              </a:rPr>
              <a:t>sortera som metallavfall</a:t>
            </a:r>
            <a:endParaRPr lang="sv-SE" sz="1000" noProof="1"/>
          </a:p>
        </p:txBody>
      </p:sp>
      <p:sp>
        <p:nvSpPr>
          <p:cNvPr id="143" name="object 86">
            <a:extLst>
              <a:ext uri="{FF2B5EF4-FFF2-40B4-BE49-F238E27FC236}">
                <a16:creationId xmlns:a16="http://schemas.microsoft.com/office/drawing/2014/main" id="{CF97A427-59CE-FCC1-878A-32123FF716BA}"/>
              </a:ext>
            </a:extLst>
          </p:cNvPr>
          <p:cNvSpPr txBox="1"/>
          <p:nvPr/>
        </p:nvSpPr>
        <p:spPr>
          <a:xfrm>
            <a:off x="4436025" y="4600452"/>
            <a:ext cx="1182379" cy="490067"/>
          </a:xfrm>
          <a:prstGeom prst="rect">
            <a:avLst/>
          </a:prstGeom>
          <a:solidFill>
            <a:srgbClr val="EC543A"/>
          </a:solidFill>
        </p:spPr>
        <p:txBody>
          <a:bodyPr vert="horz" wrap="square" lIns="0" tIns="28127" rIns="0" bIns="0" rtlCol="0" anchor="t">
            <a:spAutoFit/>
          </a:bodyPr>
          <a:lstStyle/>
          <a:p>
            <a:pPr algn="ctr">
              <a:tabLst>
                <a:tab pos="999811" algn="l"/>
              </a:tabLst>
            </a:pPr>
            <a:r>
              <a:rPr lang="nb-NO" sz="1000" b="1" spc="-14" dirty="0">
                <a:solidFill>
                  <a:srgbClr val="FFFFFF"/>
                </a:solidFill>
                <a:latin typeface="Open Sans"/>
                <a:cs typeface="Open Sans"/>
              </a:rPr>
              <a:t>NEUTRALISERA eller SPÄD </a:t>
            </a:r>
            <a:r>
              <a:rPr lang="nb-NO" sz="1000" b="1" spc="-14" dirty="0" err="1">
                <a:solidFill>
                  <a:srgbClr val="FFFFFF"/>
                </a:solidFill>
                <a:latin typeface="Open Sans"/>
                <a:cs typeface="Open Sans"/>
              </a:rPr>
              <a:t>till</a:t>
            </a:r>
            <a:r>
              <a:rPr lang="nb-NO" sz="1000" b="1" spc="-14" dirty="0">
                <a:solidFill>
                  <a:srgbClr val="FFFFFF"/>
                </a:solidFill>
                <a:latin typeface="Open Sans"/>
                <a:cs typeface="Open Sans"/>
              </a:rPr>
              <a:t> </a:t>
            </a:r>
          </a:p>
          <a:p>
            <a:pPr algn="ctr">
              <a:tabLst>
                <a:tab pos="999811" algn="l"/>
              </a:tabLst>
            </a:pPr>
            <a:r>
              <a:rPr lang="nb-NO" sz="1000" b="1" spc="-14" dirty="0">
                <a:solidFill>
                  <a:srgbClr val="FFFFFF"/>
                </a:solidFill>
                <a:latin typeface="Open Sans"/>
                <a:cs typeface="Open Sans"/>
              </a:rPr>
              <a:t>5 &lt; pH &lt; 11,5</a:t>
            </a:r>
            <a:endParaRPr sz="1000" b="1" spc="-14" dirty="0">
              <a:solidFill>
                <a:srgbClr val="FFFFFF"/>
              </a:solidFill>
              <a:latin typeface="Open Sans"/>
              <a:cs typeface="Open Sans"/>
            </a:endParaRPr>
          </a:p>
        </p:txBody>
      </p:sp>
      <p:grpSp>
        <p:nvGrpSpPr>
          <p:cNvPr id="34" name="Gruppe 165">
            <a:extLst>
              <a:ext uri="{FF2B5EF4-FFF2-40B4-BE49-F238E27FC236}">
                <a16:creationId xmlns:a16="http://schemas.microsoft.com/office/drawing/2014/main" id="{2AC98792-D79B-0972-7BD5-D940A35512A1}"/>
              </a:ext>
            </a:extLst>
          </p:cNvPr>
          <p:cNvGrpSpPr/>
          <p:nvPr/>
        </p:nvGrpSpPr>
        <p:grpSpPr>
          <a:xfrm>
            <a:off x="10338172" y="3688509"/>
            <a:ext cx="270886" cy="270886"/>
            <a:chOff x="2049995" y="2290189"/>
            <a:chExt cx="270886" cy="270886"/>
          </a:xfrm>
        </p:grpSpPr>
        <p:sp>
          <p:nvSpPr>
            <p:cNvPr id="35" name="object 7">
              <a:extLst>
                <a:ext uri="{FF2B5EF4-FFF2-40B4-BE49-F238E27FC236}">
                  <a16:creationId xmlns:a16="http://schemas.microsoft.com/office/drawing/2014/main" id="{27237197-3295-690A-9886-1979DEDB2E47}"/>
                </a:ext>
              </a:extLst>
            </p:cNvPr>
            <p:cNvSpPr/>
            <p:nvPr/>
          </p:nvSpPr>
          <p:spPr>
            <a:xfrm>
              <a:off x="2049995" y="2290189"/>
              <a:ext cx="270886" cy="270886"/>
            </a:xfrm>
            <a:custGeom>
              <a:avLst/>
              <a:gdLst/>
              <a:ahLst/>
              <a:cxnLst/>
              <a:rect l="l" t="t" r="r" b="b"/>
              <a:pathLst>
                <a:path w="281304" h="281305">
                  <a:moveTo>
                    <a:pt x="0" y="140457"/>
                  </a:moveTo>
                  <a:lnTo>
                    <a:pt x="6046" y="99684"/>
                  </a:lnTo>
                  <a:lnTo>
                    <a:pt x="23671" y="62423"/>
                  </a:lnTo>
                  <a:lnTo>
                    <a:pt x="51351" y="31881"/>
                  </a:lnTo>
                  <a:lnTo>
                    <a:pt x="86706" y="10691"/>
                  </a:lnTo>
                  <a:lnTo>
                    <a:pt x="126690" y="674"/>
                  </a:lnTo>
                  <a:lnTo>
                    <a:pt x="140457" y="0"/>
                  </a:lnTo>
                  <a:lnTo>
                    <a:pt x="147358" y="168"/>
                  </a:lnTo>
                  <a:lnTo>
                    <a:pt x="187769" y="8206"/>
                  </a:lnTo>
                  <a:lnTo>
                    <a:pt x="224135" y="27645"/>
                  </a:lnTo>
                  <a:lnTo>
                    <a:pt x="253270" y="56779"/>
                  </a:lnTo>
                  <a:lnTo>
                    <a:pt x="272708" y="93146"/>
                  </a:lnTo>
                  <a:lnTo>
                    <a:pt x="280747" y="133557"/>
                  </a:lnTo>
                  <a:lnTo>
                    <a:pt x="280915" y="140457"/>
                  </a:lnTo>
                  <a:lnTo>
                    <a:pt x="280747" y="147358"/>
                  </a:lnTo>
                  <a:lnTo>
                    <a:pt x="272708" y="187769"/>
                  </a:lnTo>
                  <a:lnTo>
                    <a:pt x="253270" y="224135"/>
                  </a:lnTo>
                  <a:lnTo>
                    <a:pt x="224135" y="253270"/>
                  </a:lnTo>
                  <a:lnTo>
                    <a:pt x="187769" y="272708"/>
                  </a:lnTo>
                  <a:lnTo>
                    <a:pt x="147358" y="280747"/>
                  </a:lnTo>
                  <a:lnTo>
                    <a:pt x="140457" y="280915"/>
                  </a:lnTo>
                  <a:lnTo>
                    <a:pt x="133557" y="280747"/>
                  </a:lnTo>
                  <a:lnTo>
                    <a:pt x="93146" y="272708"/>
                  </a:lnTo>
                  <a:lnTo>
                    <a:pt x="56779" y="253270"/>
                  </a:lnTo>
                  <a:lnTo>
                    <a:pt x="27645" y="224135"/>
                  </a:lnTo>
                  <a:lnTo>
                    <a:pt x="8206" y="187769"/>
                  </a:lnTo>
                  <a:lnTo>
                    <a:pt x="168" y="147358"/>
                  </a:lnTo>
                  <a:lnTo>
                    <a:pt x="0" y="140457"/>
                  </a:lnTo>
                  <a:close/>
                </a:path>
              </a:pathLst>
            </a:custGeom>
            <a:solidFill>
              <a:srgbClr val="FFFFFF"/>
            </a:solidFill>
          </p:spPr>
          <p:txBody>
            <a:bodyPr wrap="square" lIns="0" tIns="0" rIns="0" bIns="0" rtlCol="0"/>
            <a:lstStyle/>
            <a:p>
              <a:endParaRPr/>
            </a:p>
          </p:txBody>
        </p:sp>
        <p:sp>
          <p:nvSpPr>
            <p:cNvPr id="36" name="object 8">
              <a:extLst>
                <a:ext uri="{FF2B5EF4-FFF2-40B4-BE49-F238E27FC236}">
                  <a16:creationId xmlns:a16="http://schemas.microsoft.com/office/drawing/2014/main" id="{F96283B5-FDA1-8F45-BE7E-0451A1461856}"/>
                </a:ext>
              </a:extLst>
            </p:cNvPr>
            <p:cNvSpPr txBox="1"/>
            <p:nvPr/>
          </p:nvSpPr>
          <p:spPr>
            <a:xfrm>
              <a:off x="2078429" y="2349054"/>
              <a:ext cx="214019" cy="153157"/>
            </a:xfrm>
            <a:prstGeom prst="rect">
              <a:avLst/>
            </a:prstGeom>
          </p:spPr>
          <p:txBody>
            <a:bodyPr vert="horz" wrap="square" lIns="0" tIns="12230" rIns="0" bIns="0" rtlCol="0" anchor="t">
              <a:spAutoFit/>
            </a:bodyPr>
            <a:lstStyle/>
            <a:p>
              <a:pPr marL="12065">
                <a:spcBef>
                  <a:spcPts val="96"/>
                </a:spcBef>
              </a:pPr>
              <a:r>
                <a:rPr lang="en-US" sz="900" b="1" spc="-24" dirty="0">
                  <a:solidFill>
                    <a:srgbClr val="EC543A"/>
                  </a:solidFill>
                  <a:latin typeface="Open Sans"/>
                  <a:cs typeface="Open Sans"/>
                </a:rPr>
                <a:t>NEJ</a:t>
              </a:r>
              <a:endParaRPr sz="915" dirty="0">
                <a:latin typeface="Open Sans"/>
                <a:cs typeface="Open Sans"/>
              </a:endParaRPr>
            </a:p>
          </p:txBody>
        </p:sp>
      </p:grpSp>
      <p:grpSp>
        <p:nvGrpSpPr>
          <p:cNvPr id="42" name="Gruppe 153">
            <a:extLst>
              <a:ext uri="{FF2B5EF4-FFF2-40B4-BE49-F238E27FC236}">
                <a16:creationId xmlns:a16="http://schemas.microsoft.com/office/drawing/2014/main" id="{1827FA4C-B34F-BDB1-DF6A-B796938A8026}"/>
              </a:ext>
            </a:extLst>
          </p:cNvPr>
          <p:cNvGrpSpPr/>
          <p:nvPr/>
        </p:nvGrpSpPr>
        <p:grpSpPr>
          <a:xfrm>
            <a:off x="6782265" y="2358411"/>
            <a:ext cx="270886" cy="270886"/>
            <a:chOff x="991111" y="2211811"/>
            <a:chExt cx="270886" cy="270886"/>
          </a:xfrm>
        </p:grpSpPr>
        <p:sp>
          <p:nvSpPr>
            <p:cNvPr id="43" name="object 5">
              <a:extLst>
                <a:ext uri="{FF2B5EF4-FFF2-40B4-BE49-F238E27FC236}">
                  <a16:creationId xmlns:a16="http://schemas.microsoft.com/office/drawing/2014/main" id="{898D6F70-E2F0-7CC3-CE5C-2C5D6F2B8371}"/>
                </a:ext>
              </a:extLst>
            </p:cNvPr>
            <p:cNvSpPr/>
            <p:nvPr/>
          </p:nvSpPr>
          <p:spPr>
            <a:xfrm>
              <a:off x="991111" y="2211811"/>
              <a:ext cx="270886" cy="270886"/>
            </a:xfrm>
            <a:custGeom>
              <a:avLst/>
              <a:gdLst/>
              <a:ahLst/>
              <a:cxnLst/>
              <a:rect l="l" t="t" r="r" b="b"/>
              <a:pathLst>
                <a:path w="281305" h="281305">
                  <a:moveTo>
                    <a:pt x="0" y="140457"/>
                  </a:moveTo>
                  <a:lnTo>
                    <a:pt x="6046" y="99684"/>
                  </a:lnTo>
                  <a:lnTo>
                    <a:pt x="23671" y="62423"/>
                  </a:lnTo>
                  <a:lnTo>
                    <a:pt x="51351" y="31881"/>
                  </a:lnTo>
                  <a:lnTo>
                    <a:pt x="86706" y="10691"/>
                  </a:lnTo>
                  <a:lnTo>
                    <a:pt x="126690" y="674"/>
                  </a:lnTo>
                  <a:lnTo>
                    <a:pt x="140457" y="0"/>
                  </a:lnTo>
                  <a:lnTo>
                    <a:pt x="147358" y="168"/>
                  </a:lnTo>
                  <a:lnTo>
                    <a:pt x="187769" y="8206"/>
                  </a:lnTo>
                  <a:lnTo>
                    <a:pt x="224135" y="27645"/>
                  </a:lnTo>
                  <a:lnTo>
                    <a:pt x="253270" y="56779"/>
                  </a:lnTo>
                  <a:lnTo>
                    <a:pt x="272708" y="93146"/>
                  </a:lnTo>
                  <a:lnTo>
                    <a:pt x="280747" y="133557"/>
                  </a:lnTo>
                  <a:lnTo>
                    <a:pt x="280915" y="140457"/>
                  </a:lnTo>
                  <a:lnTo>
                    <a:pt x="280747" y="147358"/>
                  </a:lnTo>
                  <a:lnTo>
                    <a:pt x="272708" y="187769"/>
                  </a:lnTo>
                  <a:lnTo>
                    <a:pt x="253270" y="224135"/>
                  </a:lnTo>
                  <a:lnTo>
                    <a:pt x="224135" y="253270"/>
                  </a:lnTo>
                  <a:lnTo>
                    <a:pt x="187769" y="272708"/>
                  </a:lnTo>
                  <a:lnTo>
                    <a:pt x="147358" y="280747"/>
                  </a:lnTo>
                  <a:lnTo>
                    <a:pt x="140457" y="280915"/>
                  </a:lnTo>
                  <a:lnTo>
                    <a:pt x="133557" y="280747"/>
                  </a:lnTo>
                  <a:lnTo>
                    <a:pt x="93146" y="272708"/>
                  </a:lnTo>
                  <a:lnTo>
                    <a:pt x="56779" y="253270"/>
                  </a:lnTo>
                  <a:lnTo>
                    <a:pt x="27645" y="224135"/>
                  </a:lnTo>
                  <a:lnTo>
                    <a:pt x="8206" y="187769"/>
                  </a:lnTo>
                  <a:lnTo>
                    <a:pt x="168" y="147358"/>
                  </a:lnTo>
                  <a:lnTo>
                    <a:pt x="0" y="140457"/>
                  </a:lnTo>
                  <a:close/>
                </a:path>
              </a:pathLst>
            </a:custGeom>
            <a:solidFill>
              <a:srgbClr val="FFFFFF"/>
            </a:solidFill>
          </p:spPr>
          <p:txBody>
            <a:bodyPr wrap="square" lIns="0" tIns="0" rIns="0" bIns="0" rtlCol="0"/>
            <a:lstStyle/>
            <a:p>
              <a:endParaRPr/>
            </a:p>
          </p:txBody>
        </p:sp>
        <p:sp>
          <p:nvSpPr>
            <p:cNvPr id="44" name="object 6">
              <a:extLst>
                <a:ext uri="{FF2B5EF4-FFF2-40B4-BE49-F238E27FC236}">
                  <a16:creationId xmlns:a16="http://schemas.microsoft.com/office/drawing/2014/main" id="{FDE6B0B7-C522-2EBC-630F-075938FDE4A4}"/>
                </a:ext>
              </a:extLst>
            </p:cNvPr>
            <p:cNvSpPr txBox="1"/>
            <p:nvPr/>
          </p:nvSpPr>
          <p:spPr>
            <a:xfrm>
              <a:off x="1063901" y="2265385"/>
              <a:ext cx="188806" cy="150849"/>
            </a:xfrm>
            <a:prstGeom prst="rect">
              <a:avLst/>
            </a:prstGeom>
          </p:spPr>
          <p:txBody>
            <a:bodyPr vert="horz" wrap="square" lIns="0" tIns="12230" rIns="0" bIns="0" rtlCol="0" anchor="t">
              <a:spAutoFit/>
            </a:bodyPr>
            <a:lstStyle/>
            <a:p>
              <a:pPr marL="12065">
                <a:spcBef>
                  <a:spcPts val="96"/>
                </a:spcBef>
              </a:pPr>
              <a:r>
                <a:rPr lang="en-US" sz="900" b="1" spc="-24" dirty="0">
                  <a:solidFill>
                    <a:srgbClr val="EC543A"/>
                  </a:solidFill>
                  <a:latin typeface="Open Sans"/>
                  <a:cs typeface="Open Sans"/>
                </a:rPr>
                <a:t>JA</a:t>
              </a:r>
              <a:endParaRPr sz="915" dirty="0">
                <a:latin typeface="Open Sans"/>
                <a:cs typeface="Open Sans"/>
              </a:endParaRPr>
            </a:p>
          </p:txBody>
        </p:sp>
      </p:grpSp>
      <p:sp>
        <p:nvSpPr>
          <p:cNvPr id="46" name="Cylinder 45">
            <a:extLst>
              <a:ext uri="{FF2B5EF4-FFF2-40B4-BE49-F238E27FC236}">
                <a16:creationId xmlns:a16="http://schemas.microsoft.com/office/drawing/2014/main" id="{42383429-42EC-9528-648B-168CA287A47F}"/>
              </a:ext>
            </a:extLst>
          </p:cNvPr>
          <p:cNvSpPr/>
          <p:nvPr/>
        </p:nvSpPr>
        <p:spPr>
          <a:xfrm>
            <a:off x="5887992" y="3872201"/>
            <a:ext cx="894003" cy="1267014"/>
          </a:xfrm>
          <a:prstGeom prst="can">
            <a:avLst>
              <a:gd name="adj" fmla="val 11850"/>
            </a:avLst>
          </a:prstGeom>
          <a:solidFill>
            <a:schemeClr val="bg1">
              <a:lumMod val="75000"/>
            </a:schemeClr>
          </a:solidFill>
          <a:ln>
            <a:gradFill>
              <a:gsLst>
                <a:gs pos="11000">
                  <a:schemeClr val="bg1">
                    <a:lumMod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0" name="object 91">
            <a:extLst>
              <a:ext uri="{FF2B5EF4-FFF2-40B4-BE49-F238E27FC236}">
                <a16:creationId xmlns:a16="http://schemas.microsoft.com/office/drawing/2014/main" id="{C31C7D8C-FDFA-5419-6C62-84A9405CB8B3}"/>
              </a:ext>
            </a:extLst>
          </p:cNvPr>
          <p:cNvSpPr txBox="1"/>
          <p:nvPr/>
        </p:nvSpPr>
        <p:spPr>
          <a:xfrm>
            <a:off x="5929536" y="4169604"/>
            <a:ext cx="782629" cy="664435"/>
          </a:xfrm>
          <a:prstGeom prst="rect">
            <a:avLst/>
          </a:prstGeom>
        </p:spPr>
        <p:txBody>
          <a:bodyPr vert="horz" wrap="square" lIns="0" tIns="11007" rIns="0" bIns="0" rtlCol="0" anchor="t">
            <a:spAutoFit/>
          </a:bodyPr>
          <a:lstStyle/>
          <a:p>
            <a:pPr marL="11430" marR="4445" algn="ctr">
              <a:lnSpc>
                <a:spcPct val="104700"/>
              </a:lnSpc>
              <a:spcBef>
                <a:spcPts val="87"/>
              </a:spcBef>
            </a:pPr>
            <a:r>
              <a:rPr lang="sv-SE" sz="800" b="1" dirty="0">
                <a:latin typeface="Open Sans"/>
                <a:cs typeface="Open Sans"/>
              </a:rPr>
              <a:t>DESTRUERA</a:t>
            </a:r>
            <a:br>
              <a:rPr lang="sv-SE" sz="800" b="1" dirty="0">
                <a:latin typeface="Open Sans"/>
                <a:cs typeface="Open Sans"/>
              </a:rPr>
            </a:br>
            <a:r>
              <a:rPr lang="sv-SE" sz="800" b="1" dirty="0">
                <a:latin typeface="Open Sans"/>
                <a:cs typeface="Open Sans"/>
              </a:rPr>
              <a:t> i syra </a:t>
            </a:r>
          </a:p>
          <a:p>
            <a:pPr marL="11430" marR="4445" algn="ctr">
              <a:lnSpc>
                <a:spcPct val="104700"/>
              </a:lnSpc>
              <a:spcBef>
                <a:spcPts val="87"/>
              </a:spcBef>
            </a:pPr>
            <a:r>
              <a:rPr lang="sv-SE" sz="800" b="1" dirty="0">
                <a:latin typeface="Open Sans"/>
                <a:cs typeface="Open Sans"/>
              </a:rPr>
              <a:t>eller förvara i plåtbehållare med lock</a:t>
            </a:r>
          </a:p>
        </p:txBody>
      </p:sp>
      <p:cxnSp>
        <p:nvCxnSpPr>
          <p:cNvPr id="11" name="Rett linje 162">
            <a:extLst>
              <a:ext uri="{FF2B5EF4-FFF2-40B4-BE49-F238E27FC236}">
                <a16:creationId xmlns:a16="http://schemas.microsoft.com/office/drawing/2014/main" id="{E928D451-83FC-F109-C995-5EC185982539}"/>
              </a:ext>
            </a:extLst>
          </p:cNvPr>
          <p:cNvCxnSpPr>
            <a:cxnSpLocks/>
          </p:cNvCxnSpPr>
          <p:nvPr/>
        </p:nvCxnSpPr>
        <p:spPr>
          <a:xfrm>
            <a:off x="9088655" y="3970353"/>
            <a:ext cx="10468" cy="937815"/>
          </a:xfrm>
          <a:prstGeom prst="line">
            <a:avLst/>
          </a:prstGeom>
          <a:ln w="28575">
            <a:solidFill>
              <a:schemeClr val="bg1">
                <a:lumMod val="95000"/>
              </a:schemeClr>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0" name="object 86">
            <a:extLst>
              <a:ext uri="{FF2B5EF4-FFF2-40B4-BE49-F238E27FC236}">
                <a16:creationId xmlns:a16="http://schemas.microsoft.com/office/drawing/2014/main" id="{00BF5938-3BD3-AE08-3FE0-143EDDEDDDF2}"/>
              </a:ext>
            </a:extLst>
          </p:cNvPr>
          <p:cNvSpPr txBox="1"/>
          <p:nvPr/>
        </p:nvSpPr>
        <p:spPr>
          <a:xfrm>
            <a:off x="8185337" y="4187587"/>
            <a:ext cx="1614923" cy="361826"/>
          </a:xfrm>
          <a:prstGeom prst="rect">
            <a:avLst/>
          </a:prstGeom>
          <a:solidFill>
            <a:srgbClr val="EC543A"/>
          </a:solidFill>
        </p:spPr>
        <p:txBody>
          <a:bodyPr vert="horz" wrap="square" lIns="0" tIns="28127" rIns="0" bIns="0" rtlCol="0" anchor="ctr">
            <a:spAutoFit/>
          </a:bodyPr>
          <a:lstStyle/>
          <a:p>
            <a:pPr marL="16510" marR="4445" algn="ctr">
              <a:lnSpc>
                <a:spcPts val="1252"/>
              </a:lnSpc>
              <a:spcBef>
                <a:spcPts val="221"/>
              </a:spcBef>
            </a:pPr>
            <a:r>
              <a:rPr lang="en-US" sz="1100" b="1" dirty="0">
                <a:solidFill>
                  <a:srgbClr val="FFFFFF"/>
                </a:solidFill>
                <a:latin typeface="Open Sans"/>
                <a:cs typeface="Open Sans"/>
              </a:rPr>
              <a:t>ÄR GLASET INTE VÄRMETÅLIGT?</a:t>
            </a:r>
            <a:endParaRPr dirty="0"/>
          </a:p>
        </p:txBody>
      </p:sp>
      <p:cxnSp>
        <p:nvCxnSpPr>
          <p:cNvPr id="13" name="Rett pilkobling 148">
            <a:extLst>
              <a:ext uri="{FF2B5EF4-FFF2-40B4-BE49-F238E27FC236}">
                <a16:creationId xmlns:a16="http://schemas.microsoft.com/office/drawing/2014/main" id="{86C75638-E540-AB5E-163D-5A74E19D13C0}"/>
              </a:ext>
            </a:extLst>
          </p:cNvPr>
          <p:cNvCxnSpPr>
            <a:cxnSpLocks/>
          </p:cNvCxnSpPr>
          <p:nvPr/>
        </p:nvCxnSpPr>
        <p:spPr>
          <a:xfrm>
            <a:off x="9634558" y="4323044"/>
            <a:ext cx="471130" cy="0"/>
          </a:xfrm>
          <a:prstGeom prst="straightConnector1">
            <a:avLst/>
          </a:prstGeom>
          <a:ln w="28575">
            <a:solidFill>
              <a:schemeClr val="bg1">
                <a:lumMod val="95000"/>
              </a:schemeClr>
            </a:solidFill>
            <a:prstDash val="sysDot"/>
            <a:headEnd type="none" w="med" len="med"/>
            <a:tailEnd type="arrow"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87450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1C1250-923F-6A9B-1249-E1F2000A8773}"/>
            </a:ext>
          </a:extLst>
        </p:cNvPr>
        <p:cNvGrpSpPr/>
        <p:nvPr/>
      </p:nvGrpSpPr>
      <p:grpSpPr>
        <a:xfrm>
          <a:off x="0" y="0"/>
          <a:ext cx="0" cy="0"/>
          <a:chOff x="0" y="0"/>
          <a:chExt cx="0" cy="0"/>
        </a:xfrm>
      </p:grpSpPr>
      <p:pic>
        <p:nvPicPr>
          <p:cNvPr id="8" name="Platshållare för bild 4">
            <a:extLst>
              <a:ext uri="{FF2B5EF4-FFF2-40B4-BE49-F238E27FC236}">
                <a16:creationId xmlns:a16="http://schemas.microsoft.com/office/drawing/2014/main" id="{FF1BF719-DD3B-0396-BD6E-980864B3DDDC}"/>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a:stretch/>
        </p:blipFill>
        <p:spPr>
          <a:xfrm>
            <a:off x="0" y="0"/>
            <a:ext cx="4003288" cy="6858000"/>
          </a:xfrm>
          <a:prstGeom prst="rect">
            <a:avLst/>
          </a:prstGeom>
        </p:spPr>
      </p:pic>
      <p:sp>
        <p:nvSpPr>
          <p:cNvPr id="10" name="Platshållare för text 2">
            <a:extLst>
              <a:ext uri="{FF2B5EF4-FFF2-40B4-BE49-F238E27FC236}">
                <a16:creationId xmlns:a16="http://schemas.microsoft.com/office/drawing/2014/main" id="{39D5DBEC-C401-64C1-DF8D-F04169810D66}"/>
              </a:ext>
            </a:extLst>
          </p:cNvPr>
          <p:cNvSpPr txBox="1">
            <a:spLocks/>
          </p:cNvSpPr>
          <p:nvPr/>
        </p:nvSpPr>
        <p:spPr>
          <a:xfrm>
            <a:off x="4518530" y="527183"/>
            <a:ext cx="6503256" cy="632146"/>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dirty="0"/>
              <a:t>Vad får hällas i avloppet?</a:t>
            </a:r>
          </a:p>
        </p:txBody>
      </p:sp>
      <p:sp>
        <p:nvSpPr>
          <p:cNvPr id="11" name="Platshållare för text 5">
            <a:extLst>
              <a:ext uri="{FF2B5EF4-FFF2-40B4-BE49-F238E27FC236}">
                <a16:creationId xmlns:a16="http://schemas.microsoft.com/office/drawing/2014/main" id="{A3910E3A-6073-F428-ED15-57CCDAAA1B94}"/>
              </a:ext>
            </a:extLst>
          </p:cNvPr>
          <p:cNvSpPr>
            <a:spLocks noGrp="1"/>
          </p:cNvSpPr>
          <p:nvPr>
            <p:ph type="body" sz="quarter" idx="10"/>
          </p:nvPr>
        </p:nvSpPr>
        <p:spPr>
          <a:xfrm>
            <a:off x="4518530" y="1339937"/>
            <a:ext cx="7307710" cy="4146463"/>
          </a:xfrm>
        </p:spPr>
        <p:txBody>
          <a:bodyPr/>
          <a:lstStyle/>
          <a:p>
            <a:r>
              <a:rPr lang="sv-SE" dirty="0"/>
              <a:t>Grundprincip – alla lösningar som till sitt kemiska innehåll skiljer sig från normalt hushållsavfall ska skickas till destruktion som farligt avfall.</a:t>
            </a:r>
          </a:p>
          <a:p>
            <a:r>
              <a:rPr lang="sv-SE" dirty="0"/>
              <a:t>Exempel på lösningar som får hällas i avloppet.</a:t>
            </a:r>
          </a:p>
          <a:p>
            <a:pPr marL="342900" indent="-342900">
              <a:buFont typeface="Arial" panose="020B0604020202020204" pitchFamily="34" charset="0"/>
              <a:buChar char="•"/>
            </a:pPr>
            <a:r>
              <a:rPr lang="sv-SE" dirty="0"/>
              <a:t>Katjoner:  Na</a:t>
            </a:r>
            <a:r>
              <a:rPr lang="sv-SE" baseline="30000" dirty="0"/>
              <a:t>+</a:t>
            </a:r>
            <a:r>
              <a:rPr lang="sv-SE" dirty="0"/>
              <a:t>, Mg</a:t>
            </a:r>
            <a:r>
              <a:rPr lang="sv-SE" baseline="30000" dirty="0"/>
              <a:t>2+ </a:t>
            </a:r>
            <a:r>
              <a:rPr lang="sv-SE" dirty="0"/>
              <a:t>, K</a:t>
            </a:r>
            <a:r>
              <a:rPr lang="sv-SE" baseline="30000" dirty="0"/>
              <a:t>+</a:t>
            </a:r>
            <a:r>
              <a:rPr lang="sv-SE" dirty="0"/>
              <a:t>, Ca</a:t>
            </a:r>
            <a:r>
              <a:rPr lang="sv-SE" baseline="30000" dirty="0"/>
              <a:t>2+ </a:t>
            </a:r>
            <a:r>
              <a:rPr lang="sv-SE" dirty="0"/>
              <a:t>, Fe</a:t>
            </a:r>
            <a:r>
              <a:rPr lang="sv-SE" baseline="30000" dirty="0"/>
              <a:t>2+ </a:t>
            </a:r>
            <a:r>
              <a:rPr lang="sv-SE" dirty="0"/>
              <a:t>, Fe</a:t>
            </a:r>
            <a:r>
              <a:rPr lang="sv-SE" baseline="30000" dirty="0"/>
              <a:t>3+</a:t>
            </a:r>
            <a:r>
              <a:rPr lang="sv-SE" dirty="0"/>
              <a:t>, Al</a:t>
            </a:r>
            <a:r>
              <a:rPr lang="sv-SE" baseline="30000" dirty="0"/>
              <a:t>3+</a:t>
            </a:r>
            <a:r>
              <a:rPr lang="sv-SE" dirty="0"/>
              <a:t> (ej Li</a:t>
            </a:r>
            <a:r>
              <a:rPr lang="sv-SE" baseline="30000" dirty="0"/>
              <a:t>+</a:t>
            </a:r>
            <a:r>
              <a:rPr lang="sv-SE" dirty="0"/>
              <a:t> i Gbg)</a:t>
            </a:r>
          </a:p>
          <a:p>
            <a:pPr marL="342900" indent="-342900">
              <a:buFont typeface="Arial" panose="020B0604020202020204" pitchFamily="34" charset="0"/>
              <a:buChar char="•"/>
            </a:pPr>
            <a:r>
              <a:rPr lang="sv-SE" b="1" dirty="0"/>
              <a:t>små volymer </a:t>
            </a:r>
            <a:r>
              <a:rPr lang="sv-SE" dirty="0"/>
              <a:t>av enkla alkoholer, aceton och svaga syror</a:t>
            </a:r>
          </a:p>
          <a:p>
            <a:pPr marL="342900" indent="-342900">
              <a:buFont typeface="Arial" panose="020B0604020202020204" pitchFamily="34" charset="0"/>
              <a:buChar char="•"/>
            </a:pPr>
            <a:r>
              <a:rPr lang="sv-SE" b="1" dirty="0"/>
              <a:t>5 &lt; pH &lt; 11</a:t>
            </a:r>
            <a:endParaRPr lang="sv-SE" dirty="0"/>
          </a:p>
          <a:p>
            <a:endParaRPr lang="sv-SE" dirty="0"/>
          </a:p>
        </p:txBody>
      </p:sp>
      <p:sp>
        <p:nvSpPr>
          <p:cNvPr id="2" name="textruta 1">
            <a:extLst>
              <a:ext uri="{FF2B5EF4-FFF2-40B4-BE49-F238E27FC236}">
                <a16:creationId xmlns:a16="http://schemas.microsoft.com/office/drawing/2014/main" id="{EE8A7DD6-3358-1F17-A59E-8DFF9DD45310}"/>
              </a:ext>
            </a:extLst>
          </p:cNvPr>
          <p:cNvSpPr txBox="1"/>
          <p:nvPr/>
        </p:nvSpPr>
        <p:spPr>
          <a:xfrm>
            <a:off x="7876617" y="4476591"/>
            <a:ext cx="3949623" cy="369332"/>
          </a:xfrm>
          <a:prstGeom prst="rect">
            <a:avLst/>
          </a:prstGeom>
          <a:noFill/>
        </p:spPr>
        <p:txBody>
          <a:bodyPr wrap="square" rtlCol="0">
            <a:spAutoFit/>
          </a:bodyPr>
          <a:lstStyle/>
          <a:p>
            <a:r>
              <a:rPr lang="sv-SE" i="1" dirty="0">
                <a:latin typeface="+mj-lt"/>
              </a:rPr>
              <a:t>Exempel hämtat från </a:t>
            </a:r>
            <a:r>
              <a:rPr lang="sv-SE" i="1" dirty="0" err="1">
                <a:latin typeface="+mj-lt"/>
              </a:rPr>
              <a:t>Gryab</a:t>
            </a:r>
            <a:r>
              <a:rPr lang="sv-SE" i="1" dirty="0">
                <a:latin typeface="+mj-lt"/>
              </a:rPr>
              <a:t> (Göteborg)</a:t>
            </a:r>
          </a:p>
        </p:txBody>
      </p:sp>
      <p:pic>
        <p:nvPicPr>
          <p:cNvPr id="3" name="Bildobjekt 2">
            <a:extLst>
              <a:ext uri="{FF2B5EF4-FFF2-40B4-BE49-F238E27FC236}">
                <a16:creationId xmlns:a16="http://schemas.microsoft.com/office/drawing/2014/main" id="{598223F1-AEF2-F962-CC82-5D4F27A8569B}"/>
              </a:ext>
            </a:extLst>
          </p:cNvPr>
          <p:cNvPicPr>
            <a:picLocks noChangeAspect="1"/>
          </p:cNvPicPr>
          <p:nvPr/>
        </p:nvPicPr>
        <p:blipFill>
          <a:blip r:embed="rId4"/>
          <a:stretch>
            <a:fillRect/>
          </a:stretch>
        </p:blipFill>
        <p:spPr>
          <a:xfrm>
            <a:off x="4765447" y="5065092"/>
            <a:ext cx="1518122" cy="1518122"/>
          </a:xfrm>
          <a:prstGeom prst="rect">
            <a:avLst/>
          </a:prstGeom>
        </p:spPr>
      </p:pic>
    </p:spTree>
    <p:extLst>
      <p:ext uri="{BB962C8B-B14F-4D97-AF65-F5344CB8AC3E}">
        <p14:creationId xmlns:p14="http://schemas.microsoft.com/office/powerpoint/2010/main" val="1719742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Visa källbilden">
            <a:extLst>
              <a:ext uri="{FF2B5EF4-FFF2-40B4-BE49-F238E27FC236}">
                <a16:creationId xmlns:a16="http://schemas.microsoft.com/office/drawing/2014/main" id="{A56CE77D-CC7D-4459-A3A8-1867CAF24EBB}"/>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10212" y="183130"/>
            <a:ext cx="3429000" cy="6858000"/>
          </a:xfrm>
          <a:prstGeom prst="rect">
            <a:avLst/>
          </a:prstGeom>
          <a:noFill/>
          <a:extLst>
            <a:ext uri="{909E8E84-426E-40DD-AFC4-6F175D3DCCD1}">
              <a14:hiddenFill xmlns:a14="http://schemas.microsoft.com/office/drawing/2010/main">
                <a:solidFill>
                  <a:srgbClr val="FFFFFF"/>
                </a:solidFill>
              </a14:hiddenFill>
            </a:ext>
          </a:extLst>
        </p:spPr>
      </p:pic>
      <p:cxnSp>
        <p:nvCxnSpPr>
          <p:cNvPr id="8" name="Rak pilkoppling 7">
            <a:extLst>
              <a:ext uri="{FF2B5EF4-FFF2-40B4-BE49-F238E27FC236}">
                <a16:creationId xmlns:a16="http://schemas.microsoft.com/office/drawing/2014/main" id="{B09969F4-2B39-4C32-B8AB-02241D8F1A5E}"/>
              </a:ext>
            </a:extLst>
          </p:cNvPr>
          <p:cNvCxnSpPr>
            <a:cxnSpLocks/>
          </p:cNvCxnSpPr>
          <p:nvPr/>
        </p:nvCxnSpPr>
        <p:spPr>
          <a:xfrm flipH="1">
            <a:off x="7310438" y="4331331"/>
            <a:ext cx="664367" cy="546830"/>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sp>
        <p:nvSpPr>
          <p:cNvPr id="10" name="textruta 9">
            <a:extLst>
              <a:ext uri="{FF2B5EF4-FFF2-40B4-BE49-F238E27FC236}">
                <a16:creationId xmlns:a16="http://schemas.microsoft.com/office/drawing/2014/main" id="{601A36E6-1840-420F-AA62-7E4D168284F3}"/>
              </a:ext>
            </a:extLst>
          </p:cNvPr>
          <p:cNvSpPr txBox="1"/>
          <p:nvPr/>
        </p:nvSpPr>
        <p:spPr>
          <a:xfrm>
            <a:off x="8939212" y="5845056"/>
            <a:ext cx="3252788" cy="830997"/>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dirty="0">
                <a:ln>
                  <a:noFill/>
                </a:ln>
                <a:solidFill>
                  <a:prstClr val="white"/>
                </a:solidFill>
                <a:effectLst/>
                <a:uLnTx/>
                <a:uFillTx/>
                <a:latin typeface="Gill Alt One MT" panose="020B0502020104020203" pitchFamily="34" charset="0"/>
                <a:ea typeface="+mn-ea"/>
                <a:cs typeface="+mn-cs"/>
              </a:rPr>
              <a:t>Resurscentrum i fysik (NRCF i Lund)</a:t>
            </a:r>
            <a:endParaRPr kumimoji="0" lang="en-SE" sz="2400" b="0" i="0" u="none" strike="noStrike" kern="1200" cap="none" spc="0" normalizeH="0" baseline="0" noProof="0" dirty="0">
              <a:ln>
                <a:noFill/>
              </a:ln>
              <a:solidFill>
                <a:prstClr val="white"/>
              </a:solidFill>
              <a:effectLst/>
              <a:uLnTx/>
              <a:uFillTx/>
              <a:latin typeface="Gill Alt One MT" panose="020B0502020104020203" pitchFamily="34" charset="0"/>
              <a:ea typeface="+mn-ea"/>
              <a:cs typeface="+mn-cs"/>
            </a:endParaRPr>
          </a:p>
        </p:txBody>
      </p:sp>
      <p:cxnSp>
        <p:nvCxnSpPr>
          <p:cNvPr id="11" name="Rak pilkoppling 10">
            <a:extLst>
              <a:ext uri="{FF2B5EF4-FFF2-40B4-BE49-F238E27FC236}">
                <a16:creationId xmlns:a16="http://schemas.microsoft.com/office/drawing/2014/main" id="{2B90DE0F-D09A-4B62-8EA3-73FDB9AE11D6}"/>
              </a:ext>
            </a:extLst>
          </p:cNvPr>
          <p:cNvCxnSpPr>
            <a:cxnSpLocks/>
            <a:stCxn id="10" idx="1"/>
          </p:cNvCxnSpPr>
          <p:nvPr/>
        </p:nvCxnSpPr>
        <p:spPr>
          <a:xfrm flipH="1">
            <a:off x="6272214" y="6260555"/>
            <a:ext cx="2666998" cy="345232"/>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sp>
        <p:nvSpPr>
          <p:cNvPr id="14" name="textruta 13">
            <a:extLst>
              <a:ext uri="{FF2B5EF4-FFF2-40B4-BE49-F238E27FC236}">
                <a16:creationId xmlns:a16="http://schemas.microsoft.com/office/drawing/2014/main" id="{037B954D-E415-48A4-95B0-99FD14F68D0F}"/>
              </a:ext>
            </a:extLst>
          </p:cNvPr>
          <p:cNvSpPr txBox="1"/>
          <p:nvPr/>
        </p:nvSpPr>
        <p:spPr>
          <a:xfrm>
            <a:off x="1490662" y="4906736"/>
            <a:ext cx="3781425" cy="830997"/>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dirty="0">
                <a:ln>
                  <a:noFill/>
                </a:ln>
                <a:solidFill>
                  <a:prstClr val="white"/>
                </a:solidFill>
                <a:effectLst/>
                <a:uLnTx/>
                <a:uFillTx/>
                <a:latin typeface="Gill Alt One MT" panose="020B0502020104020203" pitchFamily="34" charset="0"/>
                <a:ea typeface="+mn-ea"/>
                <a:cs typeface="+mn-cs"/>
              </a:rPr>
              <a:t>Resurscentrum i matematik (NCM i Göteborg)</a:t>
            </a:r>
            <a:endParaRPr kumimoji="0" lang="en-SE" sz="2400" b="0" i="0" u="none" strike="noStrike" kern="1200" cap="none" spc="0" normalizeH="0" baseline="0" noProof="0" dirty="0">
              <a:ln>
                <a:noFill/>
              </a:ln>
              <a:solidFill>
                <a:prstClr val="white"/>
              </a:solidFill>
              <a:effectLst/>
              <a:uLnTx/>
              <a:uFillTx/>
              <a:latin typeface="Gill Alt One MT" panose="020B0502020104020203" pitchFamily="34" charset="0"/>
              <a:ea typeface="+mn-ea"/>
              <a:cs typeface="+mn-cs"/>
            </a:endParaRPr>
          </a:p>
        </p:txBody>
      </p:sp>
      <p:cxnSp>
        <p:nvCxnSpPr>
          <p:cNvPr id="15" name="Rak pilkoppling 14">
            <a:extLst>
              <a:ext uri="{FF2B5EF4-FFF2-40B4-BE49-F238E27FC236}">
                <a16:creationId xmlns:a16="http://schemas.microsoft.com/office/drawing/2014/main" id="{9F523625-28E0-46DE-AD22-E9FBFAA1F082}"/>
              </a:ext>
            </a:extLst>
          </p:cNvPr>
          <p:cNvCxnSpPr>
            <a:cxnSpLocks/>
          </p:cNvCxnSpPr>
          <p:nvPr/>
        </p:nvCxnSpPr>
        <p:spPr>
          <a:xfrm>
            <a:off x="5072062" y="5325836"/>
            <a:ext cx="1000125" cy="295275"/>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sp>
        <p:nvSpPr>
          <p:cNvPr id="19" name="textruta 18">
            <a:extLst>
              <a:ext uri="{FF2B5EF4-FFF2-40B4-BE49-F238E27FC236}">
                <a16:creationId xmlns:a16="http://schemas.microsoft.com/office/drawing/2014/main" id="{A5A7FB2B-173C-45F1-A7B7-D6BB329F612A}"/>
              </a:ext>
            </a:extLst>
          </p:cNvPr>
          <p:cNvSpPr txBox="1"/>
          <p:nvPr/>
        </p:nvSpPr>
        <p:spPr>
          <a:xfrm>
            <a:off x="2019299" y="3866189"/>
            <a:ext cx="3781425" cy="830997"/>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dirty="0">
                <a:ln>
                  <a:noFill/>
                </a:ln>
                <a:solidFill>
                  <a:prstClr val="white"/>
                </a:solidFill>
                <a:effectLst/>
                <a:uLnTx/>
                <a:uFillTx/>
                <a:latin typeface="Gill Alt One MT" panose="020B0502020104020203" pitchFamily="34" charset="0"/>
                <a:ea typeface="+mn-ea"/>
                <a:cs typeface="+mn-cs"/>
              </a:rPr>
              <a:t>Resurscentrum i teknik (CETIS i Linköping)</a:t>
            </a:r>
            <a:endParaRPr kumimoji="0" lang="en-SE" sz="2400" b="0" i="0" u="none" strike="noStrike" kern="1200" cap="none" spc="0" normalizeH="0" baseline="0" noProof="0" dirty="0">
              <a:ln>
                <a:noFill/>
              </a:ln>
              <a:solidFill>
                <a:prstClr val="white"/>
              </a:solidFill>
              <a:effectLst/>
              <a:uLnTx/>
              <a:uFillTx/>
              <a:latin typeface="Gill Alt One MT" panose="020B0502020104020203" pitchFamily="34" charset="0"/>
              <a:ea typeface="+mn-ea"/>
              <a:cs typeface="+mn-cs"/>
            </a:endParaRPr>
          </a:p>
        </p:txBody>
      </p:sp>
      <p:sp>
        <p:nvSpPr>
          <p:cNvPr id="20" name="textruta 19">
            <a:extLst>
              <a:ext uri="{FF2B5EF4-FFF2-40B4-BE49-F238E27FC236}">
                <a16:creationId xmlns:a16="http://schemas.microsoft.com/office/drawing/2014/main" id="{C2AC4D6F-7F86-4B80-A099-BF4AF1BD5A76}"/>
              </a:ext>
            </a:extLst>
          </p:cNvPr>
          <p:cNvSpPr txBox="1"/>
          <p:nvPr/>
        </p:nvSpPr>
        <p:spPr>
          <a:xfrm>
            <a:off x="1404937" y="2530923"/>
            <a:ext cx="4433887" cy="1200329"/>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0" i="0" u="none" strike="noStrike" kern="1200" cap="none" spc="0" normalizeH="0" baseline="0" noProof="0" dirty="0">
                <a:ln>
                  <a:noFill/>
                </a:ln>
                <a:solidFill>
                  <a:prstClr val="white"/>
                </a:solidFill>
                <a:effectLst/>
                <a:uLnTx/>
                <a:uFillTx/>
                <a:latin typeface="Gill Alt One MT" panose="020B0502020104020203" pitchFamily="34" charset="0"/>
                <a:ea typeface="+mn-ea"/>
                <a:cs typeface="+mn-cs"/>
              </a:rPr>
              <a:t>Resurscentrum i naturvetenskapens och teknikens didaktik (NATDID i Norrköping)</a:t>
            </a:r>
            <a:endParaRPr kumimoji="0" lang="en-SE" sz="2400" b="0" i="0" u="none" strike="noStrike" kern="1200" cap="none" spc="0" normalizeH="0" baseline="0" noProof="0" dirty="0">
              <a:ln>
                <a:noFill/>
              </a:ln>
              <a:solidFill>
                <a:prstClr val="white"/>
              </a:solidFill>
              <a:effectLst/>
              <a:uLnTx/>
              <a:uFillTx/>
              <a:latin typeface="Gill Alt One MT" panose="020B0502020104020203" pitchFamily="34" charset="0"/>
              <a:ea typeface="+mn-ea"/>
              <a:cs typeface="+mn-cs"/>
            </a:endParaRPr>
          </a:p>
        </p:txBody>
      </p:sp>
      <p:cxnSp>
        <p:nvCxnSpPr>
          <p:cNvPr id="21" name="Rak pilkoppling 20">
            <a:extLst>
              <a:ext uri="{FF2B5EF4-FFF2-40B4-BE49-F238E27FC236}">
                <a16:creationId xmlns:a16="http://schemas.microsoft.com/office/drawing/2014/main" id="{556F595C-A0D4-4840-AE93-B2D916B55EBE}"/>
              </a:ext>
            </a:extLst>
          </p:cNvPr>
          <p:cNvCxnSpPr>
            <a:cxnSpLocks/>
          </p:cNvCxnSpPr>
          <p:nvPr/>
        </p:nvCxnSpPr>
        <p:spPr>
          <a:xfrm>
            <a:off x="5510212" y="4606698"/>
            <a:ext cx="1343025" cy="719138"/>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cxnSp>
        <p:nvCxnSpPr>
          <p:cNvPr id="24" name="Rak pilkoppling 23">
            <a:extLst>
              <a:ext uri="{FF2B5EF4-FFF2-40B4-BE49-F238E27FC236}">
                <a16:creationId xmlns:a16="http://schemas.microsoft.com/office/drawing/2014/main" id="{23C30EF3-C9E9-498A-B6E4-75D2F7C0AAFB}"/>
              </a:ext>
            </a:extLst>
          </p:cNvPr>
          <p:cNvCxnSpPr>
            <a:cxnSpLocks/>
          </p:cNvCxnSpPr>
          <p:nvPr/>
        </p:nvCxnSpPr>
        <p:spPr>
          <a:xfrm>
            <a:off x="5710237" y="3185152"/>
            <a:ext cx="1237101" cy="2027979"/>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cxnSp>
        <p:nvCxnSpPr>
          <p:cNvPr id="27" name="Rak pilkoppling 26">
            <a:extLst>
              <a:ext uri="{FF2B5EF4-FFF2-40B4-BE49-F238E27FC236}">
                <a16:creationId xmlns:a16="http://schemas.microsoft.com/office/drawing/2014/main" id="{38D4850D-1C4E-424B-8628-6956F39DD7E7}"/>
              </a:ext>
            </a:extLst>
          </p:cNvPr>
          <p:cNvCxnSpPr>
            <a:cxnSpLocks/>
          </p:cNvCxnSpPr>
          <p:nvPr/>
        </p:nvCxnSpPr>
        <p:spPr>
          <a:xfrm flipH="1">
            <a:off x="7224713" y="3342177"/>
            <a:ext cx="640895" cy="1402634"/>
          </a:xfrm>
          <a:prstGeom prst="straightConnector1">
            <a:avLst/>
          </a:prstGeom>
          <a:ln w="76200">
            <a:solidFill>
              <a:schemeClr val="tx1"/>
            </a:solidFill>
            <a:tailEnd type="triangle"/>
          </a:ln>
        </p:spPr>
        <p:style>
          <a:lnRef idx="3">
            <a:schemeClr val="dk1"/>
          </a:lnRef>
          <a:fillRef idx="0">
            <a:schemeClr val="dk1"/>
          </a:fillRef>
          <a:effectRef idx="2">
            <a:schemeClr val="dk1"/>
          </a:effectRef>
          <a:fontRef idx="minor">
            <a:schemeClr val="tx1"/>
          </a:fontRef>
        </p:style>
      </p:cxnSp>
      <p:sp>
        <p:nvSpPr>
          <p:cNvPr id="18" name="Platshållare för text 2">
            <a:extLst>
              <a:ext uri="{FF2B5EF4-FFF2-40B4-BE49-F238E27FC236}">
                <a16:creationId xmlns:a16="http://schemas.microsoft.com/office/drawing/2014/main" id="{CD9ED3A0-9CE2-4A23-8FA4-64EFDCBBB7FA}"/>
              </a:ext>
            </a:extLst>
          </p:cNvPr>
          <p:cNvSpPr txBox="1">
            <a:spLocks/>
          </p:cNvSpPr>
          <p:nvPr/>
        </p:nvSpPr>
        <p:spPr>
          <a:xfrm>
            <a:off x="454856" y="385188"/>
            <a:ext cx="5117268" cy="17034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3600" b="1" dirty="0">
                <a:solidFill>
                  <a:schemeClr val="tx2"/>
                </a:solidFill>
              </a:rPr>
              <a:t>Resurscentrum med stöd</a:t>
            </a:r>
            <a:br>
              <a:rPr lang="sv-SE" sz="3600" b="1" dirty="0">
                <a:solidFill>
                  <a:schemeClr val="tx2"/>
                </a:solidFill>
              </a:rPr>
            </a:br>
            <a:endParaRPr lang="sv-SE" sz="3600" b="1" dirty="0">
              <a:solidFill>
                <a:schemeClr val="tx2"/>
              </a:solidFill>
            </a:endParaRPr>
          </a:p>
        </p:txBody>
      </p:sp>
      <p:sp>
        <p:nvSpPr>
          <p:cNvPr id="22" name="textruta 21">
            <a:extLst>
              <a:ext uri="{FF2B5EF4-FFF2-40B4-BE49-F238E27FC236}">
                <a16:creationId xmlns:a16="http://schemas.microsoft.com/office/drawing/2014/main" id="{ED8BD1D3-AC1D-48A8-B5E6-D6230CEFCAC8}"/>
              </a:ext>
            </a:extLst>
          </p:cNvPr>
          <p:cNvSpPr txBox="1"/>
          <p:nvPr/>
        </p:nvSpPr>
        <p:spPr>
          <a:xfrm>
            <a:off x="7786687" y="2554776"/>
            <a:ext cx="3990976" cy="830997"/>
          </a:xfrm>
          <a:prstGeom prst="rect">
            <a:avLst/>
          </a:prstGeom>
          <a:solidFill>
            <a:schemeClr val="bg1"/>
          </a:solidFill>
          <a:ln w="12700">
            <a:solidFill>
              <a:schemeClr val="tx1"/>
            </a:solidFill>
          </a:ln>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sv-SE" sz="2400" dirty="0">
                <a:solidFill>
                  <a:schemeClr val="tx1"/>
                </a:solidFill>
                <a:latin typeface="Gill Alt One MT" panose="020B0502020104020203" pitchFamily="34" charset="0"/>
              </a:rPr>
              <a:t>Resurscentrum i biologi och bioteknik (Bioresurs i Uppsala</a:t>
            </a:r>
            <a:r>
              <a:rPr lang="sv-SE" sz="2400" dirty="0">
                <a:solidFill>
                  <a:schemeClr val="bg1"/>
                </a:solidFill>
                <a:latin typeface="Gill Alt One MT" panose="020B0502020104020203" pitchFamily="34" charset="0"/>
              </a:rPr>
              <a:t>)</a:t>
            </a:r>
            <a:endParaRPr lang="en-SE" sz="2400" dirty="0">
              <a:solidFill>
                <a:schemeClr val="bg1"/>
              </a:solidFill>
              <a:latin typeface="Gill Alt One MT" panose="020B0502020104020203" pitchFamily="34" charset="0"/>
            </a:endParaRPr>
          </a:p>
        </p:txBody>
      </p:sp>
      <p:sp>
        <p:nvSpPr>
          <p:cNvPr id="23" name="textruta 22">
            <a:extLst>
              <a:ext uri="{FF2B5EF4-FFF2-40B4-BE49-F238E27FC236}">
                <a16:creationId xmlns:a16="http://schemas.microsoft.com/office/drawing/2014/main" id="{72A3D73F-97D9-43BD-8967-A7FB6483FBBE}"/>
              </a:ext>
            </a:extLst>
          </p:cNvPr>
          <p:cNvSpPr txBox="1"/>
          <p:nvPr/>
        </p:nvSpPr>
        <p:spPr>
          <a:xfrm>
            <a:off x="7901667" y="3623762"/>
            <a:ext cx="3769224" cy="830997"/>
          </a:xfrm>
          <a:prstGeom prst="rect">
            <a:avLst/>
          </a:prstGeom>
          <a:solidFill>
            <a:schemeClr val="bg1"/>
          </a:solidFill>
          <a:ln w="12700">
            <a:solidFill>
              <a:schemeClr val="tx1"/>
            </a:solidFill>
          </a:ln>
        </p:spPr>
        <p:style>
          <a:lnRef idx="3">
            <a:schemeClr val="lt1"/>
          </a:lnRef>
          <a:fillRef idx="1">
            <a:schemeClr val="dk1"/>
          </a:fillRef>
          <a:effectRef idx="1">
            <a:schemeClr val="dk1"/>
          </a:effectRef>
          <a:fontRef idx="minor">
            <a:schemeClr val="lt1"/>
          </a:fontRef>
        </p:style>
        <p:txBody>
          <a:bodyPr wrap="square" rtlCol="0">
            <a:spAutoFit/>
          </a:bodyPr>
          <a:lstStyle/>
          <a:p>
            <a:r>
              <a:rPr lang="sv-SE" sz="2400" dirty="0">
                <a:solidFill>
                  <a:schemeClr val="tx1"/>
                </a:solidFill>
                <a:latin typeface="Gill Alt One MT" panose="020B0502020104020203" pitchFamily="34" charset="0"/>
              </a:rPr>
              <a:t>Kemilärarnas resurscentrum (KRC i Stockholm)</a:t>
            </a:r>
            <a:endParaRPr lang="en-SE" sz="2400" dirty="0">
              <a:solidFill>
                <a:schemeClr val="tx1"/>
              </a:solidFill>
              <a:latin typeface="Gill Alt One MT" panose="020B0502020104020203" pitchFamily="34" charset="0"/>
            </a:endParaRPr>
          </a:p>
        </p:txBody>
      </p:sp>
      <p:sp>
        <p:nvSpPr>
          <p:cNvPr id="25" name="textruta 24">
            <a:extLst>
              <a:ext uri="{FF2B5EF4-FFF2-40B4-BE49-F238E27FC236}">
                <a16:creationId xmlns:a16="http://schemas.microsoft.com/office/drawing/2014/main" id="{7051AF4E-FB1F-4CBA-B007-AE89EDB93F6E}"/>
              </a:ext>
            </a:extLst>
          </p:cNvPr>
          <p:cNvSpPr txBox="1"/>
          <p:nvPr/>
        </p:nvSpPr>
        <p:spPr>
          <a:xfrm>
            <a:off x="8201024" y="4776069"/>
            <a:ext cx="3990976" cy="830997"/>
          </a:xfrm>
          <a:prstGeom prst="rect">
            <a:avLst/>
          </a:prstGeom>
          <a:solidFill>
            <a:schemeClr val="tx1"/>
          </a:solidFill>
          <a:ln w="3175">
            <a:solidFill>
              <a:schemeClr val="bg1"/>
            </a:solidFill>
          </a:ln>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sv-SE" sz="2400" dirty="0">
                <a:solidFill>
                  <a:schemeClr val="bg1"/>
                </a:solidFill>
                <a:latin typeface="Gill Alt One MT" panose="020B0502020104020203" pitchFamily="34" charset="0"/>
              </a:rPr>
              <a:t>Nationellt centrum för svenska som andraspråk (Stockholm)</a:t>
            </a:r>
            <a:endParaRPr lang="en-SE" sz="2400" dirty="0">
              <a:solidFill>
                <a:schemeClr val="bg1"/>
              </a:solidFill>
              <a:latin typeface="Gill Alt One MT" panose="020B0502020104020203" pitchFamily="34" charset="0"/>
            </a:endParaRPr>
          </a:p>
        </p:txBody>
      </p:sp>
      <p:cxnSp>
        <p:nvCxnSpPr>
          <p:cNvPr id="28" name="Rak pilkoppling 27">
            <a:extLst>
              <a:ext uri="{FF2B5EF4-FFF2-40B4-BE49-F238E27FC236}">
                <a16:creationId xmlns:a16="http://schemas.microsoft.com/office/drawing/2014/main" id="{7064F69C-38BF-46EA-9F1F-0D3DD08E77F7}"/>
              </a:ext>
            </a:extLst>
          </p:cNvPr>
          <p:cNvCxnSpPr>
            <a:cxnSpLocks/>
          </p:cNvCxnSpPr>
          <p:nvPr/>
        </p:nvCxnSpPr>
        <p:spPr>
          <a:xfrm flipH="1" flipV="1">
            <a:off x="7394803" y="4911526"/>
            <a:ext cx="842281" cy="112318"/>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1336222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AD106-F1EB-2116-EDEF-BBA02BCEF690}"/>
            </a:ext>
          </a:extLst>
        </p:cNvPr>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BAA405AE-07D6-43A0-1462-E654799F2237}"/>
              </a:ext>
            </a:extLst>
          </p:cNvPr>
          <p:cNvSpPr>
            <a:spLocks noGrp="1"/>
          </p:cNvSpPr>
          <p:nvPr>
            <p:ph type="body" sz="quarter" idx="11"/>
          </p:nvPr>
        </p:nvSpPr>
        <p:spPr>
          <a:xfrm>
            <a:off x="643017" y="656248"/>
            <a:ext cx="8459419" cy="673788"/>
          </a:xfrm>
        </p:spPr>
        <p:txBody>
          <a:bodyPr/>
          <a:lstStyle/>
          <a:p>
            <a:r>
              <a:rPr lang="sv-SE" sz="3600" b="1" dirty="0">
                <a:cs typeface="Calibri" charset="0"/>
              </a:rPr>
              <a:t>Handlingsplan för utfasning av kemikalier</a:t>
            </a:r>
            <a:endParaRPr lang="en-GB" sz="3600" b="1" dirty="0"/>
          </a:p>
          <a:p>
            <a:endParaRPr lang="sv-SE" dirty="0"/>
          </a:p>
        </p:txBody>
      </p:sp>
      <p:sp>
        <p:nvSpPr>
          <p:cNvPr id="5" name="textruta 4">
            <a:extLst>
              <a:ext uri="{FF2B5EF4-FFF2-40B4-BE49-F238E27FC236}">
                <a16:creationId xmlns:a16="http://schemas.microsoft.com/office/drawing/2014/main" id="{080987F4-6750-EC70-CDF0-C81974BD28F9}"/>
              </a:ext>
            </a:extLst>
          </p:cNvPr>
          <p:cNvSpPr txBox="1"/>
          <p:nvPr/>
        </p:nvSpPr>
        <p:spPr>
          <a:xfrm>
            <a:off x="687489" y="4329792"/>
            <a:ext cx="7297898" cy="461665"/>
          </a:xfrm>
          <a:prstGeom prst="rect">
            <a:avLst/>
          </a:prstGeom>
          <a:noFill/>
        </p:spPr>
        <p:txBody>
          <a:bodyPr wrap="square" rtlCol="0">
            <a:spAutoFit/>
          </a:bodyPr>
          <a:lstStyle/>
          <a:p>
            <a:r>
              <a:rPr lang="sv-SE" sz="2400" dirty="0">
                <a:latin typeface="+mj-lt"/>
              </a:rPr>
              <a:t>Baserad på förslag från Irene Gustafsson, Göteborg, 2021.</a:t>
            </a:r>
          </a:p>
        </p:txBody>
      </p:sp>
      <p:sp>
        <p:nvSpPr>
          <p:cNvPr id="6" name="textruta 5">
            <a:extLst>
              <a:ext uri="{FF2B5EF4-FFF2-40B4-BE49-F238E27FC236}">
                <a16:creationId xmlns:a16="http://schemas.microsoft.com/office/drawing/2014/main" id="{ED889B5F-AFF3-57F0-A6C9-19EE2FB8F66D}"/>
              </a:ext>
            </a:extLst>
          </p:cNvPr>
          <p:cNvSpPr txBox="1"/>
          <p:nvPr/>
        </p:nvSpPr>
        <p:spPr>
          <a:xfrm>
            <a:off x="735232" y="5163526"/>
            <a:ext cx="5131970" cy="830997"/>
          </a:xfrm>
          <a:prstGeom prst="rect">
            <a:avLst/>
          </a:prstGeom>
          <a:noFill/>
        </p:spPr>
        <p:txBody>
          <a:bodyPr wrap="square">
            <a:spAutoFit/>
          </a:bodyPr>
          <a:lstStyle/>
          <a:p>
            <a:r>
              <a:rPr lang="sv-SE" sz="2400" dirty="0">
                <a:latin typeface="+mj-lt"/>
                <a:sym typeface="Wingdings" panose="05000000000000000000" pitchFamily="2" charset="2"/>
                <a:hlinkClick r:id="rId2"/>
              </a:rPr>
              <a:t> Mall finns under "Stödmaterial och IB-artiklar om kemisäkerhet</a:t>
            </a:r>
            <a:endParaRPr lang="sv-SE" sz="2400" dirty="0">
              <a:latin typeface="+mj-lt"/>
            </a:endParaRPr>
          </a:p>
        </p:txBody>
      </p:sp>
      <p:pic>
        <p:nvPicPr>
          <p:cNvPr id="2" name="Graphic 3">
            <a:extLst>
              <a:ext uri="{FF2B5EF4-FFF2-40B4-BE49-F238E27FC236}">
                <a16:creationId xmlns:a16="http://schemas.microsoft.com/office/drawing/2014/main" id="{979E1A17-1925-4FD3-7AE4-8BAACB844E4C}"/>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655581" y="3917728"/>
            <a:ext cx="4536419" cy="2940272"/>
          </a:xfrm>
          <a:prstGeom prst="rect">
            <a:avLst/>
          </a:prstGeom>
        </p:spPr>
      </p:pic>
      <p:graphicFrame>
        <p:nvGraphicFramePr>
          <p:cNvPr id="4" name="Tabell 3">
            <a:extLst>
              <a:ext uri="{FF2B5EF4-FFF2-40B4-BE49-F238E27FC236}">
                <a16:creationId xmlns:a16="http://schemas.microsoft.com/office/drawing/2014/main" id="{4F2B70B8-548A-85A1-A7B2-A2F7FCD7468A}"/>
              </a:ext>
            </a:extLst>
          </p:cNvPr>
          <p:cNvGraphicFramePr>
            <a:graphicFrameLocks noGrp="1"/>
          </p:cNvGraphicFramePr>
          <p:nvPr/>
        </p:nvGraphicFramePr>
        <p:xfrm>
          <a:off x="687489" y="1359778"/>
          <a:ext cx="10359427" cy="2940272"/>
        </p:xfrm>
        <a:graphic>
          <a:graphicData uri="http://schemas.openxmlformats.org/drawingml/2006/table">
            <a:tbl>
              <a:tblPr firstRow="1" bandRow="1">
                <a:tableStyleId>{616DA210-FB5B-4158-B5E0-FEB733F419BA}</a:tableStyleId>
              </a:tblPr>
              <a:tblGrid>
                <a:gridCol w="1522515">
                  <a:extLst>
                    <a:ext uri="{9D8B030D-6E8A-4147-A177-3AD203B41FA5}">
                      <a16:colId xmlns:a16="http://schemas.microsoft.com/office/drawing/2014/main" val="1717131376"/>
                    </a:ext>
                  </a:extLst>
                </a:gridCol>
                <a:gridCol w="1327247">
                  <a:extLst>
                    <a:ext uri="{9D8B030D-6E8A-4147-A177-3AD203B41FA5}">
                      <a16:colId xmlns:a16="http://schemas.microsoft.com/office/drawing/2014/main" val="1641094165"/>
                    </a:ext>
                  </a:extLst>
                </a:gridCol>
                <a:gridCol w="7509665">
                  <a:extLst>
                    <a:ext uri="{9D8B030D-6E8A-4147-A177-3AD203B41FA5}">
                      <a16:colId xmlns:a16="http://schemas.microsoft.com/office/drawing/2014/main" val="2016485365"/>
                    </a:ext>
                  </a:extLst>
                </a:gridCol>
              </a:tblGrid>
              <a:tr h="366897">
                <a:tc gridSpan="3">
                  <a:txBody>
                    <a:bodyPr/>
                    <a:lstStyle/>
                    <a:p>
                      <a:r>
                        <a:rPr lang="sv-SE" dirty="0"/>
                        <a:t>Kemikalie</a:t>
                      </a:r>
                    </a:p>
                  </a:txBody>
                  <a:tcPr>
                    <a:solidFill>
                      <a:schemeClr val="bg1">
                        <a:lumMod val="85000"/>
                      </a:schemeClr>
                    </a:solidFill>
                  </a:tcPr>
                </a:tc>
                <a:tc hMerge="1">
                  <a:txBody>
                    <a:bodyPr/>
                    <a:lstStyle/>
                    <a:p>
                      <a:endParaRPr lang="sv-SE"/>
                    </a:p>
                  </a:txBody>
                  <a:tcPr/>
                </a:tc>
                <a:tc hMerge="1">
                  <a:txBody>
                    <a:bodyPr/>
                    <a:lstStyle/>
                    <a:p>
                      <a:endParaRPr lang="sv-SE" dirty="0"/>
                    </a:p>
                  </a:txBody>
                  <a:tcPr/>
                </a:tc>
                <a:extLst>
                  <a:ext uri="{0D108BD9-81ED-4DB2-BD59-A6C34878D82A}">
                    <a16:rowId xmlns:a16="http://schemas.microsoft.com/office/drawing/2014/main" val="886672001"/>
                  </a:ext>
                </a:extLst>
              </a:tr>
              <a:tr h="642070">
                <a:tc rowSpan="4">
                  <a:txBody>
                    <a:bodyPr/>
                    <a:lstStyle/>
                    <a:p>
                      <a:r>
                        <a:rPr lang="sv-SE" dirty="0"/>
                        <a:t>Kopparsulfat</a:t>
                      </a:r>
                    </a:p>
                    <a:p>
                      <a:r>
                        <a:rPr lang="sv-SE" dirty="0"/>
                        <a:t>(&lt; 3 liter 1 M)</a:t>
                      </a:r>
                    </a:p>
                  </a:txBody>
                  <a:tcPr>
                    <a:solidFill>
                      <a:schemeClr val="bg1">
                        <a:lumMod val="95000"/>
                      </a:schemeClr>
                    </a:solidFill>
                  </a:tcPr>
                </a:tc>
                <a:tc>
                  <a:txBody>
                    <a:bodyPr/>
                    <a:lstStyle/>
                    <a:p>
                      <a:r>
                        <a:rPr lang="sv-SE" dirty="0"/>
                        <a:t>Användning</a:t>
                      </a:r>
                    </a:p>
                  </a:txBody>
                  <a:tcPr>
                    <a:solidFill>
                      <a:schemeClr val="bg1">
                        <a:lumMod val="95000"/>
                      </a:schemeClr>
                    </a:solidFill>
                  </a:tcPr>
                </a:tc>
                <a:tc>
                  <a:txBody>
                    <a:bodyPr/>
                    <a:lstStyle/>
                    <a:p>
                      <a:r>
                        <a:rPr lang="sv-SE" dirty="0"/>
                        <a:t>Demonstrationer och laborationer, exempelvis vätskors ledningsförmåga, redoxreaktioner, elektrolys och galvaniska celler samt fällningsreaktioner.</a:t>
                      </a:r>
                    </a:p>
                  </a:txBody>
                  <a:tcPr>
                    <a:solidFill>
                      <a:schemeClr val="bg1">
                        <a:lumMod val="95000"/>
                      </a:schemeClr>
                    </a:solidFill>
                  </a:tcPr>
                </a:tc>
                <a:extLst>
                  <a:ext uri="{0D108BD9-81ED-4DB2-BD59-A6C34878D82A}">
                    <a16:rowId xmlns:a16="http://schemas.microsoft.com/office/drawing/2014/main" val="4252028913"/>
                  </a:ext>
                </a:extLst>
              </a:tr>
              <a:tr h="1192415">
                <a:tc vMerge="1">
                  <a:txBody>
                    <a:bodyPr/>
                    <a:lstStyle/>
                    <a:p>
                      <a:endParaRPr lang="sv-SE" dirty="0"/>
                    </a:p>
                  </a:txBody>
                  <a:tcPr/>
                </a:tc>
                <a:tc>
                  <a:txBody>
                    <a:bodyPr/>
                    <a:lstStyle/>
                    <a:p>
                      <a:r>
                        <a:rPr lang="sv-SE" dirty="0"/>
                        <a:t>Risker</a:t>
                      </a:r>
                    </a:p>
                  </a:txBody>
                  <a:tcPr>
                    <a:solidFill>
                      <a:schemeClr val="bg1">
                        <a:lumMod val="95000"/>
                      </a:schemeClr>
                    </a:solidFill>
                  </a:tcPr>
                </a:tc>
                <a:tc>
                  <a:txBody>
                    <a:bodyPr/>
                    <a:lstStyle/>
                    <a:p>
                      <a:r>
                        <a:rPr lang="sv-SE" dirty="0"/>
                        <a:t>Låg risk vid användning. Lösningar tillreds av ansvarig lärare. Elever använder endast utspädda lösningar. Låg risk vid avfallshantering. Avfall hanteras som oorganiska miljöfarliga metallsalter. Sammantaget låg risk för exponering samt spridning i miljön.</a:t>
                      </a:r>
                    </a:p>
                  </a:txBody>
                  <a:tcPr>
                    <a:solidFill>
                      <a:schemeClr val="bg1">
                        <a:lumMod val="95000"/>
                      </a:schemeClr>
                    </a:solidFill>
                  </a:tcPr>
                </a:tc>
                <a:extLst>
                  <a:ext uri="{0D108BD9-81ED-4DB2-BD59-A6C34878D82A}">
                    <a16:rowId xmlns:a16="http://schemas.microsoft.com/office/drawing/2014/main" val="251238002"/>
                  </a:ext>
                </a:extLst>
              </a:tr>
              <a:tr h="371993">
                <a:tc vMerge="1">
                  <a:txBody>
                    <a:bodyPr/>
                    <a:lstStyle/>
                    <a:p>
                      <a:endParaRPr lang="sv-SE" dirty="0"/>
                    </a:p>
                  </a:txBody>
                  <a:tcPr/>
                </a:tc>
                <a:tc>
                  <a:txBody>
                    <a:bodyPr/>
                    <a:lstStyle/>
                    <a:p>
                      <a:r>
                        <a:rPr lang="sv-SE" dirty="0"/>
                        <a:t>Alternativ</a:t>
                      </a:r>
                    </a:p>
                  </a:txBody>
                  <a:tcPr>
                    <a:solidFill>
                      <a:schemeClr val="bg1">
                        <a:lumMod val="95000"/>
                      </a:schemeClr>
                    </a:solidFill>
                  </a:tcPr>
                </a:tc>
                <a:tc>
                  <a:txBody>
                    <a:bodyPr/>
                    <a:lstStyle/>
                    <a:p>
                      <a:r>
                        <a:rPr lang="sv-SE" dirty="0"/>
                        <a:t>Fullgott alternativ existerar inte i nuläget.</a:t>
                      </a:r>
                    </a:p>
                  </a:txBody>
                  <a:tcPr>
                    <a:solidFill>
                      <a:schemeClr val="bg1">
                        <a:lumMod val="95000"/>
                      </a:schemeClr>
                    </a:solidFill>
                  </a:tcPr>
                </a:tc>
                <a:extLst>
                  <a:ext uri="{0D108BD9-81ED-4DB2-BD59-A6C34878D82A}">
                    <a16:rowId xmlns:a16="http://schemas.microsoft.com/office/drawing/2014/main" val="4008107855"/>
                  </a:ext>
                </a:extLst>
              </a:tr>
              <a:tr h="366897">
                <a:tc vMerge="1">
                  <a:txBody>
                    <a:bodyPr/>
                    <a:lstStyle/>
                    <a:p>
                      <a:endParaRPr lang="sv-SE" dirty="0"/>
                    </a:p>
                  </a:txBody>
                  <a:tcPr/>
                </a:tc>
                <a:tc>
                  <a:txBody>
                    <a:bodyPr/>
                    <a:lstStyle/>
                    <a:p>
                      <a:r>
                        <a:rPr lang="sv-SE" dirty="0"/>
                        <a:t>Utfasning</a:t>
                      </a:r>
                    </a:p>
                  </a:txBody>
                  <a:tcPr>
                    <a:solidFill>
                      <a:schemeClr val="bg1">
                        <a:lumMod val="95000"/>
                      </a:schemeClr>
                    </a:solidFill>
                  </a:tcPr>
                </a:tc>
                <a:tc>
                  <a:txBody>
                    <a:bodyPr/>
                    <a:lstStyle/>
                    <a:p>
                      <a:r>
                        <a:rPr lang="sv-SE" dirty="0"/>
                        <a:t>Kommer att ske då ett fullgott alternativ finns tillgängligt.</a:t>
                      </a:r>
                    </a:p>
                  </a:txBody>
                  <a:tcPr>
                    <a:solidFill>
                      <a:schemeClr val="bg1">
                        <a:lumMod val="95000"/>
                      </a:schemeClr>
                    </a:solidFill>
                  </a:tcPr>
                </a:tc>
                <a:extLst>
                  <a:ext uri="{0D108BD9-81ED-4DB2-BD59-A6C34878D82A}">
                    <a16:rowId xmlns:a16="http://schemas.microsoft.com/office/drawing/2014/main" val="3210303430"/>
                  </a:ext>
                </a:extLst>
              </a:tr>
            </a:tbl>
          </a:graphicData>
        </a:graphic>
      </p:graphicFrame>
    </p:spTree>
    <p:extLst>
      <p:ext uri="{BB962C8B-B14F-4D97-AF65-F5344CB8AC3E}">
        <p14:creationId xmlns:p14="http://schemas.microsoft.com/office/powerpoint/2010/main" val="28865268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9C750-43F9-F7AA-2C1F-FFEBEFD58948}"/>
            </a:ext>
          </a:extLst>
        </p:cNvPr>
        <p:cNvGrpSpPr/>
        <p:nvPr/>
      </p:nvGrpSpPr>
      <p:grpSpPr>
        <a:xfrm>
          <a:off x="0" y="0"/>
          <a:ext cx="0" cy="0"/>
          <a:chOff x="0" y="0"/>
          <a:chExt cx="0" cy="0"/>
        </a:xfrm>
      </p:grpSpPr>
      <p:pic>
        <p:nvPicPr>
          <p:cNvPr id="4" name="Platshållare för bild 3">
            <a:extLst>
              <a:ext uri="{FF2B5EF4-FFF2-40B4-BE49-F238E27FC236}">
                <a16:creationId xmlns:a16="http://schemas.microsoft.com/office/drawing/2014/main" id="{89868191-F84A-E594-5454-C4E43E7A4C21}"/>
              </a:ext>
            </a:extLst>
          </p:cNvPr>
          <p:cNvPicPr>
            <a:picLocks noGrp="1" noChangeAspect="1"/>
          </p:cNvPicPr>
          <p:nvPr>
            <p:ph type="pic" sz="quarter" idx="12"/>
          </p:nvPr>
        </p:nvPicPr>
        <p:blipFill>
          <a:blip r:embed="rId2"/>
          <a:srcRect t="40" b="40"/>
          <a:stretch>
            <a:fillRect/>
          </a:stretch>
        </p:blipFill>
        <p:spPr>
          <a:prstGeom prst="rect">
            <a:avLst/>
          </a:prstGeom>
        </p:spPr>
      </p:pic>
      <p:sp>
        <p:nvSpPr>
          <p:cNvPr id="5" name="Platshållare för text 3">
            <a:extLst>
              <a:ext uri="{FF2B5EF4-FFF2-40B4-BE49-F238E27FC236}">
                <a16:creationId xmlns:a16="http://schemas.microsoft.com/office/drawing/2014/main" id="{A56B1417-B5AF-2256-0F59-633A2F6A41C0}"/>
              </a:ext>
            </a:extLst>
          </p:cNvPr>
          <p:cNvSpPr txBox="1">
            <a:spLocks/>
          </p:cNvSpPr>
          <p:nvPr/>
        </p:nvSpPr>
        <p:spPr>
          <a:xfrm>
            <a:off x="4518531" y="2544293"/>
            <a:ext cx="7002909" cy="112280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dirty="0"/>
              <a:t>Tankestopp</a:t>
            </a:r>
            <a:endParaRPr lang="en-GB" dirty="0"/>
          </a:p>
        </p:txBody>
      </p:sp>
      <p:sp>
        <p:nvSpPr>
          <p:cNvPr id="7" name="textruta 6">
            <a:extLst>
              <a:ext uri="{FF2B5EF4-FFF2-40B4-BE49-F238E27FC236}">
                <a16:creationId xmlns:a16="http://schemas.microsoft.com/office/drawing/2014/main" id="{71C441E0-2F5D-7514-1980-515075C97226}"/>
              </a:ext>
            </a:extLst>
          </p:cNvPr>
          <p:cNvSpPr txBox="1"/>
          <p:nvPr/>
        </p:nvSpPr>
        <p:spPr>
          <a:xfrm>
            <a:off x="0" y="6491532"/>
            <a:ext cx="1212945" cy="390313"/>
          </a:xfrm>
          <a:prstGeom prst="rect">
            <a:avLst/>
          </a:prstGeom>
          <a:noFill/>
        </p:spPr>
        <p:txBody>
          <a:bodyPr wrap="none" rtlCol="0">
            <a:spAutoFit/>
          </a:bodyPr>
          <a:lstStyle/>
          <a:p>
            <a:r>
              <a:rPr lang="sv-SE" sz="1200" i="1" dirty="0">
                <a:solidFill>
                  <a:schemeClr val="bg1"/>
                </a:solidFill>
              </a:rPr>
              <a:t>Foto: KRC</a:t>
            </a:r>
          </a:p>
        </p:txBody>
      </p:sp>
    </p:spTree>
    <p:extLst>
      <p:ext uri="{BB962C8B-B14F-4D97-AF65-F5344CB8AC3E}">
        <p14:creationId xmlns:p14="http://schemas.microsoft.com/office/powerpoint/2010/main" val="31572885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830FC21C-C9F0-430D-9FED-69D8A028AE51}"/>
              </a:ext>
            </a:extLst>
          </p:cNvPr>
          <p:cNvSpPr txBox="1">
            <a:spLocks/>
          </p:cNvSpPr>
          <p:nvPr/>
        </p:nvSpPr>
        <p:spPr>
          <a:xfrm>
            <a:off x="643017" y="656248"/>
            <a:ext cx="9142114" cy="5873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3600" b="1" dirty="0">
                <a:solidFill>
                  <a:schemeClr val="tx2"/>
                </a:solidFill>
              </a:rPr>
              <a:t>Vilken skyddsutrustning behövs?</a:t>
            </a:r>
            <a:endParaRPr lang="sv-SE" dirty="0">
              <a:solidFill>
                <a:schemeClr val="tx2"/>
              </a:solidFill>
            </a:endParaRPr>
          </a:p>
        </p:txBody>
      </p:sp>
      <p:grpSp>
        <p:nvGrpSpPr>
          <p:cNvPr id="13" name="Grupp 12">
            <a:extLst>
              <a:ext uri="{FF2B5EF4-FFF2-40B4-BE49-F238E27FC236}">
                <a16:creationId xmlns:a16="http://schemas.microsoft.com/office/drawing/2014/main" id="{B0FBD8DE-0D67-6E3C-4B37-7BAB21AD31E5}"/>
              </a:ext>
            </a:extLst>
          </p:cNvPr>
          <p:cNvGrpSpPr/>
          <p:nvPr/>
        </p:nvGrpSpPr>
        <p:grpSpPr>
          <a:xfrm>
            <a:off x="580318" y="2663200"/>
            <a:ext cx="3479895" cy="777554"/>
            <a:chOff x="643016" y="4738704"/>
            <a:chExt cx="3479895" cy="777554"/>
          </a:xfrm>
        </p:grpSpPr>
        <p:sp>
          <p:nvSpPr>
            <p:cNvPr id="4" name="textruta 3">
              <a:extLst>
                <a:ext uri="{FF2B5EF4-FFF2-40B4-BE49-F238E27FC236}">
                  <a16:creationId xmlns:a16="http://schemas.microsoft.com/office/drawing/2014/main" id="{BA17591D-E494-42A5-A155-69211889568B}"/>
                </a:ext>
              </a:extLst>
            </p:cNvPr>
            <p:cNvSpPr txBox="1"/>
            <p:nvPr/>
          </p:nvSpPr>
          <p:spPr>
            <a:xfrm>
              <a:off x="1574465" y="4738704"/>
              <a:ext cx="2548446" cy="707886"/>
            </a:xfrm>
            <a:prstGeom prst="rect">
              <a:avLst/>
            </a:prstGeom>
            <a:noFill/>
          </p:spPr>
          <p:txBody>
            <a:bodyPr wrap="square" rtlCol="0">
              <a:spAutoFit/>
            </a:bodyPr>
            <a:lstStyle/>
            <a:p>
              <a:r>
                <a:rPr lang="sv-SE" sz="2000" dirty="0">
                  <a:latin typeface="+mj-lt"/>
                  <a:hlinkClick r:id="rId3">
                    <a:extLst>
                      <a:ext uri="{A12FA001-AC4F-418D-AE19-62706E023703}">
                        <ahyp:hlinkClr xmlns:ahyp="http://schemas.microsoft.com/office/drawing/2018/hyperlinkcolor" val="tx"/>
                      </a:ext>
                    </a:extLst>
                  </a:hlinkClick>
                </a:rPr>
                <a:t>Ögat med salpetersyra</a:t>
              </a:r>
              <a:endParaRPr lang="sv-SE" sz="2000" dirty="0">
                <a:latin typeface="+mj-lt"/>
              </a:endParaRPr>
            </a:p>
            <a:p>
              <a:r>
                <a:rPr lang="sv-SE" sz="2000" dirty="0">
                  <a:latin typeface="+mj-lt"/>
                  <a:hlinkClick r:id="rId4">
                    <a:extLst>
                      <a:ext uri="{A12FA001-AC4F-418D-AE19-62706E023703}">
                        <ahyp:hlinkClr xmlns:ahyp="http://schemas.microsoft.com/office/drawing/2018/hyperlinkcolor" val="tx"/>
                      </a:ext>
                    </a:extLst>
                  </a:hlinkClick>
                </a:rPr>
                <a:t>Ögat med lins</a:t>
              </a:r>
              <a:endParaRPr lang="sv-SE" sz="2000" dirty="0">
                <a:latin typeface="+mj-lt"/>
              </a:endParaRPr>
            </a:p>
          </p:txBody>
        </p:sp>
        <p:pic>
          <p:nvPicPr>
            <p:cNvPr id="5" name="Picture 2" descr="YouTube Sverige - YouTube">
              <a:extLst>
                <a:ext uri="{FF2B5EF4-FFF2-40B4-BE49-F238E27FC236}">
                  <a16:creationId xmlns:a16="http://schemas.microsoft.com/office/drawing/2014/main" id="{E4F280B1-053B-462A-A7BD-39236C7C3CB5}"/>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43016" y="4738704"/>
              <a:ext cx="850258" cy="777554"/>
            </a:xfrm>
            <a:prstGeom prst="rect">
              <a:avLst/>
            </a:prstGeom>
            <a:noFill/>
            <a:extLst>
              <a:ext uri="{909E8E84-426E-40DD-AFC4-6F175D3DCCD1}">
                <a14:hiddenFill xmlns:a14="http://schemas.microsoft.com/office/drawing/2010/main">
                  <a:solidFill>
                    <a:srgbClr val="FFFFFF"/>
                  </a:solidFill>
                </a14:hiddenFill>
              </a:ext>
            </a:extLst>
          </p:spPr>
        </p:pic>
      </p:grpSp>
      <p:pic>
        <p:nvPicPr>
          <p:cNvPr id="6" name="Bildobjekt 5">
            <a:extLst>
              <a:ext uri="{FF2B5EF4-FFF2-40B4-BE49-F238E27FC236}">
                <a16:creationId xmlns:a16="http://schemas.microsoft.com/office/drawing/2014/main" id="{727B71C6-9BE3-4CAD-A25F-1991A3011CD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4436249" y="2447668"/>
            <a:ext cx="3146235" cy="4120517"/>
          </a:xfrm>
          <a:prstGeom prst="rect">
            <a:avLst/>
          </a:prstGeom>
        </p:spPr>
      </p:pic>
      <p:pic>
        <p:nvPicPr>
          <p:cNvPr id="7" name="Bildobjekt 6">
            <a:extLst>
              <a:ext uri="{FF2B5EF4-FFF2-40B4-BE49-F238E27FC236}">
                <a16:creationId xmlns:a16="http://schemas.microsoft.com/office/drawing/2014/main" id="{B30CF8A5-0E40-472B-9FE3-FCB3E89F9AEA}"/>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rot="5400000">
            <a:off x="8439766" y="2847487"/>
            <a:ext cx="1077114" cy="1163027"/>
          </a:xfrm>
          <a:prstGeom prst="rect">
            <a:avLst/>
          </a:prstGeom>
        </p:spPr>
      </p:pic>
      <p:pic>
        <p:nvPicPr>
          <p:cNvPr id="8" name="Bildobjekt 7">
            <a:extLst>
              <a:ext uri="{FF2B5EF4-FFF2-40B4-BE49-F238E27FC236}">
                <a16:creationId xmlns:a16="http://schemas.microsoft.com/office/drawing/2014/main" id="{71DBC172-3BC7-41CE-8CB5-3522F49481FD}"/>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43016" y="4423782"/>
            <a:ext cx="1864048" cy="1398036"/>
          </a:xfrm>
          <a:prstGeom prst="rect">
            <a:avLst/>
          </a:prstGeom>
        </p:spPr>
      </p:pic>
      <p:sp>
        <p:nvSpPr>
          <p:cNvPr id="9" name="Platshållare för text 1">
            <a:extLst>
              <a:ext uri="{FF2B5EF4-FFF2-40B4-BE49-F238E27FC236}">
                <a16:creationId xmlns:a16="http://schemas.microsoft.com/office/drawing/2014/main" id="{B246BA2D-074D-4260-883E-8FD00869133D}"/>
              </a:ext>
            </a:extLst>
          </p:cNvPr>
          <p:cNvSpPr txBox="1">
            <a:spLocks/>
          </p:cNvSpPr>
          <p:nvPr/>
        </p:nvSpPr>
        <p:spPr>
          <a:xfrm>
            <a:off x="643016" y="1519077"/>
            <a:ext cx="6214983" cy="830997"/>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dirty="0">
                <a:hlinkClick r:id="rId9"/>
              </a:rPr>
              <a:t>Att välja rätt personlig skyddsutrustning </a:t>
            </a:r>
            <a:r>
              <a:rPr lang="sv-SE" dirty="0"/>
              <a:t>(AV)</a:t>
            </a:r>
          </a:p>
          <a:p>
            <a:pPr marL="342900" indent="-342900">
              <a:buFont typeface="Wingdings" pitchFamily="2" charset="2"/>
              <a:buChar char="à"/>
            </a:pPr>
            <a:r>
              <a:rPr lang="sv-SE" dirty="0">
                <a:hlinkClick r:id="rId10"/>
              </a:rPr>
              <a:t>AFS 2023:11</a:t>
            </a:r>
            <a:endParaRPr lang="sv-SE" dirty="0"/>
          </a:p>
        </p:txBody>
      </p:sp>
      <p:pic>
        <p:nvPicPr>
          <p:cNvPr id="10" name="Bildobjekt 9">
            <a:extLst>
              <a:ext uri="{FF2B5EF4-FFF2-40B4-BE49-F238E27FC236}">
                <a16:creationId xmlns:a16="http://schemas.microsoft.com/office/drawing/2014/main" id="{6FD935D2-A05E-FEC4-B9AB-227FD6DF03F6}"/>
              </a:ext>
            </a:extLst>
          </p:cNvPr>
          <p:cNvPicPr>
            <a:picLocks noChangeAspect="1"/>
          </p:cNvPicPr>
          <p:nvPr/>
        </p:nvPicPr>
        <p:blipFill>
          <a:blip r:embed="rId11"/>
          <a:srcRect b="8660"/>
          <a:stretch>
            <a:fillRect/>
          </a:stretch>
        </p:blipFill>
        <p:spPr>
          <a:xfrm>
            <a:off x="8253839" y="551361"/>
            <a:ext cx="1531292" cy="2496639"/>
          </a:xfrm>
          <a:prstGeom prst="rect">
            <a:avLst/>
          </a:prstGeom>
        </p:spPr>
      </p:pic>
      <p:pic>
        <p:nvPicPr>
          <p:cNvPr id="11" name="Bildobjekt 10">
            <a:extLst>
              <a:ext uri="{FF2B5EF4-FFF2-40B4-BE49-F238E27FC236}">
                <a16:creationId xmlns:a16="http://schemas.microsoft.com/office/drawing/2014/main" id="{21B5D52A-3F82-3F7B-BA0F-665D93D5F730}"/>
              </a:ext>
            </a:extLst>
          </p:cNvPr>
          <p:cNvPicPr>
            <a:picLocks noChangeAspect="1"/>
          </p:cNvPicPr>
          <p:nvPr/>
        </p:nvPicPr>
        <p:blipFill>
          <a:blip r:embed="rId12"/>
          <a:stretch>
            <a:fillRect/>
          </a:stretch>
        </p:blipFill>
        <p:spPr>
          <a:xfrm>
            <a:off x="10161167" y="1243623"/>
            <a:ext cx="1524854" cy="3400425"/>
          </a:xfrm>
          <a:prstGeom prst="rect">
            <a:avLst/>
          </a:prstGeom>
        </p:spPr>
      </p:pic>
    </p:spTree>
    <p:extLst>
      <p:ext uri="{BB962C8B-B14F-4D97-AF65-F5344CB8AC3E}">
        <p14:creationId xmlns:p14="http://schemas.microsoft.com/office/powerpoint/2010/main" val="4583542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text 1">
            <a:extLst>
              <a:ext uri="{FF2B5EF4-FFF2-40B4-BE49-F238E27FC236}">
                <a16:creationId xmlns:a16="http://schemas.microsoft.com/office/drawing/2014/main" id="{4B760925-421C-4D17-A7DC-87994BF0DB2E}"/>
              </a:ext>
            </a:extLst>
          </p:cNvPr>
          <p:cNvSpPr txBox="1">
            <a:spLocks/>
          </p:cNvSpPr>
          <p:nvPr/>
        </p:nvSpPr>
        <p:spPr>
          <a:xfrm>
            <a:off x="6581533" y="1900559"/>
            <a:ext cx="4816948" cy="3945558"/>
          </a:xfrm>
          <a:prstGeom prst="rect">
            <a:avLst/>
          </a:prstGeom>
        </p:spPr>
        <p:txBody>
          <a:bodyPr>
            <a:noAutofit/>
          </a:bodyPr>
          <a:lstStyle>
            <a:lvl1pPr marL="342900" indent="-342900" algn="l" defTabSz="914400" rtl="0" eaLnBrk="1" latinLnBrk="0" hangingPunct="1">
              <a:lnSpc>
                <a:spcPct val="90000"/>
              </a:lnSpc>
              <a:spcBef>
                <a:spcPts val="1000"/>
              </a:spcBef>
              <a:buClr>
                <a:schemeClr val="tx1"/>
              </a:buClr>
              <a:buSzPct val="150000"/>
              <a:buFont typeface="Arial" panose="020B0604020202020204" pitchFamily="34" charset="0"/>
              <a:buChar char="•"/>
              <a:defRPr sz="2400" b="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5000"/>
              </a:lnSpc>
              <a:spcBef>
                <a:spcPts val="0"/>
              </a:spcBef>
              <a:spcAft>
                <a:spcPts val="1200"/>
              </a:spcAft>
              <a:buClr>
                <a:srgbClr val="00007D"/>
              </a:buClr>
              <a:buSzPct val="100000"/>
              <a:tabLst>
                <a:tab pos="8416925" algn="l"/>
                <a:tab pos="8866188" algn="l"/>
                <a:tab pos="9315450" algn="l"/>
              </a:tabLst>
            </a:pPr>
            <a:r>
              <a:rPr lang="sv-SE" altLang="sv-SE" dirty="0">
                <a:solidFill>
                  <a:schemeClr val="tx1">
                    <a:lumMod val="95000"/>
                    <a:lumOff val="5000"/>
                  </a:schemeClr>
                </a:solidFill>
              </a:rPr>
              <a:t>Första hjälpen (kap 6, §16–17)</a:t>
            </a:r>
          </a:p>
          <a:p>
            <a:pPr>
              <a:lnSpc>
                <a:spcPct val="85000"/>
              </a:lnSpc>
              <a:spcBef>
                <a:spcPts val="0"/>
              </a:spcBef>
              <a:spcAft>
                <a:spcPts val="1200"/>
              </a:spcAft>
              <a:buClr>
                <a:srgbClr val="00007D"/>
              </a:buClr>
              <a:buSzPct val="100000"/>
              <a:tabLst>
                <a:tab pos="8416925" algn="l"/>
                <a:tab pos="8866188" algn="l"/>
                <a:tab pos="9315450" algn="l"/>
              </a:tabLst>
            </a:pPr>
            <a:r>
              <a:rPr lang="sv-SE" altLang="sv-SE" dirty="0">
                <a:solidFill>
                  <a:schemeClr val="tx1">
                    <a:lumMod val="95000"/>
                    <a:lumOff val="5000"/>
                  </a:schemeClr>
                </a:solidFill>
              </a:rPr>
              <a:t>Nöddusch, ögonduschar (</a:t>
            </a:r>
            <a:r>
              <a:rPr lang="sv-SE" altLang="sv-SE" dirty="0">
                <a:solidFill>
                  <a:schemeClr val="tx1">
                    <a:lumMod val="95000"/>
                    <a:lumOff val="5000"/>
                  </a:schemeClr>
                </a:solidFill>
                <a:hlinkClick r:id="rId3"/>
              </a:rPr>
              <a:t>Kap 6, §18-21</a:t>
            </a:r>
            <a:r>
              <a:rPr lang="sv-SE" altLang="sv-SE" dirty="0">
                <a:solidFill>
                  <a:schemeClr val="tx1">
                    <a:lumMod val="95000"/>
                    <a:lumOff val="5000"/>
                  </a:schemeClr>
                </a:solidFill>
              </a:rPr>
              <a:t>)</a:t>
            </a:r>
          </a:p>
          <a:p>
            <a:pPr>
              <a:lnSpc>
                <a:spcPct val="85000"/>
              </a:lnSpc>
              <a:spcBef>
                <a:spcPts val="0"/>
              </a:spcBef>
              <a:spcAft>
                <a:spcPts val="1200"/>
              </a:spcAft>
              <a:buClr>
                <a:srgbClr val="00007D"/>
              </a:buClr>
              <a:buSzPct val="100000"/>
              <a:tabLst>
                <a:tab pos="8416925" algn="l"/>
                <a:tab pos="8866188" algn="l"/>
                <a:tab pos="9315450" algn="l"/>
              </a:tabLst>
            </a:pPr>
            <a:r>
              <a:rPr lang="sv-SE" altLang="sv-SE" dirty="0">
                <a:solidFill>
                  <a:schemeClr val="tx1">
                    <a:lumMod val="95000"/>
                    <a:lumOff val="5000"/>
                  </a:schemeClr>
                </a:solidFill>
              </a:rPr>
              <a:t>Brandsläckare</a:t>
            </a:r>
          </a:p>
          <a:p>
            <a:pPr>
              <a:lnSpc>
                <a:spcPct val="85000"/>
              </a:lnSpc>
              <a:spcBef>
                <a:spcPts val="0"/>
              </a:spcBef>
              <a:spcAft>
                <a:spcPts val="1200"/>
              </a:spcAft>
              <a:buClr>
                <a:srgbClr val="00007D"/>
              </a:buClr>
              <a:buSzPct val="100000"/>
              <a:tabLst>
                <a:tab pos="8416925" algn="l"/>
                <a:tab pos="8866188" algn="l"/>
                <a:tab pos="9315450" algn="l"/>
              </a:tabLst>
            </a:pPr>
            <a:r>
              <a:rPr lang="sv-SE" altLang="sv-SE" dirty="0">
                <a:solidFill>
                  <a:schemeClr val="tx1">
                    <a:lumMod val="95000"/>
                    <a:lumOff val="5000"/>
                  </a:schemeClr>
                </a:solidFill>
              </a:rPr>
              <a:t>Brandfiltar</a:t>
            </a:r>
          </a:p>
          <a:p>
            <a:pPr>
              <a:lnSpc>
                <a:spcPct val="85000"/>
              </a:lnSpc>
              <a:spcBef>
                <a:spcPts val="0"/>
              </a:spcBef>
              <a:spcAft>
                <a:spcPts val="1200"/>
              </a:spcAft>
              <a:buClr>
                <a:srgbClr val="00007D"/>
              </a:buClr>
              <a:buSzPct val="100000"/>
              <a:tabLst>
                <a:tab pos="8416925" algn="l"/>
                <a:tab pos="8866188" algn="l"/>
                <a:tab pos="9315450" algn="l"/>
              </a:tabLst>
            </a:pPr>
            <a:r>
              <a:rPr lang="sv-SE" altLang="sv-SE" dirty="0">
                <a:solidFill>
                  <a:schemeClr val="tx1">
                    <a:lumMod val="95000"/>
                    <a:lumOff val="5000"/>
                  </a:schemeClr>
                </a:solidFill>
              </a:rPr>
              <a:t>Dragskåp</a:t>
            </a:r>
          </a:p>
          <a:p>
            <a:pPr>
              <a:lnSpc>
                <a:spcPct val="85000"/>
              </a:lnSpc>
              <a:spcBef>
                <a:spcPts val="0"/>
              </a:spcBef>
              <a:spcAft>
                <a:spcPts val="1200"/>
              </a:spcAft>
              <a:buClr>
                <a:srgbClr val="00007D"/>
              </a:buClr>
              <a:buSzPct val="100000"/>
              <a:tabLst>
                <a:tab pos="8416925" algn="l"/>
                <a:tab pos="8866188" algn="l"/>
                <a:tab pos="9315450" algn="l"/>
              </a:tabLst>
            </a:pPr>
            <a:r>
              <a:rPr lang="sv-SE" altLang="sv-SE" dirty="0">
                <a:solidFill>
                  <a:schemeClr val="tx1">
                    <a:lumMod val="95000"/>
                    <a:lumOff val="5000"/>
                  </a:schemeClr>
                </a:solidFill>
              </a:rPr>
              <a:t>Skyltning (kap 7 samt bilaga 3)</a:t>
            </a:r>
          </a:p>
          <a:p>
            <a:pPr>
              <a:lnSpc>
                <a:spcPct val="85000"/>
              </a:lnSpc>
              <a:spcBef>
                <a:spcPts val="0"/>
              </a:spcBef>
              <a:spcAft>
                <a:spcPts val="1200"/>
              </a:spcAft>
              <a:buClr>
                <a:srgbClr val="00007D"/>
              </a:buClr>
              <a:buSzPct val="100000"/>
              <a:tabLst>
                <a:tab pos="8416925" algn="l"/>
                <a:tab pos="8866188" algn="l"/>
                <a:tab pos="9315450" algn="l"/>
              </a:tabLst>
            </a:pPr>
            <a:r>
              <a:rPr lang="sv-SE" altLang="sv-SE" dirty="0">
                <a:solidFill>
                  <a:schemeClr val="tx1">
                    <a:lumMod val="95000"/>
                    <a:lumOff val="5000"/>
                  </a:schemeClr>
                </a:solidFill>
              </a:rPr>
              <a:t>Nödutgångar</a:t>
            </a:r>
          </a:p>
          <a:p>
            <a:pPr>
              <a:lnSpc>
                <a:spcPct val="85000"/>
              </a:lnSpc>
              <a:spcBef>
                <a:spcPts val="0"/>
              </a:spcBef>
              <a:spcAft>
                <a:spcPts val="1200"/>
              </a:spcAft>
              <a:buClr>
                <a:srgbClr val="00007D"/>
              </a:buClr>
              <a:buSzPct val="100000"/>
              <a:tabLst>
                <a:tab pos="8416925" algn="l"/>
                <a:tab pos="8866188" algn="l"/>
                <a:tab pos="9315450" algn="l"/>
              </a:tabLst>
            </a:pPr>
            <a:r>
              <a:rPr lang="sv-SE" altLang="sv-SE" dirty="0">
                <a:solidFill>
                  <a:schemeClr val="tx1">
                    <a:lumMod val="95000"/>
                    <a:lumOff val="5000"/>
                  </a:schemeClr>
                </a:solidFill>
              </a:rPr>
              <a:t>Utrymningsplan</a:t>
            </a:r>
          </a:p>
          <a:p>
            <a:endParaRPr lang="sv-SE" dirty="0"/>
          </a:p>
        </p:txBody>
      </p:sp>
      <p:sp>
        <p:nvSpPr>
          <p:cNvPr id="5" name="Platshållare för text 2">
            <a:extLst>
              <a:ext uri="{FF2B5EF4-FFF2-40B4-BE49-F238E27FC236}">
                <a16:creationId xmlns:a16="http://schemas.microsoft.com/office/drawing/2014/main" id="{41C07345-57AA-40AE-8F00-3325B1FB1EC6}"/>
              </a:ext>
            </a:extLst>
          </p:cNvPr>
          <p:cNvSpPr txBox="1">
            <a:spLocks/>
          </p:cNvSpPr>
          <p:nvPr/>
        </p:nvSpPr>
        <p:spPr>
          <a:xfrm>
            <a:off x="643017" y="656248"/>
            <a:ext cx="8164652" cy="58737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a:t>AFS 2023:12 Utformning av arbetsplatsen </a:t>
            </a:r>
            <a:endParaRPr lang="sv-SE" dirty="0"/>
          </a:p>
        </p:txBody>
      </p:sp>
      <p:pic>
        <p:nvPicPr>
          <p:cNvPr id="6" name="Picture 5">
            <a:extLst>
              <a:ext uri="{FF2B5EF4-FFF2-40B4-BE49-F238E27FC236}">
                <a16:creationId xmlns:a16="http://schemas.microsoft.com/office/drawing/2014/main" id="{01035951-4AA0-4A1D-A21F-B4833269C87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48936" y="2272882"/>
            <a:ext cx="1265130" cy="1265130"/>
          </a:xfrm>
          <a:prstGeom prst="rect">
            <a:avLst/>
          </a:prstGeom>
        </p:spPr>
      </p:pic>
      <p:pic>
        <p:nvPicPr>
          <p:cNvPr id="7" name="Picture 4" descr="Nödutgång Höger &amp; Nödutgång Höger &amp; Nödutgång Höger &amp; Nödutgång Höger">
            <a:extLst>
              <a:ext uri="{FF2B5EF4-FFF2-40B4-BE49-F238E27FC236}">
                <a16:creationId xmlns:a16="http://schemas.microsoft.com/office/drawing/2014/main" id="{19812E0F-2BB2-4FE7-B9D9-5235CA600F29}"/>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3268268" y="3983398"/>
            <a:ext cx="2845798" cy="1015662"/>
          </a:xfrm>
          <a:prstGeom prst="rect">
            <a:avLst/>
          </a:prstGeom>
          <a:noFill/>
          <a:extLst>
            <a:ext uri="{909E8E84-426E-40DD-AFC4-6F175D3DCCD1}">
              <a14:hiddenFill xmlns:a14="http://schemas.microsoft.com/office/drawing/2010/main">
                <a:solidFill>
                  <a:srgbClr val="FFFFFF"/>
                </a:solidFill>
              </a14:hiddenFill>
            </a:ext>
          </a:extLst>
        </p:spPr>
      </p:pic>
      <p:sp>
        <p:nvSpPr>
          <p:cNvPr id="8" name="textruta 7">
            <a:extLst>
              <a:ext uri="{FF2B5EF4-FFF2-40B4-BE49-F238E27FC236}">
                <a16:creationId xmlns:a16="http://schemas.microsoft.com/office/drawing/2014/main" id="{F7EE381C-600C-47EB-84C6-80FE6753F085}"/>
              </a:ext>
            </a:extLst>
          </p:cNvPr>
          <p:cNvSpPr txBox="1"/>
          <p:nvPr/>
        </p:nvSpPr>
        <p:spPr>
          <a:xfrm>
            <a:off x="793519" y="5072123"/>
            <a:ext cx="2776457" cy="646331"/>
          </a:xfrm>
          <a:prstGeom prst="rect">
            <a:avLst/>
          </a:prstGeom>
          <a:noFill/>
        </p:spPr>
        <p:txBody>
          <a:bodyPr wrap="square" rtlCol="0">
            <a:spAutoFit/>
          </a:bodyPr>
          <a:lstStyle/>
          <a:p>
            <a:r>
              <a:rPr lang="sv-SE" dirty="0">
                <a:solidFill>
                  <a:srgbClr val="013B6C"/>
                </a:solidFill>
                <a:latin typeface="+mj-lt"/>
                <a:sym typeface="Wingdings" panose="05000000000000000000" pitchFamily="2" charset="2"/>
                <a:hlinkClick r:id="rId6">
                  <a:extLst>
                    <a:ext uri="{A12FA001-AC4F-418D-AE19-62706E023703}">
                      <ahyp:hlinkClr xmlns:ahyp="http://schemas.microsoft.com/office/drawing/2018/hyperlinkcolor" val="tx"/>
                    </a:ext>
                  </a:extLst>
                </a:hlinkClick>
              </a:rPr>
              <a:t> </a:t>
            </a:r>
            <a:r>
              <a:rPr lang="sv-SE" dirty="0">
                <a:solidFill>
                  <a:schemeClr val="tx1">
                    <a:lumMod val="95000"/>
                    <a:lumOff val="5000"/>
                  </a:schemeClr>
                </a:solidFill>
                <a:latin typeface="+mj-lt"/>
                <a:hlinkClick r:id="rId6">
                  <a:extLst>
                    <a:ext uri="{A12FA001-AC4F-418D-AE19-62706E023703}">
                      <ahyp:hlinkClr xmlns:ahyp="http://schemas.microsoft.com/office/drawing/2018/hyperlinkcolor" val="tx"/>
                    </a:ext>
                  </a:extLst>
                </a:hlinkClick>
              </a:rPr>
              <a:t>Artikel om dragskåp med filter, Killiner, IB1-2022</a:t>
            </a:r>
            <a:endParaRPr lang="sv-SE" dirty="0">
              <a:solidFill>
                <a:schemeClr val="tx1">
                  <a:lumMod val="95000"/>
                  <a:lumOff val="5000"/>
                </a:schemeClr>
              </a:solidFill>
              <a:latin typeface="+mj-lt"/>
            </a:endParaRPr>
          </a:p>
        </p:txBody>
      </p:sp>
      <p:pic>
        <p:nvPicPr>
          <p:cNvPr id="9" name="Bildobjekt 8">
            <a:extLst>
              <a:ext uri="{FF2B5EF4-FFF2-40B4-BE49-F238E27FC236}">
                <a16:creationId xmlns:a16="http://schemas.microsoft.com/office/drawing/2014/main" id="{274B384C-846B-4132-886B-7B8B99029260}"/>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r="48546"/>
          <a:stretch/>
        </p:blipFill>
        <p:spPr>
          <a:xfrm>
            <a:off x="819098" y="1900559"/>
            <a:ext cx="2075388" cy="2990363"/>
          </a:xfrm>
          <a:prstGeom prst="rect">
            <a:avLst/>
          </a:prstGeom>
        </p:spPr>
      </p:pic>
      <p:pic>
        <p:nvPicPr>
          <p:cNvPr id="2" name="Bildobjekt 1">
            <a:extLst>
              <a:ext uri="{FF2B5EF4-FFF2-40B4-BE49-F238E27FC236}">
                <a16:creationId xmlns:a16="http://schemas.microsoft.com/office/drawing/2014/main" id="{670CC280-52F3-A90F-06D9-2E0A2656F5C9}"/>
              </a:ext>
            </a:extLst>
          </p:cNvPr>
          <p:cNvPicPr>
            <a:picLocks noChangeAspect="1"/>
          </p:cNvPicPr>
          <p:nvPr/>
        </p:nvPicPr>
        <p:blipFill>
          <a:blip r:embed="rId8"/>
          <a:srcRect l="8941" t="4234" r="12787" b="3702"/>
          <a:stretch>
            <a:fillRect/>
          </a:stretch>
        </p:blipFill>
        <p:spPr>
          <a:xfrm>
            <a:off x="3268268" y="1883022"/>
            <a:ext cx="1048293" cy="2009776"/>
          </a:xfrm>
          <a:prstGeom prst="rect">
            <a:avLst/>
          </a:prstGeom>
        </p:spPr>
      </p:pic>
    </p:spTree>
    <p:extLst>
      <p:ext uri="{BB962C8B-B14F-4D97-AF65-F5344CB8AC3E}">
        <p14:creationId xmlns:p14="http://schemas.microsoft.com/office/powerpoint/2010/main" val="23149259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DA4F12EA-7F0F-4BAF-9E18-47A772F0B84D}"/>
              </a:ext>
            </a:extLst>
          </p:cNvPr>
          <p:cNvSpPr txBox="1"/>
          <p:nvPr/>
        </p:nvSpPr>
        <p:spPr>
          <a:xfrm>
            <a:off x="5619650" y="2110252"/>
            <a:ext cx="6055956" cy="3200876"/>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marL="342900" indent="-342900">
              <a:spcAft>
                <a:spcPts val="600"/>
              </a:spcAft>
              <a:buFont typeface="Arial" panose="020B0604020202020204" pitchFamily="34" charset="0"/>
              <a:buChar char="•"/>
            </a:pPr>
            <a:r>
              <a:rPr lang="sv-SE" altLang="sv-SE" sz="2400" dirty="0">
                <a:solidFill>
                  <a:schemeClr val="tx1"/>
                </a:solidFill>
                <a:latin typeface="+mj-lt"/>
              </a:rPr>
              <a:t>Hantering och förvaring av brandfarliga gaser, vätskor, brandreaktiva och explosiva ämnen </a:t>
            </a:r>
            <a:r>
              <a:rPr lang="sv-SE" sz="2400" dirty="0">
                <a:latin typeface="+mj-lt"/>
                <a:hlinkClick r:id="rId2"/>
              </a:rPr>
              <a:t>MSBFS 2020:1</a:t>
            </a:r>
            <a:endParaRPr lang="sv-SE" sz="2400" dirty="0">
              <a:latin typeface="+mj-lt"/>
            </a:endParaRPr>
          </a:p>
          <a:p>
            <a:pPr marL="342900" indent="-342900">
              <a:spcAft>
                <a:spcPts val="600"/>
              </a:spcAft>
              <a:buFont typeface="Arial" panose="020B0604020202020204" pitchFamily="34" charset="0"/>
              <a:buChar char="•"/>
            </a:pPr>
            <a:r>
              <a:rPr lang="sv-SE" sz="2400" dirty="0">
                <a:solidFill>
                  <a:schemeClr val="tx1"/>
                </a:solidFill>
                <a:latin typeface="+mj-lt"/>
              </a:rPr>
              <a:t>Om verksamheten har mer än 2 liter gasol </a:t>
            </a:r>
            <a:br>
              <a:rPr lang="sv-SE" sz="2400" dirty="0">
                <a:solidFill>
                  <a:schemeClr val="tx1"/>
                </a:solidFill>
                <a:latin typeface="+mj-lt"/>
              </a:rPr>
            </a:br>
            <a:r>
              <a:rPr lang="sv-SE" sz="2400" dirty="0">
                <a:solidFill>
                  <a:schemeClr val="tx1"/>
                </a:solidFill>
                <a:latin typeface="+mj-lt"/>
              </a:rPr>
              <a:t>(4 små campingflaskor) behövs tillstånd. </a:t>
            </a:r>
            <a:br>
              <a:rPr lang="sv-SE" sz="2400" dirty="0">
                <a:solidFill>
                  <a:schemeClr val="tx1"/>
                </a:solidFill>
                <a:latin typeface="+mj-lt"/>
              </a:rPr>
            </a:br>
            <a:r>
              <a:rPr lang="sv-SE" sz="2400" dirty="0">
                <a:solidFill>
                  <a:srgbClr val="002060"/>
                </a:solidFill>
                <a:latin typeface="+mj-lt"/>
                <a:sym typeface="Wingdings" panose="05000000000000000000" pitchFamily="2" charset="2"/>
              </a:rPr>
              <a:t> </a:t>
            </a:r>
            <a:r>
              <a:rPr lang="sv-SE" altLang="sv-SE" sz="2400" dirty="0">
                <a:solidFill>
                  <a:srgbClr val="002060"/>
                </a:solidFill>
                <a:latin typeface="+mj-lt"/>
                <a:hlinkClick r:id="rId3">
                  <a:extLst>
                    <a:ext uri="{A12FA001-AC4F-418D-AE19-62706E023703}">
                      <ahyp:hlinkClr xmlns:ahyp="http://schemas.microsoft.com/office/drawing/2018/hyperlinkcolor" val="tx"/>
                    </a:ext>
                  </a:extLst>
                </a:hlinkClick>
              </a:rPr>
              <a:t>MSB: Gasol i skolor</a:t>
            </a:r>
            <a:r>
              <a:rPr lang="sv-SE" altLang="sv-SE" sz="2400" dirty="0">
                <a:solidFill>
                  <a:srgbClr val="002060"/>
                </a:solidFill>
                <a:latin typeface="+mj-lt"/>
                <a:sym typeface="Wingdings" panose="05000000000000000000" pitchFamily="2" charset="2"/>
              </a:rPr>
              <a:t> </a:t>
            </a:r>
            <a:br>
              <a:rPr lang="sv-SE" altLang="sv-SE" sz="2400" dirty="0">
                <a:solidFill>
                  <a:srgbClr val="002060"/>
                </a:solidFill>
                <a:latin typeface="+mj-lt"/>
                <a:sym typeface="Wingdings" panose="05000000000000000000" pitchFamily="2" charset="2"/>
              </a:rPr>
            </a:br>
            <a:r>
              <a:rPr lang="sv-SE" sz="2400" dirty="0">
                <a:solidFill>
                  <a:srgbClr val="002060"/>
                </a:solidFill>
                <a:latin typeface="+mj-lt"/>
                <a:sym typeface="Wingdings" panose="05000000000000000000" pitchFamily="2" charset="2"/>
              </a:rPr>
              <a:t> </a:t>
            </a:r>
            <a:r>
              <a:rPr lang="sv-SE" sz="2400" dirty="0">
                <a:solidFill>
                  <a:srgbClr val="002060"/>
                </a:solidFill>
                <a:latin typeface="+mj-lt"/>
                <a:hlinkClick r:id="rId4">
                  <a:extLst>
                    <a:ext uri="{A12FA001-AC4F-418D-AE19-62706E023703}">
                      <ahyp:hlinkClr xmlns:ahyp="http://schemas.microsoft.com/office/drawing/2018/hyperlinkcolor" val="tx"/>
                    </a:ext>
                  </a:extLst>
                </a:hlinkClick>
              </a:rPr>
              <a:t>Föreståndare för brandfarlig vara</a:t>
            </a:r>
            <a:endParaRPr lang="sv-SE" sz="2400" dirty="0">
              <a:solidFill>
                <a:srgbClr val="002060"/>
              </a:solidFill>
              <a:latin typeface="+mj-lt"/>
            </a:endParaRPr>
          </a:p>
          <a:p>
            <a:pPr>
              <a:spcAft>
                <a:spcPts val="600"/>
              </a:spcAft>
            </a:pPr>
            <a:endParaRPr lang="sv-SE" sz="2400" dirty="0">
              <a:latin typeface="+mj-lt"/>
              <a:hlinkClick r:id="rId5"/>
            </a:endParaRPr>
          </a:p>
        </p:txBody>
      </p:sp>
      <p:sp>
        <p:nvSpPr>
          <p:cNvPr id="3" name="Platshållare för text 2">
            <a:extLst>
              <a:ext uri="{FF2B5EF4-FFF2-40B4-BE49-F238E27FC236}">
                <a16:creationId xmlns:a16="http://schemas.microsoft.com/office/drawing/2014/main" id="{D063D868-9495-4B90-8984-671680CAB31E}"/>
              </a:ext>
            </a:extLst>
          </p:cNvPr>
          <p:cNvSpPr txBox="1">
            <a:spLocks/>
          </p:cNvSpPr>
          <p:nvPr/>
        </p:nvSpPr>
        <p:spPr>
          <a:xfrm>
            <a:off x="643018" y="656248"/>
            <a:ext cx="9953264" cy="112062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3600" b="1" dirty="0">
                <a:solidFill>
                  <a:schemeClr val="tx2"/>
                </a:solidFill>
                <a:cs typeface="Calibri" charset="0"/>
              </a:rPr>
              <a:t>Myndigheten för civilt försvar (MCF) </a:t>
            </a:r>
          </a:p>
          <a:p>
            <a:pPr marL="0" indent="0">
              <a:buNone/>
            </a:pPr>
            <a:r>
              <a:rPr lang="sv-SE" sz="3600" b="1" dirty="0">
                <a:solidFill>
                  <a:schemeClr val="tx2"/>
                </a:solidFill>
                <a:cs typeface="Calibri" charset="0"/>
              </a:rPr>
              <a:t>tidigare MSB </a:t>
            </a:r>
            <a:endParaRPr lang="en-GB" sz="3600" b="1" dirty="0">
              <a:solidFill>
                <a:schemeClr val="tx2"/>
              </a:solidFill>
            </a:endParaRPr>
          </a:p>
        </p:txBody>
      </p:sp>
      <p:pic>
        <p:nvPicPr>
          <p:cNvPr id="4" name="Bildobjekt 2">
            <a:extLst>
              <a:ext uri="{FF2B5EF4-FFF2-40B4-BE49-F238E27FC236}">
                <a16:creationId xmlns:a16="http://schemas.microsoft.com/office/drawing/2014/main" id="{C9A8C8F4-C836-43B8-B2C2-B0F5107FD719}"/>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43018" y="4509211"/>
            <a:ext cx="4614782" cy="2740365"/>
          </a:xfrm>
          <a:prstGeom prst="rect">
            <a:avLst/>
          </a:prstGeom>
          <a:ln>
            <a:noFill/>
          </a:ln>
        </p:spPr>
      </p:pic>
      <p:pic>
        <p:nvPicPr>
          <p:cNvPr id="5" name="Bildobjekt 4">
            <a:extLst>
              <a:ext uri="{FF2B5EF4-FFF2-40B4-BE49-F238E27FC236}">
                <a16:creationId xmlns:a16="http://schemas.microsoft.com/office/drawing/2014/main" id="{35EBA184-6614-4BFA-B1E7-7E64ED0C2A0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698763" y="2250242"/>
            <a:ext cx="2396694" cy="2085884"/>
          </a:xfrm>
          <a:prstGeom prst="rect">
            <a:avLst/>
          </a:prstGeom>
        </p:spPr>
      </p:pic>
      <p:pic>
        <p:nvPicPr>
          <p:cNvPr id="6" name="Picture 2" descr="Logotyp för Myndigheten för civilt försvar, länk till startsidan">
            <a:extLst>
              <a:ext uri="{FF2B5EF4-FFF2-40B4-BE49-F238E27FC236}">
                <a16:creationId xmlns:a16="http://schemas.microsoft.com/office/drawing/2014/main" id="{953C57B0-E7A3-A1E0-46B2-603EAEA54E9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33383" y="656248"/>
            <a:ext cx="2559361" cy="8882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62178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Platshållare för text 16">
            <a:extLst>
              <a:ext uri="{FF2B5EF4-FFF2-40B4-BE49-F238E27FC236}">
                <a16:creationId xmlns:a16="http://schemas.microsoft.com/office/drawing/2014/main" id="{BB8BA378-5F00-8C2C-BB0C-0D4EE634B0F1}"/>
              </a:ext>
            </a:extLst>
          </p:cNvPr>
          <p:cNvSpPr>
            <a:spLocks noGrp="1"/>
          </p:cNvSpPr>
          <p:nvPr>
            <p:ph type="body" sz="quarter" idx="11"/>
          </p:nvPr>
        </p:nvSpPr>
        <p:spPr>
          <a:xfrm>
            <a:off x="714611" y="559440"/>
            <a:ext cx="10604103" cy="587375"/>
          </a:xfrm>
        </p:spPr>
        <p:txBody>
          <a:bodyPr/>
          <a:lstStyle/>
          <a:p>
            <a:r>
              <a:rPr lang="sv-SE" dirty="0"/>
              <a:t>Fara och risk</a:t>
            </a:r>
          </a:p>
        </p:txBody>
      </p:sp>
      <p:grpSp>
        <p:nvGrpSpPr>
          <p:cNvPr id="2" name="Grupp 1">
            <a:extLst>
              <a:ext uri="{FF2B5EF4-FFF2-40B4-BE49-F238E27FC236}">
                <a16:creationId xmlns:a16="http://schemas.microsoft.com/office/drawing/2014/main" id="{BED8DA3C-FF56-0A99-29EE-591356BF89FB}"/>
              </a:ext>
            </a:extLst>
          </p:cNvPr>
          <p:cNvGrpSpPr/>
          <p:nvPr/>
        </p:nvGrpSpPr>
        <p:grpSpPr>
          <a:xfrm>
            <a:off x="4026280" y="428625"/>
            <a:ext cx="5117719" cy="2811904"/>
            <a:chOff x="821570" y="3208055"/>
            <a:chExt cx="5109575" cy="2275766"/>
          </a:xfrm>
        </p:grpSpPr>
        <p:sp>
          <p:nvSpPr>
            <p:cNvPr id="3" name="textruta 2">
              <a:extLst>
                <a:ext uri="{FF2B5EF4-FFF2-40B4-BE49-F238E27FC236}">
                  <a16:creationId xmlns:a16="http://schemas.microsoft.com/office/drawing/2014/main" id="{1182E6B4-28CC-EEA5-E7C2-4F78049E8029}"/>
                </a:ext>
              </a:extLst>
            </p:cNvPr>
            <p:cNvSpPr txBox="1"/>
            <p:nvPr/>
          </p:nvSpPr>
          <p:spPr>
            <a:xfrm>
              <a:off x="846392" y="4512355"/>
              <a:ext cx="5084753" cy="971466"/>
            </a:xfrm>
            <a:prstGeom prst="rect">
              <a:avLst/>
            </a:prstGeom>
            <a:solidFill>
              <a:srgbClr val="FBBA5C"/>
            </a:solidFill>
            <a:effectLst>
              <a:softEdge rad="50800"/>
            </a:effectLst>
            <a:scene3d>
              <a:camera prst="orthographicFront"/>
              <a:lightRig rig="threePt" dir="t"/>
            </a:scene3d>
            <a:sp3d>
              <a:bevelT w="165100" prst="coolSlant"/>
            </a:sp3d>
          </p:spPr>
          <p:txBody>
            <a:bodyPr wrap="square" rtlCol="0">
              <a:spAutoFit/>
            </a:bodyPr>
            <a:lstStyle/>
            <a:p>
              <a:pPr algn="ctr">
                <a:defRPr/>
              </a:pPr>
              <a:r>
                <a:rPr kumimoji="0" lang="sv-SE" sz="3600" b="0" i="0" u="none" strike="noStrike" kern="1200" cap="none" spc="0" normalizeH="0" baseline="0" noProof="0" dirty="0">
                  <a:ln>
                    <a:noFill/>
                  </a:ln>
                  <a:solidFill>
                    <a:srgbClr val="000000"/>
                  </a:solidFill>
                  <a:effectLst/>
                  <a:uLnTx/>
                  <a:uFillTx/>
                  <a:latin typeface="Calibri Light" panose="020F0302020204030204"/>
                  <a:ea typeface="+mn-ea"/>
                  <a:cs typeface="+mn-cs"/>
                </a:rPr>
                <a:t>Hur stor är </a:t>
              </a:r>
              <a:r>
                <a:rPr kumimoji="0" lang="sv-SE" sz="3600" b="1" i="0" u="none" strike="noStrike" kern="1200" cap="none" spc="0" normalizeH="0" baseline="0" noProof="0" dirty="0">
                  <a:ln>
                    <a:noFill/>
                  </a:ln>
                  <a:solidFill>
                    <a:srgbClr val="000000"/>
                  </a:solidFill>
                  <a:effectLst/>
                  <a:uLnTx/>
                  <a:uFillTx/>
                  <a:latin typeface="Calibri Light" panose="020F0302020204030204"/>
                  <a:ea typeface="+mn-ea"/>
                  <a:cs typeface="+mn-cs"/>
                </a:rPr>
                <a:t>sannolikheten</a:t>
              </a:r>
              <a:r>
                <a:rPr kumimoji="0" lang="sv-SE" sz="3600" b="0" i="0" u="none" strike="noStrike" kern="1200" cap="none" spc="0" normalizeH="0" baseline="0" noProof="0" dirty="0">
                  <a:ln>
                    <a:noFill/>
                  </a:ln>
                  <a:solidFill>
                    <a:srgbClr val="000000"/>
                  </a:solidFill>
                  <a:effectLst/>
                  <a:uLnTx/>
                  <a:uFillTx/>
                  <a:latin typeface="Calibri Light" panose="020F0302020204030204"/>
                  <a:ea typeface="+mn-ea"/>
                  <a:cs typeface="+mn-cs"/>
                </a:rPr>
                <a:t> att det farliga sker?</a:t>
              </a:r>
            </a:p>
          </p:txBody>
        </p:sp>
        <p:sp>
          <p:nvSpPr>
            <p:cNvPr id="4" name="textruta 3">
              <a:extLst>
                <a:ext uri="{FF2B5EF4-FFF2-40B4-BE49-F238E27FC236}">
                  <a16:creationId xmlns:a16="http://schemas.microsoft.com/office/drawing/2014/main" id="{F6600795-D26B-D01F-3AAA-5A7ADD13B07C}"/>
                </a:ext>
              </a:extLst>
            </p:cNvPr>
            <p:cNvSpPr txBox="1"/>
            <p:nvPr/>
          </p:nvSpPr>
          <p:spPr>
            <a:xfrm>
              <a:off x="821570" y="3208055"/>
              <a:ext cx="5084752" cy="971466"/>
            </a:xfrm>
            <a:prstGeom prst="rect">
              <a:avLst/>
            </a:prstGeom>
            <a:solidFill>
              <a:srgbClr val="E73B1D"/>
            </a:solidFill>
            <a:scene3d>
              <a:camera prst="orthographicFront"/>
              <a:lightRig rig="threePt" dir="t"/>
            </a:scene3d>
            <a:sp3d>
              <a:bevelT w="165100" prst="coolSlant"/>
            </a:sp3d>
          </p:spPr>
          <p:txBody>
            <a:bodyPr wrap="square" rtlCol="0">
              <a:spAutoFit/>
            </a:bodyPr>
            <a:lstStyle/>
            <a:p>
              <a:pPr algn="ctr">
                <a:defRPr/>
              </a:pPr>
              <a:r>
                <a:rPr kumimoji="0" lang="sv-SE" sz="3600" b="0" i="0" u="none" strike="noStrike" kern="1200" cap="none" spc="0" normalizeH="0" baseline="0" noProof="0" dirty="0">
                  <a:ln>
                    <a:noFill/>
                  </a:ln>
                  <a:solidFill>
                    <a:srgbClr val="000000"/>
                  </a:solidFill>
                  <a:effectLst/>
                  <a:uLnTx/>
                  <a:uFillTx/>
                  <a:latin typeface="Calibri Light" panose="020F0302020204030204"/>
                  <a:ea typeface="+mn-ea"/>
                  <a:cs typeface="+mn-cs"/>
                </a:rPr>
                <a:t>Vad kan vara </a:t>
              </a:r>
              <a:r>
                <a:rPr kumimoji="0" lang="sv-SE" sz="3600" b="1" i="0" u="none" strike="noStrike" kern="1200" cap="none" spc="0" normalizeH="0" baseline="0" noProof="0" dirty="0">
                  <a:ln>
                    <a:noFill/>
                  </a:ln>
                  <a:solidFill>
                    <a:srgbClr val="000000"/>
                  </a:solidFill>
                  <a:effectLst/>
                  <a:uLnTx/>
                  <a:uFillTx/>
                  <a:latin typeface="Calibri Light" panose="020F0302020204030204"/>
                  <a:ea typeface="+mn-ea"/>
                  <a:cs typeface="+mn-cs"/>
                </a:rPr>
                <a:t>farligt</a:t>
              </a:r>
              <a:r>
                <a:rPr kumimoji="0" lang="sv-SE" sz="3600" b="0" i="0" u="none" strike="noStrike" kern="1200" cap="none" spc="0" normalizeH="0" baseline="0" noProof="0" dirty="0">
                  <a:ln>
                    <a:noFill/>
                  </a:ln>
                  <a:solidFill>
                    <a:srgbClr val="000000"/>
                  </a:solidFill>
                  <a:effectLst/>
                  <a:uLnTx/>
                  <a:uFillTx/>
                  <a:latin typeface="Calibri Light" panose="020F0302020204030204"/>
                  <a:ea typeface="+mn-ea"/>
                  <a:cs typeface="+mn-cs"/>
                </a:rPr>
                <a:t> i aktiviteten?</a:t>
              </a:r>
            </a:p>
          </p:txBody>
        </p:sp>
      </p:grpSp>
      <p:grpSp>
        <p:nvGrpSpPr>
          <p:cNvPr id="5" name="Grupp 4">
            <a:extLst>
              <a:ext uri="{FF2B5EF4-FFF2-40B4-BE49-F238E27FC236}">
                <a16:creationId xmlns:a16="http://schemas.microsoft.com/office/drawing/2014/main" id="{0AFB349E-69DF-EF93-05E8-20D74339CBF2}"/>
              </a:ext>
            </a:extLst>
          </p:cNvPr>
          <p:cNvGrpSpPr/>
          <p:nvPr/>
        </p:nvGrpSpPr>
        <p:grpSpPr>
          <a:xfrm>
            <a:off x="4976397" y="3531577"/>
            <a:ext cx="3192622" cy="2978741"/>
            <a:chOff x="7860092" y="2720825"/>
            <a:chExt cx="2136270" cy="2449754"/>
          </a:xfrm>
        </p:grpSpPr>
        <p:sp>
          <p:nvSpPr>
            <p:cNvPr id="6" name="Höger 5">
              <a:extLst>
                <a:ext uri="{FF2B5EF4-FFF2-40B4-BE49-F238E27FC236}">
                  <a16:creationId xmlns:a16="http://schemas.microsoft.com/office/drawing/2014/main" id="{014E98D1-BD91-4E85-67FC-E8068EAA7AE0}"/>
                </a:ext>
              </a:extLst>
            </p:cNvPr>
            <p:cNvSpPr/>
            <p:nvPr/>
          </p:nvSpPr>
          <p:spPr>
            <a:xfrm rot="5400000">
              <a:off x="8333655" y="3118397"/>
              <a:ext cx="1189144" cy="394000"/>
            </a:xfrm>
            <a:prstGeom prst="rightArrow">
              <a:avLst>
                <a:gd name="adj1" fmla="val 34365"/>
                <a:gd name="adj2"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3600" b="1"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
          <p:nvSpPr>
            <p:cNvPr id="7" name="textruta 6">
              <a:extLst>
                <a:ext uri="{FF2B5EF4-FFF2-40B4-BE49-F238E27FC236}">
                  <a16:creationId xmlns:a16="http://schemas.microsoft.com/office/drawing/2014/main" id="{3C877B41-935A-B03D-26D1-5D7BE381F5A5}"/>
                </a:ext>
              </a:extLst>
            </p:cNvPr>
            <p:cNvSpPr txBox="1"/>
            <p:nvPr/>
          </p:nvSpPr>
          <p:spPr>
            <a:xfrm>
              <a:off x="7860092" y="4183413"/>
              <a:ext cx="2136270" cy="987166"/>
            </a:xfrm>
            <a:prstGeom prst="rect">
              <a:avLst/>
            </a:prstGeom>
            <a:solidFill>
              <a:srgbClr val="EB653E"/>
            </a:solidFill>
            <a:scene3d>
              <a:camera prst="orthographicFront"/>
              <a:lightRig rig="threePt" dir="t"/>
            </a:scene3d>
            <a:sp3d>
              <a:bevelT w="165100" prst="coolSlant"/>
            </a:sp3d>
          </p:spPr>
          <p:txBody>
            <a:bodyPr wrap="square" rtlCol="0">
              <a:spAutoFit/>
            </a:bodyPr>
            <a:lstStyle/>
            <a:p>
              <a:pPr algn="ctr">
                <a:defRPr/>
              </a:pPr>
              <a:r>
                <a:rPr lang="sv-SE" sz="3600" dirty="0">
                  <a:solidFill>
                    <a:srgbClr val="000000"/>
                  </a:solidFill>
                  <a:latin typeface="Calibri Light" panose="020F0302020204030204"/>
                </a:rPr>
                <a:t>Hur </a:t>
              </a:r>
              <a:r>
                <a:rPr lang="sv-SE" sz="3600" b="1" dirty="0">
                  <a:solidFill>
                    <a:srgbClr val="000000"/>
                  </a:solidFill>
                  <a:latin typeface="Calibri Light" panose="020F0302020204030204"/>
                </a:rPr>
                <a:t>risk</a:t>
              </a:r>
              <a:r>
                <a:rPr lang="sv-SE" sz="3600" dirty="0">
                  <a:solidFill>
                    <a:srgbClr val="000000"/>
                  </a:solidFill>
                  <a:latin typeface="Calibri Light" panose="020F0302020204030204"/>
                </a:rPr>
                <a:t>fylld är</a:t>
              </a:r>
              <a:r>
                <a:rPr kumimoji="0" lang="sv-SE" sz="3600" b="0" i="0" u="none" strike="noStrike" kern="1200" cap="none" spc="0" normalizeH="0" baseline="0" noProof="0" dirty="0">
                  <a:ln>
                    <a:noFill/>
                  </a:ln>
                  <a:solidFill>
                    <a:srgbClr val="000000"/>
                  </a:solidFill>
                  <a:effectLst/>
                  <a:uLnTx/>
                  <a:uFillTx/>
                  <a:latin typeface="Calibri Light" panose="020F0302020204030204"/>
                  <a:ea typeface="+mn-ea"/>
                  <a:cs typeface="+mn-cs"/>
                </a:rPr>
                <a:t> aktiviteten?</a:t>
              </a:r>
            </a:p>
          </p:txBody>
        </p:sp>
      </p:grpSp>
    </p:spTree>
    <p:extLst>
      <p:ext uri="{BB962C8B-B14F-4D97-AF65-F5344CB8AC3E}">
        <p14:creationId xmlns:p14="http://schemas.microsoft.com/office/powerpoint/2010/main" val="118663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54744-BFE4-DC1E-D898-646DD2E81339}"/>
            </a:ext>
          </a:extLst>
        </p:cNvPr>
        <p:cNvGrpSpPr/>
        <p:nvPr/>
      </p:nvGrpSpPr>
      <p:grpSpPr>
        <a:xfrm>
          <a:off x="0" y="0"/>
          <a:ext cx="0" cy="0"/>
          <a:chOff x="0" y="0"/>
          <a:chExt cx="0" cy="0"/>
        </a:xfrm>
      </p:grpSpPr>
      <p:sp>
        <p:nvSpPr>
          <p:cNvPr id="17" name="Platshållare för text 16">
            <a:extLst>
              <a:ext uri="{FF2B5EF4-FFF2-40B4-BE49-F238E27FC236}">
                <a16:creationId xmlns:a16="http://schemas.microsoft.com/office/drawing/2014/main" id="{5834798C-8082-6E01-0820-155F80A2CF2B}"/>
              </a:ext>
            </a:extLst>
          </p:cNvPr>
          <p:cNvSpPr>
            <a:spLocks noGrp="1"/>
          </p:cNvSpPr>
          <p:nvPr>
            <p:ph type="body" sz="quarter" idx="11"/>
          </p:nvPr>
        </p:nvSpPr>
        <p:spPr>
          <a:xfrm>
            <a:off x="714611" y="559440"/>
            <a:ext cx="10604103" cy="587375"/>
          </a:xfrm>
        </p:spPr>
        <p:txBody>
          <a:bodyPr/>
          <a:lstStyle/>
          <a:p>
            <a:r>
              <a:rPr lang="sv-SE" dirty="0"/>
              <a:t>Riskbedömning</a:t>
            </a:r>
          </a:p>
        </p:txBody>
      </p:sp>
      <p:sp>
        <p:nvSpPr>
          <p:cNvPr id="9" name="Platshållare för innehåll 2">
            <a:extLst>
              <a:ext uri="{FF2B5EF4-FFF2-40B4-BE49-F238E27FC236}">
                <a16:creationId xmlns:a16="http://schemas.microsoft.com/office/drawing/2014/main" id="{0DDB98F2-5739-750B-6825-AF6C626CEB71}"/>
              </a:ext>
            </a:extLst>
          </p:cNvPr>
          <p:cNvSpPr txBox="1">
            <a:spLocks/>
          </p:cNvSpPr>
          <p:nvPr/>
        </p:nvSpPr>
        <p:spPr>
          <a:xfrm>
            <a:off x="6408701" y="3788620"/>
            <a:ext cx="1865226" cy="743129"/>
          </a:xfrm>
          <a:prstGeom prst="rect">
            <a:avLst/>
          </a:prstGeom>
          <a:solidFill>
            <a:srgbClr val="E73B1D"/>
          </a:solidFill>
        </p:spPr>
        <p:txBody>
          <a:bodyPr vert="horz" lIns="91440" tIns="45720" rIns="91440" bIns="45720" rtlCol="0" anchor="ctr">
            <a:normAutofit/>
          </a:bodyPr>
          <a:lstStyle>
            <a:lvl1pPr marL="1588" indent="-1588" algn="l" defTabSz="914400" rtl="0" eaLnBrk="1" latinLnBrk="0" hangingPunct="1">
              <a:lnSpc>
                <a:spcPts val="2600"/>
              </a:lnSpc>
              <a:spcBef>
                <a:spcPct val="20000"/>
              </a:spcBef>
              <a:buSzPct val="93000"/>
              <a:buFont typeface="Verdana" pitchFamily="34" charset="0"/>
              <a:buNone/>
              <a:defRPr sz="2000" kern="1200">
                <a:solidFill>
                  <a:schemeClr val="accent1"/>
                </a:solidFill>
                <a:latin typeface="Calibri" panose="020F0502020204030204" pitchFamily="34" charset="0"/>
                <a:ea typeface="Verdana" pitchFamily="34" charset="0"/>
                <a:cs typeface="Calibri" panose="020F0502020204030204" pitchFamily="34" charset="0"/>
              </a:defRPr>
            </a:lvl1pPr>
            <a:lvl2pPr marL="742950" indent="-285750" algn="l" defTabSz="914400" rtl="0" eaLnBrk="1" latinLnBrk="0" hangingPunct="1">
              <a:spcBef>
                <a:spcPct val="20000"/>
              </a:spcBef>
              <a:buFont typeface="Arial" pitchFamily="34" charset="0"/>
              <a:buNone/>
              <a:defRPr sz="1800" kern="1200">
                <a:solidFill>
                  <a:schemeClr val="accent1"/>
                </a:solidFill>
                <a:latin typeface="Calibri" panose="020F0502020204030204" pitchFamily="34" charset="0"/>
                <a:ea typeface="Verdana" pitchFamily="34" charset="0"/>
                <a:cs typeface="Calibri" panose="020F0502020204030204" pitchFamily="34" charset="0"/>
              </a:defRPr>
            </a:lvl2pPr>
            <a:lvl3pPr marL="1143000" indent="-228600" algn="l" defTabSz="914400" rtl="0" eaLnBrk="1" latinLnBrk="0" hangingPunct="1">
              <a:spcBef>
                <a:spcPct val="20000"/>
              </a:spcBef>
              <a:buFont typeface="Arial" pitchFamily="34" charset="0"/>
              <a:buNone/>
              <a:defRPr sz="1800" kern="1200">
                <a:solidFill>
                  <a:schemeClr val="accent1"/>
                </a:solidFill>
                <a:latin typeface="Calibri" panose="020F0502020204030204" pitchFamily="34" charset="0"/>
                <a:ea typeface="Verdana" pitchFamily="34" charset="0"/>
                <a:cs typeface="Calibri" panose="020F0502020204030204" pitchFamily="34" charset="0"/>
              </a:defRPr>
            </a:lvl3pPr>
            <a:lvl4pPr marL="1600200" indent="-228600" algn="l" defTabSz="914400" rtl="0" eaLnBrk="1" latinLnBrk="0" hangingPunct="1">
              <a:spcBef>
                <a:spcPct val="20000"/>
              </a:spcBef>
              <a:buFont typeface="Arial" pitchFamily="34" charset="0"/>
              <a:buNone/>
              <a:defRPr sz="1800" kern="1200">
                <a:solidFill>
                  <a:schemeClr val="accent1"/>
                </a:solidFill>
                <a:latin typeface="Calibri" panose="020F0502020204030204" pitchFamily="34" charset="0"/>
                <a:ea typeface="Verdana" pitchFamily="34" charset="0"/>
                <a:cs typeface="Calibri" panose="020F0502020204030204" pitchFamily="34" charset="0"/>
              </a:defRPr>
            </a:lvl4pPr>
            <a:lvl5pPr marL="2057400" indent="-228600" algn="l" defTabSz="914400" rtl="0" eaLnBrk="1" latinLnBrk="0" hangingPunct="1">
              <a:spcBef>
                <a:spcPct val="20000"/>
              </a:spcBef>
              <a:buFont typeface="Arial" pitchFamily="34" charset="0"/>
              <a:buNone/>
              <a:defRPr sz="1800" kern="1200">
                <a:solidFill>
                  <a:schemeClr val="accent1"/>
                </a:solidFill>
                <a:latin typeface="Calibri" panose="020F0502020204030204" pitchFamily="34" charset="0"/>
                <a:ea typeface="Verdana" pitchFamily="34" charset="0"/>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20000"/>
              </a:lnSpc>
              <a:spcBef>
                <a:spcPts val="0"/>
              </a:spcBef>
              <a:spcAft>
                <a:spcPts val="450"/>
              </a:spcAft>
            </a:pPr>
            <a:r>
              <a:rPr lang="sv-SE" altLang="sv-SE" sz="2400" b="1" dirty="0">
                <a:solidFill>
                  <a:schemeClr val="bg1"/>
                </a:solidFill>
                <a:latin typeface="+mj-lt"/>
              </a:rPr>
              <a:t>Avstå</a:t>
            </a:r>
            <a:r>
              <a:rPr lang="en-SE" altLang="sv-SE" sz="2400" b="1" dirty="0">
                <a:solidFill>
                  <a:schemeClr val="bg1"/>
                </a:solidFill>
                <a:latin typeface="+mj-lt"/>
              </a:rPr>
              <a:t>!</a:t>
            </a:r>
          </a:p>
        </p:txBody>
      </p:sp>
      <p:sp>
        <p:nvSpPr>
          <p:cNvPr id="10" name="Platshållare för innehåll 2">
            <a:extLst>
              <a:ext uri="{FF2B5EF4-FFF2-40B4-BE49-F238E27FC236}">
                <a16:creationId xmlns:a16="http://schemas.microsoft.com/office/drawing/2014/main" id="{61A18DF0-1817-A28A-9091-6B34D7F2E3F3}"/>
              </a:ext>
            </a:extLst>
          </p:cNvPr>
          <p:cNvSpPr txBox="1">
            <a:spLocks/>
          </p:cNvSpPr>
          <p:nvPr/>
        </p:nvSpPr>
        <p:spPr>
          <a:xfrm>
            <a:off x="4415861" y="3781783"/>
            <a:ext cx="1989574" cy="743129"/>
          </a:xfrm>
          <a:prstGeom prst="rect">
            <a:avLst/>
          </a:prstGeom>
          <a:solidFill>
            <a:srgbClr val="92D050"/>
          </a:solidFill>
        </p:spPr>
        <p:txBody>
          <a:bodyPr vert="horz" lIns="91440" tIns="45720" rIns="91440" bIns="45720" rtlCol="0" anchor="ctr">
            <a:normAutofit/>
          </a:bodyPr>
          <a:lstStyle>
            <a:lvl1pPr marL="1588" indent="-1588" algn="l" defTabSz="914400" rtl="0" eaLnBrk="1" latinLnBrk="0" hangingPunct="1">
              <a:lnSpc>
                <a:spcPts val="2600"/>
              </a:lnSpc>
              <a:spcBef>
                <a:spcPct val="20000"/>
              </a:spcBef>
              <a:buSzPct val="93000"/>
              <a:buFont typeface="Verdana" pitchFamily="34" charset="0"/>
              <a:buNone/>
              <a:defRPr sz="2000" kern="1200">
                <a:solidFill>
                  <a:schemeClr val="accent1"/>
                </a:solidFill>
                <a:latin typeface="Calibri" panose="020F0502020204030204" pitchFamily="34" charset="0"/>
                <a:ea typeface="Verdana" pitchFamily="34" charset="0"/>
                <a:cs typeface="Calibri" panose="020F0502020204030204" pitchFamily="34" charset="0"/>
              </a:defRPr>
            </a:lvl1pPr>
            <a:lvl2pPr marL="742950" indent="-285750" algn="l" defTabSz="914400" rtl="0" eaLnBrk="1" latinLnBrk="0" hangingPunct="1">
              <a:spcBef>
                <a:spcPct val="20000"/>
              </a:spcBef>
              <a:buFont typeface="Arial" pitchFamily="34" charset="0"/>
              <a:buNone/>
              <a:defRPr sz="1800" kern="1200">
                <a:solidFill>
                  <a:schemeClr val="accent1"/>
                </a:solidFill>
                <a:latin typeface="Calibri" panose="020F0502020204030204" pitchFamily="34" charset="0"/>
                <a:ea typeface="Verdana" pitchFamily="34" charset="0"/>
                <a:cs typeface="Calibri" panose="020F0502020204030204" pitchFamily="34" charset="0"/>
              </a:defRPr>
            </a:lvl2pPr>
            <a:lvl3pPr marL="1143000" indent="-228600" algn="l" defTabSz="914400" rtl="0" eaLnBrk="1" latinLnBrk="0" hangingPunct="1">
              <a:spcBef>
                <a:spcPct val="20000"/>
              </a:spcBef>
              <a:buFont typeface="Arial" pitchFamily="34" charset="0"/>
              <a:buNone/>
              <a:defRPr sz="1800" kern="1200">
                <a:solidFill>
                  <a:schemeClr val="accent1"/>
                </a:solidFill>
                <a:latin typeface="Calibri" panose="020F0502020204030204" pitchFamily="34" charset="0"/>
                <a:ea typeface="Verdana" pitchFamily="34" charset="0"/>
                <a:cs typeface="Calibri" panose="020F0502020204030204" pitchFamily="34" charset="0"/>
              </a:defRPr>
            </a:lvl3pPr>
            <a:lvl4pPr marL="1600200" indent="-228600" algn="l" defTabSz="914400" rtl="0" eaLnBrk="1" latinLnBrk="0" hangingPunct="1">
              <a:spcBef>
                <a:spcPct val="20000"/>
              </a:spcBef>
              <a:buFont typeface="Arial" pitchFamily="34" charset="0"/>
              <a:buNone/>
              <a:defRPr sz="1800" kern="1200">
                <a:solidFill>
                  <a:schemeClr val="accent1"/>
                </a:solidFill>
                <a:latin typeface="Calibri" panose="020F0502020204030204" pitchFamily="34" charset="0"/>
                <a:ea typeface="Verdana" pitchFamily="34" charset="0"/>
                <a:cs typeface="Calibri" panose="020F0502020204030204" pitchFamily="34" charset="0"/>
              </a:defRPr>
            </a:lvl4pPr>
            <a:lvl5pPr marL="2057400" indent="-228600" algn="l" defTabSz="914400" rtl="0" eaLnBrk="1" latinLnBrk="0" hangingPunct="1">
              <a:spcBef>
                <a:spcPct val="20000"/>
              </a:spcBef>
              <a:buFont typeface="Arial" pitchFamily="34" charset="0"/>
              <a:buNone/>
              <a:defRPr sz="1800" kern="1200">
                <a:solidFill>
                  <a:schemeClr val="accent1"/>
                </a:solidFill>
                <a:latin typeface="Calibri" panose="020F0502020204030204" pitchFamily="34" charset="0"/>
                <a:ea typeface="Verdana" pitchFamily="34" charset="0"/>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20000"/>
              </a:lnSpc>
              <a:spcBef>
                <a:spcPts val="0"/>
              </a:spcBef>
              <a:spcAft>
                <a:spcPts val="450"/>
              </a:spcAft>
            </a:pPr>
            <a:r>
              <a:rPr lang="sv-SE" altLang="sv-SE" sz="2400" b="1" dirty="0">
                <a:solidFill>
                  <a:schemeClr val="bg1"/>
                </a:solidFill>
                <a:latin typeface="+mj-lt"/>
              </a:rPr>
              <a:t>Öva</a:t>
            </a:r>
            <a:r>
              <a:rPr lang="en-SE" altLang="sv-SE" sz="2400" b="1" dirty="0">
                <a:solidFill>
                  <a:schemeClr val="bg1"/>
                </a:solidFill>
                <a:latin typeface="+mj-lt"/>
              </a:rPr>
              <a:t>…</a:t>
            </a:r>
          </a:p>
        </p:txBody>
      </p:sp>
      <p:sp>
        <p:nvSpPr>
          <p:cNvPr id="16" name="Platshållare för innehåll 2">
            <a:extLst>
              <a:ext uri="{FF2B5EF4-FFF2-40B4-BE49-F238E27FC236}">
                <a16:creationId xmlns:a16="http://schemas.microsoft.com/office/drawing/2014/main" id="{B40462DB-ABC0-9FAC-3F04-4BB7A35178DE}"/>
              </a:ext>
            </a:extLst>
          </p:cNvPr>
          <p:cNvSpPr txBox="1">
            <a:spLocks/>
          </p:cNvSpPr>
          <p:nvPr/>
        </p:nvSpPr>
        <p:spPr>
          <a:xfrm>
            <a:off x="6408701" y="3027414"/>
            <a:ext cx="1865226" cy="743129"/>
          </a:xfrm>
          <a:prstGeom prst="rect">
            <a:avLst/>
          </a:prstGeom>
          <a:solidFill>
            <a:srgbClr val="F8AC4B"/>
          </a:solidFill>
        </p:spPr>
        <p:txBody>
          <a:bodyPr vert="horz" lIns="91440" tIns="45720" rIns="91440" bIns="45720" rtlCol="0" anchor="ctr">
            <a:normAutofit/>
          </a:bodyPr>
          <a:lstStyle>
            <a:lvl1pPr marL="1588" indent="-1588" algn="l" defTabSz="914400" rtl="0" eaLnBrk="1" latinLnBrk="0" hangingPunct="1">
              <a:lnSpc>
                <a:spcPts val="2600"/>
              </a:lnSpc>
              <a:spcBef>
                <a:spcPct val="20000"/>
              </a:spcBef>
              <a:buSzPct val="93000"/>
              <a:buFont typeface="Verdana" pitchFamily="34" charset="0"/>
              <a:buNone/>
              <a:defRPr sz="2000" kern="1200">
                <a:solidFill>
                  <a:schemeClr val="accent1"/>
                </a:solidFill>
                <a:latin typeface="Calibri" panose="020F0502020204030204" pitchFamily="34" charset="0"/>
                <a:ea typeface="Verdana" pitchFamily="34" charset="0"/>
                <a:cs typeface="Calibri" panose="020F0502020204030204" pitchFamily="34" charset="0"/>
              </a:defRPr>
            </a:lvl1pPr>
            <a:lvl2pPr marL="742950" indent="-285750" algn="l" defTabSz="914400" rtl="0" eaLnBrk="1" latinLnBrk="0" hangingPunct="1">
              <a:spcBef>
                <a:spcPct val="20000"/>
              </a:spcBef>
              <a:buFont typeface="Arial" pitchFamily="34" charset="0"/>
              <a:buNone/>
              <a:defRPr sz="1800" kern="1200">
                <a:solidFill>
                  <a:schemeClr val="accent1"/>
                </a:solidFill>
                <a:latin typeface="Calibri" panose="020F0502020204030204" pitchFamily="34" charset="0"/>
                <a:ea typeface="Verdana" pitchFamily="34" charset="0"/>
                <a:cs typeface="Calibri" panose="020F0502020204030204" pitchFamily="34" charset="0"/>
              </a:defRPr>
            </a:lvl2pPr>
            <a:lvl3pPr marL="1143000" indent="-228600" algn="l" defTabSz="914400" rtl="0" eaLnBrk="1" latinLnBrk="0" hangingPunct="1">
              <a:spcBef>
                <a:spcPct val="20000"/>
              </a:spcBef>
              <a:buFont typeface="Arial" pitchFamily="34" charset="0"/>
              <a:buNone/>
              <a:defRPr sz="1800" kern="1200">
                <a:solidFill>
                  <a:schemeClr val="accent1"/>
                </a:solidFill>
                <a:latin typeface="Calibri" panose="020F0502020204030204" pitchFamily="34" charset="0"/>
                <a:ea typeface="Verdana" pitchFamily="34" charset="0"/>
                <a:cs typeface="Calibri" panose="020F0502020204030204" pitchFamily="34" charset="0"/>
              </a:defRPr>
            </a:lvl3pPr>
            <a:lvl4pPr marL="1600200" indent="-228600" algn="l" defTabSz="914400" rtl="0" eaLnBrk="1" latinLnBrk="0" hangingPunct="1">
              <a:spcBef>
                <a:spcPct val="20000"/>
              </a:spcBef>
              <a:buFont typeface="Arial" pitchFamily="34" charset="0"/>
              <a:buNone/>
              <a:defRPr sz="1800" kern="1200">
                <a:solidFill>
                  <a:schemeClr val="accent1"/>
                </a:solidFill>
                <a:latin typeface="Calibri" panose="020F0502020204030204" pitchFamily="34" charset="0"/>
                <a:ea typeface="Verdana" pitchFamily="34" charset="0"/>
                <a:cs typeface="Calibri" panose="020F0502020204030204" pitchFamily="34" charset="0"/>
              </a:defRPr>
            </a:lvl4pPr>
            <a:lvl5pPr marL="2057400" indent="-228600" algn="l" defTabSz="914400" rtl="0" eaLnBrk="1" latinLnBrk="0" hangingPunct="1">
              <a:spcBef>
                <a:spcPct val="20000"/>
              </a:spcBef>
              <a:buFont typeface="Arial" pitchFamily="34" charset="0"/>
              <a:buNone/>
              <a:defRPr sz="1800" kern="1200">
                <a:solidFill>
                  <a:schemeClr val="accent1"/>
                </a:solidFill>
                <a:latin typeface="Calibri" panose="020F0502020204030204" pitchFamily="34" charset="0"/>
                <a:ea typeface="Verdana" pitchFamily="34" charset="0"/>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20000"/>
              </a:lnSpc>
              <a:spcBef>
                <a:spcPts val="0"/>
              </a:spcBef>
              <a:spcAft>
                <a:spcPts val="450"/>
              </a:spcAft>
            </a:pPr>
            <a:r>
              <a:rPr lang="sv-SE" altLang="sv-SE" sz="2400" b="1" dirty="0">
                <a:solidFill>
                  <a:schemeClr val="bg1"/>
                </a:solidFill>
                <a:latin typeface="+mj-lt"/>
              </a:rPr>
              <a:t>Var beredd</a:t>
            </a:r>
            <a:endParaRPr lang="en-SE" altLang="sv-SE" sz="2400" b="1" dirty="0">
              <a:solidFill>
                <a:schemeClr val="bg1"/>
              </a:solidFill>
              <a:latin typeface="+mj-lt"/>
            </a:endParaRPr>
          </a:p>
        </p:txBody>
      </p:sp>
      <p:sp>
        <p:nvSpPr>
          <p:cNvPr id="18" name="Platshållare för innehåll 2">
            <a:extLst>
              <a:ext uri="{FF2B5EF4-FFF2-40B4-BE49-F238E27FC236}">
                <a16:creationId xmlns:a16="http://schemas.microsoft.com/office/drawing/2014/main" id="{5B962120-5AFA-3AAB-F053-5F227C8FCEBF}"/>
              </a:ext>
            </a:extLst>
          </p:cNvPr>
          <p:cNvSpPr txBox="1">
            <a:spLocks/>
          </p:cNvSpPr>
          <p:nvPr/>
        </p:nvSpPr>
        <p:spPr>
          <a:xfrm>
            <a:off x="4415861" y="3027414"/>
            <a:ext cx="1989574" cy="743129"/>
          </a:xfrm>
          <a:prstGeom prst="rect">
            <a:avLst/>
          </a:prstGeom>
          <a:solidFill>
            <a:srgbClr val="92D050"/>
          </a:solidFill>
        </p:spPr>
        <p:txBody>
          <a:bodyPr vert="horz" lIns="91440" tIns="45720" rIns="91440" bIns="45720" rtlCol="0" anchor="ctr">
            <a:normAutofit/>
          </a:bodyPr>
          <a:lstStyle>
            <a:lvl1pPr marL="1588" indent="-1588" algn="l" defTabSz="914400" rtl="0" eaLnBrk="1" latinLnBrk="0" hangingPunct="1">
              <a:lnSpc>
                <a:spcPts val="2600"/>
              </a:lnSpc>
              <a:spcBef>
                <a:spcPct val="20000"/>
              </a:spcBef>
              <a:buSzPct val="93000"/>
              <a:buFont typeface="Verdana" pitchFamily="34" charset="0"/>
              <a:buNone/>
              <a:defRPr sz="2000" kern="1200">
                <a:solidFill>
                  <a:schemeClr val="accent1"/>
                </a:solidFill>
                <a:latin typeface="Calibri" panose="020F0502020204030204" pitchFamily="34" charset="0"/>
                <a:ea typeface="Verdana" pitchFamily="34" charset="0"/>
                <a:cs typeface="Calibri" panose="020F0502020204030204" pitchFamily="34" charset="0"/>
              </a:defRPr>
            </a:lvl1pPr>
            <a:lvl2pPr marL="742950" indent="-285750" algn="l" defTabSz="914400" rtl="0" eaLnBrk="1" latinLnBrk="0" hangingPunct="1">
              <a:spcBef>
                <a:spcPct val="20000"/>
              </a:spcBef>
              <a:buFont typeface="Arial" pitchFamily="34" charset="0"/>
              <a:buNone/>
              <a:defRPr sz="1800" kern="1200">
                <a:solidFill>
                  <a:schemeClr val="accent1"/>
                </a:solidFill>
                <a:latin typeface="Calibri" panose="020F0502020204030204" pitchFamily="34" charset="0"/>
                <a:ea typeface="Verdana" pitchFamily="34" charset="0"/>
                <a:cs typeface="Calibri" panose="020F0502020204030204" pitchFamily="34" charset="0"/>
              </a:defRPr>
            </a:lvl2pPr>
            <a:lvl3pPr marL="1143000" indent="-228600" algn="l" defTabSz="914400" rtl="0" eaLnBrk="1" latinLnBrk="0" hangingPunct="1">
              <a:spcBef>
                <a:spcPct val="20000"/>
              </a:spcBef>
              <a:buFont typeface="Arial" pitchFamily="34" charset="0"/>
              <a:buNone/>
              <a:defRPr sz="1800" kern="1200">
                <a:solidFill>
                  <a:schemeClr val="accent1"/>
                </a:solidFill>
                <a:latin typeface="Calibri" panose="020F0502020204030204" pitchFamily="34" charset="0"/>
                <a:ea typeface="Verdana" pitchFamily="34" charset="0"/>
                <a:cs typeface="Calibri" panose="020F0502020204030204" pitchFamily="34" charset="0"/>
              </a:defRPr>
            </a:lvl3pPr>
            <a:lvl4pPr marL="1600200" indent="-228600" algn="l" defTabSz="914400" rtl="0" eaLnBrk="1" latinLnBrk="0" hangingPunct="1">
              <a:spcBef>
                <a:spcPct val="20000"/>
              </a:spcBef>
              <a:buFont typeface="Arial" pitchFamily="34" charset="0"/>
              <a:buNone/>
              <a:defRPr sz="1800" kern="1200">
                <a:solidFill>
                  <a:schemeClr val="accent1"/>
                </a:solidFill>
                <a:latin typeface="Calibri" panose="020F0502020204030204" pitchFamily="34" charset="0"/>
                <a:ea typeface="Verdana" pitchFamily="34" charset="0"/>
                <a:cs typeface="Calibri" panose="020F0502020204030204" pitchFamily="34" charset="0"/>
              </a:defRPr>
            </a:lvl4pPr>
            <a:lvl5pPr marL="2057400" indent="-228600" algn="l" defTabSz="914400" rtl="0" eaLnBrk="1" latinLnBrk="0" hangingPunct="1">
              <a:spcBef>
                <a:spcPct val="20000"/>
              </a:spcBef>
              <a:buFont typeface="Arial" pitchFamily="34" charset="0"/>
              <a:buNone/>
              <a:defRPr sz="1800" kern="1200">
                <a:solidFill>
                  <a:schemeClr val="accent1"/>
                </a:solidFill>
                <a:latin typeface="Calibri" panose="020F0502020204030204" pitchFamily="34" charset="0"/>
                <a:ea typeface="Verdana" pitchFamily="34" charset="0"/>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20000"/>
              </a:lnSpc>
              <a:spcBef>
                <a:spcPts val="0"/>
              </a:spcBef>
              <a:spcAft>
                <a:spcPts val="450"/>
              </a:spcAft>
            </a:pPr>
            <a:r>
              <a:rPr lang="en-SE" altLang="sv-SE" sz="2400" b="1" dirty="0">
                <a:solidFill>
                  <a:schemeClr val="bg1"/>
                </a:solidFill>
                <a:latin typeface="+mj-lt"/>
              </a:rPr>
              <a:t>L</a:t>
            </a:r>
            <a:r>
              <a:rPr lang="sv-SE" altLang="sv-SE" sz="2400" b="1" dirty="0" err="1">
                <a:solidFill>
                  <a:schemeClr val="bg1"/>
                </a:solidFill>
                <a:latin typeface="+mj-lt"/>
              </a:rPr>
              <a:t>ivet</a:t>
            </a:r>
            <a:endParaRPr lang="en-SE" altLang="sv-SE" sz="2400" b="1" dirty="0">
              <a:solidFill>
                <a:schemeClr val="bg1"/>
              </a:solidFill>
              <a:latin typeface="+mj-lt"/>
            </a:endParaRPr>
          </a:p>
        </p:txBody>
      </p:sp>
      <p:graphicFrame>
        <p:nvGraphicFramePr>
          <p:cNvPr id="19" name="Table 6">
            <a:extLst>
              <a:ext uri="{FF2B5EF4-FFF2-40B4-BE49-F238E27FC236}">
                <a16:creationId xmlns:a16="http://schemas.microsoft.com/office/drawing/2014/main" id="{2DD57060-C2C2-77F9-E02A-5892037C2C4B}"/>
              </a:ext>
            </a:extLst>
          </p:cNvPr>
          <p:cNvGraphicFramePr>
            <a:graphicFrameLocks noGrp="1"/>
          </p:cNvGraphicFramePr>
          <p:nvPr>
            <p:extLst>
              <p:ext uri="{D42A27DB-BD31-4B8C-83A1-F6EECF244321}">
                <p14:modId xmlns:p14="http://schemas.microsoft.com/office/powerpoint/2010/main" val="944452310"/>
              </p:ext>
            </p:extLst>
          </p:nvPr>
        </p:nvGraphicFramePr>
        <p:xfrm>
          <a:off x="2609851" y="2321847"/>
          <a:ext cx="5657851" cy="2221578"/>
        </p:xfrm>
        <a:graphic>
          <a:graphicData uri="http://schemas.openxmlformats.org/drawingml/2006/table">
            <a:tbl>
              <a:tblPr firstRow="1" bandRow="1">
                <a:tableStyleId>{5C22544A-7EE6-4342-B048-85BDC9FD1C3A}</a:tableStyleId>
              </a:tblPr>
              <a:tblGrid>
                <a:gridCol w="1786690">
                  <a:extLst>
                    <a:ext uri="{9D8B030D-6E8A-4147-A177-3AD203B41FA5}">
                      <a16:colId xmlns:a16="http://schemas.microsoft.com/office/drawing/2014/main" val="20000"/>
                    </a:ext>
                  </a:extLst>
                </a:gridCol>
                <a:gridCol w="1985211">
                  <a:extLst>
                    <a:ext uri="{9D8B030D-6E8A-4147-A177-3AD203B41FA5}">
                      <a16:colId xmlns:a16="http://schemas.microsoft.com/office/drawing/2014/main" val="20001"/>
                    </a:ext>
                  </a:extLst>
                </a:gridCol>
                <a:gridCol w="1885950">
                  <a:extLst>
                    <a:ext uri="{9D8B030D-6E8A-4147-A177-3AD203B41FA5}">
                      <a16:colId xmlns:a16="http://schemas.microsoft.com/office/drawing/2014/main" val="20002"/>
                    </a:ext>
                  </a:extLst>
                </a:gridCol>
              </a:tblGrid>
              <a:tr h="703352">
                <a:tc>
                  <a:txBody>
                    <a:bodyPr/>
                    <a:lstStyle/>
                    <a:p>
                      <a:pPr algn="ctr"/>
                      <a:endParaRPr lang="sv-SE" sz="2400" b="0" dirty="0">
                        <a:solidFill>
                          <a:srgbClr val="000000"/>
                        </a:solidFill>
                        <a:latin typeface="+mj-lt"/>
                        <a:cs typeface="Arial" pitchFamily="34" charset="0"/>
                      </a:endParaRPr>
                    </a:p>
                  </a:txBody>
                  <a:tcPr marL="91424" marR="91424" marT="45725" marB="45725"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noFill/>
                  </a:tcPr>
                </a:tc>
                <a:tc>
                  <a:txBody>
                    <a:bodyPr/>
                    <a:lstStyle/>
                    <a:p>
                      <a:pPr algn="ctr"/>
                      <a:r>
                        <a:rPr lang="sv-SE" sz="2000" b="0" noProof="0" dirty="0">
                          <a:solidFill>
                            <a:srgbClr val="000000"/>
                          </a:solidFill>
                          <a:latin typeface="+mj-lt"/>
                          <a:cs typeface="Arial" pitchFamily="34" charset="0"/>
                        </a:rPr>
                        <a:t>Enkla </a:t>
                      </a:r>
                    </a:p>
                    <a:p>
                      <a:pPr algn="ctr"/>
                      <a:r>
                        <a:rPr lang="sv-SE" sz="2000" b="0" noProof="0" dirty="0">
                          <a:solidFill>
                            <a:srgbClr val="000000"/>
                          </a:solidFill>
                          <a:latin typeface="+mj-lt"/>
                          <a:cs typeface="Arial" pitchFamily="34" charset="0"/>
                        </a:rPr>
                        <a:t>Konsekvenser</a:t>
                      </a:r>
                    </a:p>
                  </a:txBody>
                  <a:tcPr marL="91424" marR="91424" marT="45725" marB="45725"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noFill/>
                  </a:tcPr>
                </a:tc>
                <a:tc>
                  <a:txBody>
                    <a:bodyPr/>
                    <a:lstStyle/>
                    <a:p>
                      <a:pPr algn="ctr"/>
                      <a:r>
                        <a:rPr lang="sv-SE" sz="2000" b="0" noProof="0" dirty="0">
                          <a:solidFill>
                            <a:srgbClr val="000000"/>
                          </a:solidFill>
                          <a:latin typeface="+mj-lt"/>
                          <a:cs typeface="Arial" pitchFamily="34" charset="0"/>
                        </a:rPr>
                        <a:t>Svåra</a:t>
                      </a:r>
                    </a:p>
                    <a:p>
                      <a:pPr algn="ctr"/>
                      <a:r>
                        <a:rPr lang="sv-SE" sz="2000" b="0" noProof="0" dirty="0">
                          <a:solidFill>
                            <a:srgbClr val="000000"/>
                          </a:solidFill>
                          <a:latin typeface="+mj-lt"/>
                          <a:cs typeface="Arial" pitchFamily="34" charset="0"/>
                        </a:rPr>
                        <a:t>konsekvenser</a:t>
                      </a:r>
                    </a:p>
                  </a:txBody>
                  <a:tcPr marL="91424" marR="91424" marT="45725" marB="45725"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742676">
                <a:tc>
                  <a:txBody>
                    <a:bodyPr/>
                    <a:lstStyle/>
                    <a:p>
                      <a:pPr algn="ctr"/>
                      <a:r>
                        <a:rPr lang="sv-SE" sz="2000" b="0" dirty="0">
                          <a:solidFill>
                            <a:srgbClr val="000000"/>
                          </a:solidFill>
                          <a:latin typeface="+mj-lt"/>
                          <a:cs typeface="Arial" pitchFamily="34" charset="0"/>
                        </a:rPr>
                        <a:t>Sker </a:t>
                      </a:r>
                      <a:r>
                        <a:rPr lang="sv-SE" sz="2000" b="0" noProof="0" dirty="0">
                          <a:solidFill>
                            <a:srgbClr val="000000"/>
                          </a:solidFill>
                          <a:latin typeface="+mj-lt"/>
                          <a:cs typeface="Arial" pitchFamily="34" charset="0"/>
                        </a:rPr>
                        <a:t>sannolikt</a:t>
                      </a:r>
                      <a:r>
                        <a:rPr lang="sv-SE" sz="2000" b="0" dirty="0">
                          <a:solidFill>
                            <a:srgbClr val="000000"/>
                          </a:solidFill>
                          <a:latin typeface="+mj-lt"/>
                          <a:cs typeface="Arial" pitchFamily="34" charset="0"/>
                        </a:rPr>
                        <a:t> inte</a:t>
                      </a:r>
                    </a:p>
                  </a:txBody>
                  <a:tcPr marL="91424" marR="91424" marT="45725" marB="45725"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noFill/>
                  </a:tcPr>
                </a:tc>
                <a:tc>
                  <a:txBody>
                    <a:bodyPr/>
                    <a:lstStyle/>
                    <a:p>
                      <a:pPr algn="ctr"/>
                      <a:endParaRPr lang="sv-SE" sz="2000" b="0" dirty="0">
                        <a:solidFill>
                          <a:srgbClr val="000000"/>
                        </a:solidFill>
                        <a:latin typeface="+mj-lt"/>
                        <a:cs typeface="Arial" pitchFamily="34" charset="0"/>
                      </a:endParaRPr>
                    </a:p>
                  </a:txBody>
                  <a:tcPr marL="91424" marR="91424" marT="45725" marB="45725"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noFill/>
                  </a:tcPr>
                </a:tc>
                <a:tc>
                  <a:txBody>
                    <a:bodyPr/>
                    <a:lstStyle/>
                    <a:p>
                      <a:pPr algn="ctr"/>
                      <a:endParaRPr lang="sv-SE" sz="2000" b="0" dirty="0">
                        <a:solidFill>
                          <a:srgbClr val="000000"/>
                        </a:solidFill>
                        <a:latin typeface="+mj-lt"/>
                        <a:cs typeface="Arial" pitchFamily="34" charset="0"/>
                      </a:endParaRPr>
                    </a:p>
                  </a:txBody>
                  <a:tcPr marL="91424" marR="91424" marT="45725" marB="45725"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775550">
                <a:tc>
                  <a:txBody>
                    <a:bodyPr/>
                    <a:lstStyle/>
                    <a:p>
                      <a:pPr algn="ctr"/>
                      <a:r>
                        <a:rPr lang="sv-SE" sz="2000" b="0" dirty="0">
                          <a:solidFill>
                            <a:srgbClr val="000000"/>
                          </a:solidFill>
                          <a:latin typeface="+mj-lt"/>
                          <a:cs typeface="Arial" pitchFamily="34" charset="0"/>
                        </a:rPr>
                        <a:t>Sker med stor sannolikhet</a:t>
                      </a:r>
                    </a:p>
                  </a:txBody>
                  <a:tcPr marL="91424" marR="91424" marT="45725" marB="45725"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noFill/>
                  </a:tcPr>
                </a:tc>
                <a:tc>
                  <a:txBody>
                    <a:bodyPr/>
                    <a:lstStyle/>
                    <a:p>
                      <a:pPr algn="ctr"/>
                      <a:endParaRPr lang="sv-SE" sz="2000" b="0" dirty="0">
                        <a:solidFill>
                          <a:srgbClr val="000000"/>
                        </a:solidFill>
                        <a:latin typeface="+mj-lt"/>
                        <a:cs typeface="Arial" pitchFamily="34" charset="0"/>
                      </a:endParaRPr>
                    </a:p>
                  </a:txBody>
                  <a:tcPr marL="91424" marR="91424" marT="45725" marB="45725"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noFill/>
                  </a:tcPr>
                </a:tc>
                <a:tc>
                  <a:txBody>
                    <a:bodyPr/>
                    <a:lstStyle/>
                    <a:p>
                      <a:pPr algn="ctr"/>
                      <a:endParaRPr lang="sv-SE" sz="2000" b="0" dirty="0">
                        <a:solidFill>
                          <a:srgbClr val="000000"/>
                        </a:solidFill>
                        <a:latin typeface="+mj-lt"/>
                        <a:cs typeface="Arial" pitchFamily="34" charset="0"/>
                      </a:endParaRPr>
                    </a:p>
                  </a:txBody>
                  <a:tcPr marL="91424" marR="91424" marT="45725" marB="45725"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6311931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B9220-E419-0015-901C-370A849EBE12}"/>
            </a:ext>
          </a:extLst>
        </p:cNvPr>
        <p:cNvGrpSpPr/>
        <p:nvPr/>
      </p:nvGrpSpPr>
      <p:grpSpPr>
        <a:xfrm>
          <a:off x="0" y="0"/>
          <a:ext cx="0" cy="0"/>
          <a:chOff x="0" y="0"/>
          <a:chExt cx="0" cy="0"/>
        </a:xfrm>
      </p:grpSpPr>
      <p:pic>
        <p:nvPicPr>
          <p:cNvPr id="6" name="Platshållare för bild 5">
            <a:extLst>
              <a:ext uri="{FF2B5EF4-FFF2-40B4-BE49-F238E27FC236}">
                <a16:creationId xmlns:a16="http://schemas.microsoft.com/office/drawing/2014/main" id="{FA7893BB-E8D4-8A66-21D2-D14B89E5FDC0}"/>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p:pic>
      <p:sp>
        <p:nvSpPr>
          <p:cNvPr id="3" name="Platshållare för text 2">
            <a:extLst>
              <a:ext uri="{FF2B5EF4-FFF2-40B4-BE49-F238E27FC236}">
                <a16:creationId xmlns:a16="http://schemas.microsoft.com/office/drawing/2014/main" id="{8D21B4A6-8B54-E241-786F-AE8F2FBAD6AF}"/>
              </a:ext>
            </a:extLst>
          </p:cNvPr>
          <p:cNvSpPr>
            <a:spLocks noGrp="1"/>
          </p:cNvSpPr>
          <p:nvPr>
            <p:ph type="body" sz="quarter" idx="10"/>
          </p:nvPr>
        </p:nvSpPr>
        <p:spPr>
          <a:xfrm>
            <a:off x="4518532" y="1482205"/>
            <a:ext cx="6580182" cy="3986699"/>
          </a:xfrm>
        </p:spPr>
        <p:txBody>
          <a:bodyPr/>
          <a:lstStyle/>
          <a:p>
            <a:pPr>
              <a:lnSpc>
                <a:spcPct val="100000"/>
              </a:lnSpc>
              <a:spcBef>
                <a:spcPts val="0"/>
              </a:spcBef>
              <a:spcAft>
                <a:spcPts val="450"/>
              </a:spcAft>
            </a:pPr>
            <a:r>
              <a:rPr lang="sv-SE" altLang="sv-SE" dirty="0"/>
              <a:t>Ur </a:t>
            </a:r>
            <a:r>
              <a:rPr lang="sv-SE" sz="2400" dirty="0">
                <a:latin typeface="+mj-lt"/>
              </a:rPr>
              <a:t>5§ </a:t>
            </a:r>
            <a:r>
              <a:rPr lang="sv-SE" sz="2400" dirty="0">
                <a:latin typeface="+mj-lt"/>
                <a:hlinkClick r:id="rId4">
                  <a:extLst>
                    <a:ext uri="{A12FA001-AC4F-418D-AE19-62706E023703}">
                      <ahyp:hlinkClr xmlns:ahyp="http://schemas.microsoft.com/office/drawing/2018/hyperlinkcolor" val="tx"/>
                    </a:ext>
                  </a:extLst>
                </a:hlinkClick>
              </a:rPr>
              <a:t>AFS 2023:10</a:t>
            </a:r>
            <a:r>
              <a:rPr lang="sv-SE" sz="2400" dirty="0">
                <a:latin typeface="+mj-lt"/>
              </a:rPr>
              <a:t>:</a:t>
            </a:r>
            <a:endParaRPr lang="en-GB" sz="2400" dirty="0">
              <a:latin typeface="+mj-lt"/>
            </a:endParaRPr>
          </a:p>
          <a:p>
            <a:pPr>
              <a:lnSpc>
                <a:spcPct val="100000"/>
              </a:lnSpc>
              <a:spcBef>
                <a:spcPts val="0"/>
              </a:spcBef>
              <a:spcAft>
                <a:spcPts val="450"/>
              </a:spcAft>
            </a:pPr>
            <a:r>
              <a:rPr lang="sv-SE" altLang="sv-SE" dirty="0"/>
              <a:t>Om kemiska riskkällor hanteras eller bildas i verksamheten ska arbetsgivaren se till att:</a:t>
            </a:r>
          </a:p>
          <a:p>
            <a:pPr>
              <a:lnSpc>
                <a:spcPct val="120000"/>
              </a:lnSpc>
              <a:spcBef>
                <a:spcPts val="0"/>
              </a:spcBef>
              <a:spcAft>
                <a:spcPts val="450"/>
              </a:spcAft>
            </a:pPr>
            <a:r>
              <a:rPr lang="sv-SE" altLang="sv-SE" dirty="0"/>
              <a:t>1. inget arbete påbörjas innan</a:t>
            </a:r>
          </a:p>
          <a:p>
            <a:pPr marL="457200" lvl="1" indent="0">
              <a:lnSpc>
                <a:spcPct val="120000"/>
              </a:lnSpc>
              <a:spcBef>
                <a:spcPts val="0"/>
              </a:spcBef>
              <a:spcAft>
                <a:spcPts val="450"/>
              </a:spcAft>
              <a:buNone/>
            </a:pPr>
            <a:r>
              <a:rPr lang="sv-SE" altLang="sv-SE" dirty="0">
                <a:latin typeface="+mj-lt"/>
              </a:rPr>
              <a:t>a) en riskbedömning är gjord,</a:t>
            </a:r>
          </a:p>
          <a:p>
            <a:pPr marL="457200" lvl="1" indent="0">
              <a:lnSpc>
                <a:spcPct val="120000"/>
              </a:lnSpc>
              <a:spcBef>
                <a:spcPts val="0"/>
              </a:spcBef>
              <a:spcAft>
                <a:spcPts val="450"/>
              </a:spcAft>
              <a:buNone/>
            </a:pPr>
            <a:r>
              <a:rPr lang="sv-SE" altLang="sv-SE" dirty="0">
                <a:latin typeface="+mj-lt"/>
              </a:rPr>
              <a:t>b) nödvändiga åtgärder vidtagits, och</a:t>
            </a:r>
          </a:p>
          <a:p>
            <a:pPr>
              <a:lnSpc>
                <a:spcPct val="120000"/>
              </a:lnSpc>
              <a:spcBef>
                <a:spcPts val="0"/>
              </a:spcBef>
            </a:pPr>
            <a:r>
              <a:rPr lang="sv-SE" altLang="sv-SE" dirty="0"/>
              <a:t>2. en ny undersökning och riskbedömning </a:t>
            </a:r>
            <a:br>
              <a:rPr lang="sv-SE" altLang="sv-SE" dirty="0"/>
            </a:br>
            <a:r>
              <a:rPr lang="sv-SE" altLang="sv-SE" dirty="0"/>
              <a:t>    genomförs vid behov.</a:t>
            </a:r>
            <a:endParaRPr lang="sv-SE" dirty="0"/>
          </a:p>
        </p:txBody>
      </p:sp>
      <p:sp>
        <p:nvSpPr>
          <p:cNvPr id="4" name="Platshållare för text 3">
            <a:extLst>
              <a:ext uri="{FF2B5EF4-FFF2-40B4-BE49-F238E27FC236}">
                <a16:creationId xmlns:a16="http://schemas.microsoft.com/office/drawing/2014/main" id="{4AB232D5-0487-9285-73F7-BD958FE91C0B}"/>
              </a:ext>
            </a:extLst>
          </p:cNvPr>
          <p:cNvSpPr>
            <a:spLocks noGrp="1"/>
          </p:cNvSpPr>
          <p:nvPr>
            <p:ph type="body" sz="quarter" idx="11"/>
          </p:nvPr>
        </p:nvSpPr>
        <p:spPr>
          <a:xfrm>
            <a:off x="4518532" y="489859"/>
            <a:ext cx="6902138" cy="1385593"/>
          </a:xfrm>
        </p:spPr>
        <p:txBody>
          <a:bodyPr>
            <a:normAutofit/>
          </a:bodyPr>
          <a:lstStyle/>
          <a:p>
            <a:r>
              <a:rPr lang="sv-SE" dirty="0"/>
              <a:t>Riskbedömning</a:t>
            </a:r>
          </a:p>
        </p:txBody>
      </p:sp>
      <p:sp>
        <p:nvSpPr>
          <p:cNvPr id="2" name="textruta 1">
            <a:extLst>
              <a:ext uri="{FF2B5EF4-FFF2-40B4-BE49-F238E27FC236}">
                <a16:creationId xmlns:a16="http://schemas.microsoft.com/office/drawing/2014/main" id="{33654EF8-AE13-44CF-B201-913241457685}"/>
              </a:ext>
            </a:extLst>
          </p:cNvPr>
          <p:cNvSpPr txBox="1"/>
          <p:nvPr/>
        </p:nvSpPr>
        <p:spPr>
          <a:xfrm>
            <a:off x="0" y="6467687"/>
            <a:ext cx="1212945" cy="390313"/>
          </a:xfrm>
          <a:prstGeom prst="rect">
            <a:avLst/>
          </a:prstGeom>
          <a:noFill/>
        </p:spPr>
        <p:txBody>
          <a:bodyPr wrap="none" rtlCol="0">
            <a:spAutoFit/>
          </a:bodyPr>
          <a:lstStyle/>
          <a:p>
            <a:r>
              <a:rPr lang="sv-SE" sz="1200" i="1" dirty="0">
                <a:solidFill>
                  <a:schemeClr val="bg1"/>
                </a:solidFill>
              </a:rPr>
              <a:t>Foto: KRC</a:t>
            </a:r>
          </a:p>
        </p:txBody>
      </p:sp>
      <p:sp>
        <p:nvSpPr>
          <p:cNvPr id="5" name="Platshållare för text 3">
            <a:extLst>
              <a:ext uri="{FF2B5EF4-FFF2-40B4-BE49-F238E27FC236}">
                <a16:creationId xmlns:a16="http://schemas.microsoft.com/office/drawing/2014/main" id="{FF546459-3BE4-E5F2-7ADD-9E5998376B4E}"/>
              </a:ext>
            </a:extLst>
          </p:cNvPr>
          <p:cNvSpPr txBox="1">
            <a:spLocks/>
          </p:cNvSpPr>
          <p:nvPr/>
        </p:nvSpPr>
        <p:spPr>
          <a:xfrm>
            <a:off x="4507229" y="5375795"/>
            <a:ext cx="4501642" cy="541951"/>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2800" dirty="0"/>
              <a:t>Riskbedömning är en process</a:t>
            </a:r>
          </a:p>
        </p:txBody>
      </p:sp>
    </p:spTree>
    <p:extLst>
      <p:ext uri="{BB962C8B-B14F-4D97-AF65-F5344CB8AC3E}">
        <p14:creationId xmlns:p14="http://schemas.microsoft.com/office/powerpoint/2010/main" val="17118242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bild 5">
            <a:extLst>
              <a:ext uri="{FF2B5EF4-FFF2-40B4-BE49-F238E27FC236}">
                <a16:creationId xmlns:a16="http://schemas.microsoft.com/office/drawing/2014/main" id="{3EEEFB4F-1D4F-4C3C-8F85-160F5D95C0FA}"/>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a:fillRect/>
          </a:stretch>
        </p:blipFill>
        <p:spPr>
          <a:xfrm rot="5400000">
            <a:off x="-1427163" y="1427163"/>
            <a:ext cx="6858001" cy="4003675"/>
          </a:xfrm>
        </p:spPr>
      </p:pic>
      <p:sp>
        <p:nvSpPr>
          <p:cNvPr id="3" name="Platshållare för text 2">
            <a:extLst>
              <a:ext uri="{FF2B5EF4-FFF2-40B4-BE49-F238E27FC236}">
                <a16:creationId xmlns:a16="http://schemas.microsoft.com/office/drawing/2014/main" id="{183FBA76-02C0-4F18-85C7-1E2414F4699F}"/>
              </a:ext>
            </a:extLst>
          </p:cNvPr>
          <p:cNvSpPr>
            <a:spLocks noGrp="1"/>
          </p:cNvSpPr>
          <p:nvPr>
            <p:ph type="body" sz="quarter" idx="10"/>
          </p:nvPr>
        </p:nvSpPr>
        <p:spPr>
          <a:xfrm>
            <a:off x="4587046" y="1777180"/>
            <a:ext cx="6615046" cy="4233095"/>
          </a:xfrm>
        </p:spPr>
        <p:txBody>
          <a:bodyPr/>
          <a:lstStyle/>
          <a:p>
            <a:pPr marL="342900" indent="-342900">
              <a:lnSpc>
                <a:spcPct val="100000"/>
              </a:lnSpc>
              <a:spcBef>
                <a:spcPts val="0"/>
              </a:spcBef>
              <a:spcAft>
                <a:spcPts val="600"/>
              </a:spcAft>
              <a:buFont typeface="Arial" panose="020B0604020202020204" pitchFamily="34" charset="0"/>
              <a:buChar char="•"/>
            </a:pPr>
            <a:r>
              <a:rPr lang="sv-SE" altLang="en-US" dirty="0"/>
              <a:t>Lärardemonstration eller elevaktivitet</a:t>
            </a:r>
          </a:p>
          <a:p>
            <a:pPr marL="342900" indent="-342900">
              <a:lnSpc>
                <a:spcPct val="100000"/>
              </a:lnSpc>
              <a:spcBef>
                <a:spcPts val="0"/>
              </a:spcBef>
              <a:spcAft>
                <a:spcPts val="600"/>
              </a:spcAft>
              <a:buFont typeface="Arial" panose="020B0604020202020204" pitchFamily="34" charset="0"/>
              <a:buChar char="•"/>
            </a:pPr>
            <a:r>
              <a:rPr lang="sv-SE" altLang="en-US" dirty="0"/>
              <a:t>Elevernas</a:t>
            </a:r>
            <a:r>
              <a:rPr lang="sv-SE" altLang="ja-JP" dirty="0"/>
              <a:t> erfarenheter, t.ex. att koka i provrör, att hantera brännare</a:t>
            </a:r>
          </a:p>
          <a:p>
            <a:pPr marL="342900" indent="-342900">
              <a:lnSpc>
                <a:spcPct val="100000"/>
              </a:lnSpc>
              <a:spcBef>
                <a:spcPts val="0"/>
              </a:spcBef>
              <a:spcAft>
                <a:spcPts val="600"/>
              </a:spcAft>
              <a:buFont typeface="Arial" panose="020B0604020202020204" pitchFamily="34" charset="0"/>
              <a:buChar char="•"/>
            </a:pPr>
            <a:r>
              <a:rPr lang="sv-SE" altLang="en-US" dirty="0"/>
              <a:t>Klassrums-/gruppstorlek </a:t>
            </a:r>
          </a:p>
          <a:p>
            <a:pPr marL="342900" indent="-342900">
              <a:lnSpc>
                <a:spcPct val="100000"/>
              </a:lnSpc>
              <a:spcBef>
                <a:spcPts val="0"/>
              </a:spcBef>
              <a:spcAft>
                <a:spcPts val="600"/>
              </a:spcAft>
              <a:buFont typeface="Arial" panose="020B0604020202020204" pitchFamily="34" charset="0"/>
              <a:buChar char="•"/>
            </a:pPr>
            <a:r>
              <a:rPr lang="sv-SE" altLang="en-US" dirty="0"/>
              <a:t>Tillgång till skyddsutrustning</a:t>
            </a:r>
          </a:p>
          <a:p>
            <a:pPr marL="342900" indent="-342900">
              <a:lnSpc>
                <a:spcPct val="100000"/>
              </a:lnSpc>
              <a:spcBef>
                <a:spcPts val="0"/>
              </a:spcBef>
              <a:spcAft>
                <a:spcPts val="600"/>
              </a:spcAft>
              <a:buFont typeface="Arial" panose="020B0604020202020204" pitchFamily="34" charset="0"/>
              <a:buChar char="•"/>
            </a:pPr>
            <a:r>
              <a:rPr lang="sv-SE" altLang="en-US" dirty="0"/>
              <a:t>Lärarens erfarenhet</a:t>
            </a:r>
          </a:p>
          <a:p>
            <a:pPr marL="342900" indent="-342900">
              <a:lnSpc>
                <a:spcPct val="100000"/>
              </a:lnSpc>
              <a:spcBef>
                <a:spcPts val="0"/>
              </a:spcBef>
              <a:spcAft>
                <a:spcPts val="600"/>
              </a:spcAft>
              <a:buFont typeface="Arial" panose="020B0604020202020204" pitchFamily="34" charset="0"/>
              <a:buChar char="•"/>
            </a:pPr>
            <a:r>
              <a:rPr lang="sv-SE" altLang="en-US" dirty="0"/>
              <a:t>Mikroskala/stor skala</a:t>
            </a:r>
          </a:p>
          <a:p>
            <a:pPr>
              <a:lnSpc>
                <a:spcPct val="100000"/>
              </a:lnSpc>
              <a:spcBef>
                <a:spcPts val="600"/>
              </a:spcBef>
              <a:spcAft>
                <a:spcPts val="600"/>
              </a:spcAft>
            </a:pPr>
            <a:r>
              <a:rPr lang="sv-SE" altLang="en-US" b="1" dirty="0">
                <a:sym typeface="Wingdings" panose="05000000000000000000" pitchFamily="2" charset="2"/>
              </a:rPr>
              <a:t>Vad händer om man har gjort ”fel” i sin riskbedömning?</a:t>
            </a:r>
            <a:endParaRPr lang="sv-SE" altLang="en-US" b="1" dirty="0"/>
          </a:p>
          <a:p>
            <a:pPr>
              <a:lnSpc>
                <a:spcPct val="100000"/>
              </a:lnSpc>
              <a:spcBef>
                <a:spcPts val="0"/>
              </a:spcBef>
              <a:spcAft>
                <a:spcPts val="600"/>
              </a:spcAft>
            </a:pPr>
            <a:endParaRPr lang="sv-SE" altLang="en-US" dirty="0"/>
          </a:p>
          <a:p>
            <a:endParaRPr lang="sv-SE" dirty="0"/>
          </a:p>
        </p:txBody>
      </p:sp>
      <p:sp>
        <p:nvSpPr>
          <p:cNvPr id="2" name="textruta 1">
            <a:extLst>
              <a:ext uri="{FF2B5EF4-FFF2-40B4-BE49-F238E27FC236}">
                <a16:creationId xmlns:a16="http://schemas.microsoft.com/office/drawing/2014/main" id="{99FEEDA7-2EFE-6CBC-E20B-14876F847F04}"/>
              </a:ext>
            </a:extLst>
          </p:cNvPr>
          <p:cNvSpPr txBox="1"/>
          <p:nvPr/>
        </p:nvSpPr>
        <p:spPr>
          <a:xfrm>
            <a:off x="0" y="6573596"/>
            <a:ext cx="1212945" cy="390313"/>
          </a:xfrm>
          <a:prstGeom prst="rect">
            <a:avLst/>
          </a:prstGeom>
          <a:noFill/>
        </p:spPr>
        <p:txBody>
          <a:bodyPr wrap="none" rtlCol="0">
            <a:spAutoFit/>
          </a:bodyPr>
          <a:lstStyle/>
          <a:p>
            <a:r>
              <a:rPr lang="sv-SE" sz="1200" i="1" dirty="0">
                <a:solidFill>
                  <a:schemeClr val="bg1"/>
                </a:solidFill>
              </a:rPr>
              <a:t>Foto: KRC</a:t>
            </a:r>
          </a:p>
        </p:txBody>
      </p:sp>
      <p:sp>
        <p:nvSpPr>
          <p:cNvPr id="7" name="Platshållare för text 3">
            <a:extLst>
              <a:ext uri="{FF2B5EF4-FFF2-40B4-BE49-F238E27FC236}">
                <a16:creationId xmlns:a16="http://schemas.microsoft.com/office/drawing/2014/main" id="{DA762198-F54C-43D4-BBFE-97C6F8B04D51}"/>
              </a:ext>
            </a:extLst>
          </p:cNvPr>
          <p:cNvSpPr txBox="1">
            <a:spLocks/>
          </p:cNvSpPr>
          <p:nvPr/>
        </p:nvSpPr>
        <p:spPr>
          <a:xfrm>
            <a:off x="4518531" y="489861"/>
            <a:ext cx="7463919" cy="1169386"/>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dirty="0"/>
              <a:t>Faktorer som påverkar riskbedömningen</a:t>
            </a:r>
          </a:p>
        </p:txBody>
      </p:sp>
    </p:spTree>
    <p:extLst>
      <p:ext uri="{BB962C8B-B14F-4D97-AF65-F5344CB8AC3E}">
        <p14:creationId xmlns:p14="http://schemas.microsoft.com/office/powerpoint/2010/main" val="680913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 1">
            <a:extLst>
              <a:ext uri="{FF2B5EF4-FFF2-40B4-BE49-F238E27FC236}">
                <a16:creationId xmlns:a16="http://schemas.microsoft.com/office/drawing/2014/main" id="{7EE5AEF8-889D-4205-9B9C-602FAAFE03FE}"/>
              </a:ext>
            </a:extLst>
          </p:cNvPr>
          <p:cNvGraphicFramePr>
            <a:graphicFrameLocks noGrp="1"/>
          </p:cNvGraphicFramePr>
          <p:nvPr>
            <p:extLst>
              <p:ext uri="{D42A27DB-BD31-4B8C-83A1-F6EECF244321}">
                <p14:modId xmlns:p14="http://schemas.microsoft.com/office/powerpoint/2010/main" val="4242219379"/>
              </p:ext>
            </p:extLst>
          </p:nvPr>
        </p:nvGraphicFramePr>
        <p:xfrm>
          <a:off x="643017" y="1803400"/>
          <a:ext cx="10661189" cy="2950691"/>
        </p:xfrm>
        <a:graphic>
          <a:graphicData uri="http://schemas.openxmlformats.org/drawingml/2006/table">
            <a:tbl>
              <a:tblPr firstRow="1" bandRow="1">
                <a:tableStyleId>{10A1B5D5-9B99-4C35-A422-299274C87663}</a:tableStyleId>
              </a:tblPr>
              <a:tblGrid>
                <a:gridCol w="2250085">
                  <a:extLst>
                    <a:ext uri="{9D8B030D-6E8A-4147-A177-3AD203B41FA5}">
                      <a16:colId xmlns:a16="http://schemas.microsoft.com/office/drawing/2014/main" val="214673944"/>
                    </a:ext>
                  </a:extLst>
                </a:gridCol>
                <a:gridCol w="2775710">
                  <a:extLst>
                    <a:ext uri="{9D8B030D-6E8A-4147-A177-3AD203B41FA5}">
                      <a16:colId xmlns:a16="http://schemas.microsoft.com/office/drawing/2014/main" val="3825603530"/>
                    </a:ext>
                  </a:extLst>
                </a:gridCol>
                <a:gridCol w="2550160">
                  <a:extLst>
                    <a:ext uri="{9D8B030D-6E8A-4147-A177-3AD203B41FA5}">
                      <a16:colId xmlns:a16="http://schemas.microsoft.com/office/drawing/2014/main" val="3204549581"/>
                    </a:ext>
                  </a:extLst>
                </a:gridCol>
                <a:gridCol w="3085234">
                  <a:extLst>
                    <a:ext uri="{9D8B030D-6E8A-4147-A177-3AD203B41FA5}">
                      <a16:colId xmlns:a16="http://schemas.microsoft.com/office/drawing/2014/main" val="728507187"/>
                    </a:ext>
                  </a:extLst>
                </a:gridCol>
              </a:tblGrid>
              <a:tr h="438604">
                <a:tc>
                  <a:txBody>
                    <a:bodyPr/>
                    <a:lstStyle/>
                    <a:p>
                      <a:r>
                        <a:rPr lang="sv-SE" sz="2400" dirty="0">
                          <a:solidFill>
                            <a:schemeClr val="tx1"/>
                          </a:solidFill>
                          <a:latin typeface="+mj-lt"/>
                        </a:rPr>
                        <a:t>Vad är riskbedömt?</a:t>
                      </a:r>
                    </a:p>
                  </a:txBody>
                  <a:tcPr/>
                </a:tc>
                <a:tc>
                  <a:txBody>
                    <a:bodyPr/>
                    <a:lstStyle/>
                    <a:p>
                      <a:r>
                        <a:rPr lang="sv-SE" sz="2400" dirty="0">
                          <a:solidFill>
                            <a:schemeClr val="tx1"/>
                          </a:solidFill>
                          <a:latin typeface="+mj-lt"/>
                        </a:rPr>
                        <a:t>Skyddsutrustning</a:t>
                      </a:r>
                    </a:p>
                    <a:p>
                      <a:r>
                        <a:rPr lang="sv-SE" sz="2400" dirty="0">
                          <a:solidFill>
                            <a:schemeClr val="tx1"/>
                          </a:solidFill>
                          <a:latin typeface="+mj-lt"/>
                        </a:rPr>
                        <a:t>(Förebygg)</a:t>
                      </a:r>
                    </a:p>
                  </a:txBody>
                  <a:tcPr/>
                </a:tc>
                <a:tc>
                  <a:txBody>
                    <a:bodyPr/>
                    <a:lstStyle/>
                    <a:p>
                      <a:r>
                        <a:rPr lang="sv-SE" sz="2400" dirty="0">
                          <a:solidFill>
                            <a:schemeClr val="tx1"/>
                          </a:solidFill>
                          <a:latin typeface="+mj-lt"/>
                        </a:rPr>
                        <a:t>Övriga åtgärder?</a:t>
                      </a:r>
                    </a:p>
                  </a:txBody>
                  <a:tcPr/>
                </a:tc>
                <a:tc>
                  <a:txBody>
                    <a:bodyPr/>
                    <a:lstStyle/>
                    <a:p>
                      <a:r>
                        <a:rPr lang="sv-SE" sz="2400" dirty="0">
                          <a:solidFill>
                            <a:schemeClr val="tx1"/>
                          </a:solidFill>
                          <a:latin typeface="+mj-lt"/>
                        </a:rPr>
                        <a:t>Vilka deltog?</a:t>
                      </a:r>
                    </a:p>
                  </a:txBody>
                  <a:tcPr/>
                </a:tc>
                <a:extLst>
                  <a:ext uri="{0D108BD9-81ED-4DB2-BD59-A6C34878D82A}">
                    <a16:rowId xmlns:a16="http://schemas.microsoft.com/office/drawing/2014/main" val="296902072"/>
                  </a:ext>
                </a:extLst>
              </a:tr>
              <a:tr h="725651">
                <a:tc>
                  <a:txBody>
                    <a:bodyPr/>
                    <a:lstStyle/>
                    <a:p>
                      <a:r>
                        <a:rPr lang="sv-SE" sz="2000" dirty="0">
                          <a:latin typeface="+mj-lt"/>
                        </a:rPr>
                        <a:t>Lärares spädning av koncentrerad syra </a:t>
                      </a:r>
                    </a:p>
                  </a:txBody>
                  <a:tcPr/>
                </a:tc>
                <a:tc>
                  <a:txBody>
                    <a:bodyPr/>
                    <a:lstStyle/>
                    <a:p>
                      <a:r>
                        <a:rPr lang="sv-SE" sz="2000" dirty="0">
                          <a:latin typeface="+mj-lt"/>
                        </a:rPr>
                        <a:t>Skyddsutrustning, dragskåp</a:t>
                      </a:r>
                    </a:p>
                  </a:txBody>
                  <a:tcPr/>
                </a:tc>
                <a:tc>
                  <a:txBody>
                    <a:bodyPr/>
                    <a:lstStyle/>
                    <a:p>
                      <a:r>
                        <a:rPr lang="sv-SE" sz="2000" dirty="0">
                          <a:latin typeface="+mj-lt"/>
                        </a:rPr>
                        <a:t>Arbetet får inte genomföras ensam</a:t>
                      </a:r>
                    </a:p>
                  </a:txBody>
                  <a:tcPr/>
                </a:tc>
                <a:tc>
                  <a:txBody>
                    <a:bodyPr/>
                    <a:lstStyle/>
                    <a:p>
                      <a:r>
                        <a:rPr lang="sv-SE" sz="2000" dirty="0">
                          <a:latin typeface="+mj-lt"/>
                        </a:rPr>
                        <a:t>Arbetsgivare, NV-lärarna</a:t>
                      </a:r>
                    </a:p>
                  </a:txBody>
                  <a:tcPr/>
                </a:tc>
                <a:extLst>
                  <a:ext uri="{0D108BD9-81ED-4DB2-BD59-A6C34878D82A}">
                    <a16:rowId xmlns:a16="http://schemas.microsoft.com/office/drawing/2014/main" val="3164070754"/>
                  </a:ext>
                </a:extLst>
              </a:tr>
              <a:tr h="682459">
                <a:tc>
                  <a:txBody>
                    <a:bodyPr/>
                    <a:lstStyle/>
                    <a:p>
                      <a:r>
                        <a:rPr lang="sv-SE" sz="2000" dirty="0">
                          <a:latin typeface="+mj-lt"/>
                        </a:rPr>
                        <a:t>Arbete med brännare</a:t>
                      </a:r>
                    </a:p>
                  </a:txBody>
                  <a:tcPr/>
                </a:tc>
                <a:tc>
                  <a:txBody>
                    <a:bodyPr/>
                    <a:lstStyle/>
                    <a:p>
                      <a:r>
                        <a:rPr lang="sv-SE" sz="2000" dirty="0">
                          <a:latin typeface="+mj-lt"/>
                        </a:rPr>
                        <a:t>Labbrock, uppsatt hår</a:t>
                      </a:r>
                    </a:p>
                  </a:txBody>
                  <a:tcPr/>
                </a:tc>
                <a:tc>
                  <a:txBody>
                    <a:bodyPr/>
                    <a:lstStyle/>
                    <a:p>
                      <a:r>
                        <a:rPr lang="sv-SE" sz="2000" dirty="0">
                          <a:latin typeface="+mj-lt"/>
                        </a:rPr>
                        <a:t>Krav på brännarkörkort</a:t>
                      </a:r>
                    </a:p>
                  </a:txBody>
                  <a:tcPr/>
                </a:tc>
                <a:tc>
                  <a:txBody>
                    <a:bodyPr/>
                    <a:lstStyle/>
                    <a:p>
                      <a:r>
                        <a:rPr lang="sv-SE" sz="2000" dirty="0">
                          <a:latin typeface="+mj-lt"/>
                        </a:rPr>
                        <a:t>NV-lärare, föreståndare för brandfarlig vara</a:t>
                      </a:r>
                    </a:p>
                  </a:txBody>
                  <a:tcPr/>
                </a:tc>
                <a:extLst>
                  <a:ext uri="{0D108BD9-81ED-4DB2-BD59-A6C34878D82A}">
                    <a16:rowId xmlns:a16="http://schemas.microsoft.com/office/drawing/2014/main" val="543682423"/>
                  </a:ext>
                </a:extLst>
              </a:tr>
              <a:tr h="682459">
                <a:tc>
                  <a:txBody>
                    <a:bodyPr/>
                    <a:lstStyle/>
                    <a:p>
                      <a:r>
                        <a:rPr lang="sv-SE" sz="2000" dirty="0">
                          <a:solidFill>
                            <a:schemeClr val="tx1"/>
                          </a:solidFill>
                          <a:latin typeface="+mj-lt"/>
                        </a:rPr>
                        <a:t>Laborationer med svaga syror</a:t>
                      </a:r>
                    </a:p>
                  </a:txBody>
                  <a:tcPr/>
                </a:tc>
                <a:tc>
                  <a:txBody>
                    <a:bodyPr/>
                    <a:lstStyle/>
                    <a:p>
                      <a:r>
                        <a:rPr lang="sv-SE" sz="2000" dirty="0">
                          <a:latin typeface="+mj-lt"/>
                        </a:rPr>
                        <a:t>Labbrock, skyddsglasögon</a:t>
                      </a:r>
                    </a:p>
                  </a:txBody>
                  <a:tcPr/>
                </a:tc>
                <a:tc>
                  <a:txBody>
                    <a:bodyPr/>
                    <a:lstStyle/>
                    <a:p>
                      <a:r>
                        <a:rPr lang="sv-SE" sz="2000" dirty="0">
                          <a:solidFill>
                            <a:schemeClr val="tx1"/>
                          </a:solidFill>
                          <a:latin typeface="+mj-lt"/>
                        </a:rPr>
                        <a:t>Se separat grupp-riskbedömning</a:t>
                      </a:r>
                    </a:p>
                  </a:txBody>
                  <a:tcPr/>
                </a:tc>
                <a:tc>
                  <a:txBody>
                    <a:bodyPr/>
                    <a:lstStyle/>
                    <a:p>
                      <a:r>
                        <a:rPr lang="sv-SE" sz="2000" dirty="0">
                          <a:latin typeface="+mj-lt"/>
                        </a:rPr>
                        <a:t>NV-lärarna</a:t>
                      </a:r>
                    </a:p>
                  </a:txBody>
                  <a:tcPr/>
                </a:tc>
                <a:extLst>
                  <a:ext uri="{0D108BD9-81ED-4DB2-BD59-A6C34878D82A}">
                    <a16:rowId xmlns:a16="http://schemas.microsoft.com/office/drawing/2014/main" val="201497748"/>
                  </a:ext>
                </a:extLst>
              </a:tr>
            </a:tbl>
          </a:graphicData>
        </a:graphic>
      </p:graphicFrame>
      <p:sp>
        <p:nvSpPr>
          <p:cNvPr id="5" name="Platshållare för text 2">
            <a:extLst>
              <a:ext uri="{FF2B5EF4-FFF2-40B4-BE49-F238E27FC236}">
                <a16:creationId xmlns:a16="http://schemas.microsoft.com/office/drawing/2014/main" id="{DA7117D3-3397-4CD4-9400-1C74827FC114}"/>
              </a:ext>
            </a:extLst>
          </p:cNvPr>
          <p:cNvSpPr txBox="1">
            <a:spLocks/>
          </p:cNvSpPr>
          <p:nvPr/>
        </p:nvSpPr>
        <p:spPr>
          <a:xfrm>
            <a:off x="643017" y="656248"/>
            <a:ext cx="10982926" cy="5873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3600" b="1" dirty="0">
                <a:solidFill>
                  <a:schemeClr val="tx2"/>
                </a:solidFill>
              </a:rPr>
              <a:t>Riskbedöm arbetsmoment</a:t>
            </a:r>
          </a:p>
        </p:txBody>
      </p:sp>
      <p:sp>
        <p:nvSpPr>
          <p:cNvPr id="3" name="textruta 2">
            <a:extLst>
              <a:ext uri="{FF2B5EF4-FFF2-40B4-BE49-F238E27FC236}">
                <a16:creationId xmlns:a16="http://schemas.microsoft.com/office/drawing/2014/main" id="{0608608D-4634-D447-9B3D-68B7028C3FAC}"/>
              </a:ext>
            </a:extLst>
          </p:cNvPr>
          <p:cNvSpPr txBox="1"/>
          <p:nvPr/>
        </p:nvSpPr>
        <p:spPr>
          <a:xfrm>
            <a:off x="643017" y="5029200"/>
            <a:ext cx="5137432" cy="1200329"/>
          </a:xfrm>
          <a:prstGeom prst="rect">
            <a:avLst/>
          </a:prstGeom>
          <a:noFill/>
        </p:spPr>
        <p:txBody>
          <a:bodyPr wrap="none" rtlCol="0">
            <a:spAutoFit/>
          </a:bodyPr>
          <a:lstStyle/>
          <a:p>
            <a:r>
              <a:rPr lang="sv-SE" dirty="0"/>
              <a:t>+ lätt att få en översikt</a:t>
            </a:r>
          </a:p>
          <a:p>
            <a:r>
              <a:rPr lang="sv-SE" dirty="0"/>
              <a:t>+ en bra utgångspunkt för riskbedömning</a:t>
            </a:r>
          </a:p>
          <a:p>
            <a:r>
              <a:rPr lang="sv-SE" dirty="0"/>
              <a:t>– Saknar detaljinformation</a:t>
            </a:r>
          </a:p>
          <a:p>
            <a:r>
              <a:rPr lang="sv-SE" dirty="0"/>
              <a:t>– saknar information om åtgärder vid olyckshändelse</a:t>
            </a:r>
          </a:p>
        </p:txBody>
      </p:sp>
    </p:spTree>
    <p:extLst>
      <p:ext uri="{BB962C8B-B14F-4D97-AF65-F5344CB8AC3E}">
        <p14:creationId xmlns:p14="http://schemas.microsoft.com/office/powerpoint/2010/main" val="3535049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2">
            <a:extLst>
              <a:ext uri="{FF2B5EF4-FFF2-40B4-BE49-F238E27FC236}">
                <a16:creationId xmlns:a16="http://schemas.microsoft.com/office/drawing/2014/main" id="{67123609-729D-4D8E-A57B-DF1F33DB06F5}"/>
              </a:ext>
            </a:extLst>
          </p:cNvPr>
          <p:cNvSpPr txBox="1">
            <a:spLocks/>
          </p:cNvSpPr>
          <p:nvPr/>
        </p:nvSpPr>
        <p:spPr>
          <a:xfrm>
            <a:off x="643018" y="671488"/>
            <a:ext cx="10944924" cy="5873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3600" b="1" dirty="0">
                <a:solidFill>
                  <a:schemeClr val="tx2"/>
                </a:solidFill>
                <a:cs typeface="Calibri" charset="0"/>
              </a:rPr>
              <a:t>Frågor om kemikalieval och hantering?</a:t>
            </a:r>
            <a:endParaRPr lang="en-GB" sz="3600" b="1" dirty="0">
              <a:solidFill>
                <a:schemeClr val="tx2"/>
              </a:solidFill>
            </a:endParaRPr>
          </a:p>
        </p:txBody>
      </p:sp>
      <p:grpSp>
        <p:nvGrpSpPr>
          <p:cNvPr id="3" name="Group 4" descr="Illustration av en kemilärare i mitten mellan tankebubblor.">
            <a:extLst>
              <a:ext uri="{FF2B5EF4-FFF2-40B4-BE49-F238E27FC236}">
                <a16:creationId xmlns:a16="http://schemas.microsoft.com/office/drawing/2014/main" id="{A5E9FA32-329C-4B04-8B6F-70CD7F0D5DAC}"/>
              </a:ext>
            </a:extLst>
          </p:cNvPr>
          <p:cNvGrpSpPr/>
          <p:nvPr/>
        </p:nvGrpSpPr>
        <p:grpSpPr>
          <a:xfrm>
            <a:off x="5094768" y="2163507"/>
            <a:ext cx="2047392" cy="2667106"/>
            <a:chOff x="408108" y="3056957"/>
            <a:chExt cx="2462117" cy="3608605"/>
          </a:xfrm>
        </p:grpSpPr>
        <p:pic>
          <p:nvPicPr>
            <p:cNvPr id="4" name="Picture 6" descr="Diagram&#10;&#10;Description automatically generated">
              <a:extLst>
                <a:ext uri="{FF2B5EF4-FFF2-40B4-BE49-F238E27FC236}">
                  <a16:creationId xmlns:a16="http://schemas.microsoft.com/office/drawing/2014/main" id="{F9C3EC3A-FE2F-42FF-85E8-151DE1ACA6C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552" y="3056957"/>
              <a:ext cx="2370672" cy="3396017"/>
            </a:xfrm>
            <a:prstGeom prst="rect">
              <a:avLst/>
            </a:prstGeom>
          </p:spPr>
        </p:pic>
        <p:sp>
          <p:nvSpPr>
            <p:cNvPr id="5" name="TextBox 7">
              <a:extLst>
                <a:ext uri="{FF2B5EF4-FFF2-40B4-BE49-F238E27FC236}">
                  <a16:creationId xmlns:a16="http://schemas.microsoft.com/office/drawing/2014/main" id="{03ABBCFD-90B8-41EB-841E-654C04217DFD}"/>
                </a:ext>
              </a:extLst>
            </p:cNvPr>
            <p:cNvSpPr txBox="1"/>
            <p:nvPr/>
          </p:nvSpPr>
          <p:spPr>
            <a:xfrm>
              <a:off x="408108" y="6415708"/>
              <a:ext cx="2462117" cy="249854"/>
            </a:xfrm>
            <a:prstGeom prst="rect">
              <a:avLst/>
            </a:prstGeom>
            <a:noFill/>
          </p:spPr>
          <p:txBody>
            <a:bodyPr wrap="square">
              <a:spAutoFit/>
            </a:bodyPr>
            <a:lstStyle/>
            <a:p>
              <a:r>
                <a:rPr lang="en-US" sz="600" b="0" i="1" dirty="0">
                  <a:effectLst/>
                  <a:latin typeface="+mj-lt"/>
                </a:rPr>
                <a:t>Image by </a:t>
              </a:r>
              <a:r>
                <a:rPr lang="en-US" sz="600" b="0" i="1" dirty="0" err="1">
                  <a:effectLst/>
                  <a:latin typeface="+mj-lt"/>
                </a:rPr>
                <a:t>brgfx</a:t>
              </a:r>
              <a:r>
                <a:rPr lang="en-US" sz="600" b="0" i="1" dirty="0">
                  <a:effectLst/>
                  <a:latin typeface="+mj-lt"/>
                </a:rPr>
                <a:t> on </a:t>
              </a:r>
              <a:r>
                <a:rPr lang="en-US" sz="600" b="0" i="1" dirty="0" err="1">
                  <a:effectLst/>
                  <a:latin typeface="+mj-lt"/>
                </a:rPr>
                <a:t>Freepik</a:t>
              </a:r>
              <a:endParaRPr lang="nb-NO" sz="600" i="1" dirty="0">
                <a:latin typeface="+mj-lt"/>
              </a:endParaRPr>
            </a:p>
          </p:txBody>
        </p:sp>
      </p:grpSp>
      <p:sp>
        <p:nvSpPr>
          <p:cNvPr id="7" name="Speech Bubble: Oval 4" descr="Tankebubbla med texten &quot;Vad är skillnaden på när man blandar ämnen och när det sker en kemisk reaktion?&quot;&#10;">
            <a:extLst>
              <a:ext uri="{FF2B5EF4-FFF2-40B4-BE49-F238E27FC236}">
                <a16:creationId xmlns:a16="http://schemas.microsoft.com/office/drawing/2014/main" id="{2EF4B581-E459-49CC-833D-A10E1BDDA5AA}"/>
              </a:ext>
            </a:extLst>
          </p:cNvPr>
          <p:cNvSpPr/>
          <p:nvPr/>
        </p:nvSpPr>
        <p:spPr>
          <a:xfrm>
            <a:off x="327407" y="1628590"/>
            <a:ext cx="3738465" cy="2647629"/>
          </a:xfrm>
          <a:prstGeom prst="cloudCallout">
            <a:avLst>
              <a:gd name="adj1" fmla="val 75764"/>
              <a:gd name="adj2" fmla="val 6171"/>
            </a:avLst>
          </a:prstGeom>
          <a:solidFill>
            <a:schemeClr val="accent2"/>
          </a:solidFill>
          <a:ln>
            <a:solidFill>
              <a:schemeClr val="accent3"/>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defPPr>
              <a:defRPr lang="nb-NO"/>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r>
              <a:rPr lang="sv-SE" dirty="0"/>
              <a:t>Vad behöver man tänka på när man ska använda kemikalier i undervisningen? </a:t>
            </a:r>
          </a:p>
        </p:txBody>
      </p:sp>
      <p:sp>
        <p:nvSpPr>
          <p:cNvPr id="8" name="Speech Bubble: Oval 4" descr="Tankebubbla med texten &quot;Vi får inte använda jod, vad kan man använda istället?&quot;">
            <a:extLst>
              <a:ext uri="{FF2B5EF4-FFF2-40B4-BE49-F238E27FC236}">
                <a16:creationId xmlns:a16="http://schemas.microsoft.com/office/drawing/2014/main" id="{707513C8-E1AE-4526-9502-54FC8FD2DBC5}"/>
              </a:ext>
            </a:extLst>
          </p:cNvPr>
          <p:cNvSpPr/>
          <p:nvPr/>
        </p:nvSpPr>
        <p:spPr>
          <a:xfrm>
            <a:off x="8015617" y="1831654"/>
            <a:ext cx="2709533" cy="1646533"/>
          </a:xfrm>
          <a:prstGeom prst="cloudCallout">
            <a:avLst>
              <a:gd name="adj1" fmla="val -74889"/>
              <a:gd name="adj2" fmla="val 36001"/>
            </a:avLst>
          </a:prstGeom>
          <a:solidFill>
            <a:schemeClr val="accent4"/>
          </a:solidFill>
          <a:ln>
            <a:solidFill>
              <a:srgbClr val="ED553B"/>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defPPr>
              <a:defRPr lang="nb-NO"/>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r>
              <a:rPr lang="sv-SE" dirty="0"/>
              <a:t>Vilka regler och lagar styr  kemikalie-hanteringen? </a:t>
            </a:r>
          </a:p>
        </p:txBody>
      </p:sp>
      <p:sp>
        <p:nvSpPr>
          <p:cNvPr id="9" name="Speech Bubble: Oval 4" descr="Tankebubbla med texten &quot;NO-salen ska byggas om. Vad behöver vi tänka på?&quot;">
            <a:extLst>
              <a:ext uri="{FF2B5EF4-FFF2-40B4-BE49-F238E27FC236}">
                <a16:creationId xmlns:a16="http://schemas.microsoft.com/office/drawing/2014/main" id="{5CE978A8-1EDA-48B6-B084-A4CDD2923D6F}"/>
              </a:ext>
            </a:extLst>
          </p:cNvPr>
          <p:cNvSpPr/>
          <p:nvPr/>
        </p:nvSpPr>
        <p:spPr>
          <a:xfrm>
            <a:off x="8218090" y="3577384"/>
            <a:ext cx="3135710" cy="1852998"/>
          </a:xfrm>
          <a:prstGeom prst="cloudCallout">
            <a:avLst>
              <a:gd name="adj1" fmla="val -82283"/>
              <a:gd name="adj2" fmla="val -29571"/>
            </a:avLst>
          </a:prstGeom>
          <a:solidFill>
            <a:schemeClr val="accent2"/>
          </a:solidFill>
          <a:ln>
            <a:solidFill>
              <a:srgbClr val="ED553B"/>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defPPr>
              <a:defRPr lang="nb-NO"/>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r>
              <a:rPr lang="sv-SE" dirty="0"/>
              <a:t>Vilka förebyggande åtgärder kan minska riskerna? </a:t>
            </a:r>
          </a:p>
        </p:txBody>
      </p:sp>
      <p:grpSp>
        <p:nvGrpSpPr>
          <p:cNvPr id="10" name="Grupp 9" descr="Symboler för e-post och telefonsamtal">
            <a:extLst>
              <a:ext uri="{FF2B5EF4-FFF2-40B4-BE49-F238E27FC236}">
                <a16:creationId xmlns:a16="http://schemas.microsoft.com/office/drawing/2014/main" id="{1AAE78F6-5A40-43AA-A72F-D734C1299C9B}"/>
              </a:ext>
              <a:ext uri="{C183D7F6-B498-43B3-948B-1728B52AA6E4}">
                <adec:decorative xmlns:adec="http://schemas.microsoft.com/office/drawing/2017/decorative" val="0"/>
              </a:ext>
            </a:extLst>
          </p:cNvPr>
          <p:cNvGrpSpPr/>
          <p:nvPr/>
        </p:nvGrpSpPr>
        <p:grpSpPr>
          <a:xfrm>
            <a:off x="2676172" y="6014594"/>
            <a:ext cx="1525290" cy="666478"/>
            <a:chOff x="-8" y="-12041"/>
            <a:chExt cx="1742503" cy="853441"/>
          </a:xfrm>
        </p:grpSpPr>
        <p:pic>
          <p:nvPicPr>
            <p:cNvPr id="11" name="Bild 9" descr="Telefonlur med hel fyllning">
              <a:extLst>
                <a:ext uri="{FF2B5EF4-FFF2-40B4-BE49-F238E27FC236}">
                  <a16:creationId xmlns:a16="http://schemas.microsoft.com/office/drawing/2014/main" id="{617437A3-1A4D-4221-94AA-270E53FE1CE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3356" y="45109"/>
              <a:ext cx="739139" cy="739140"/>
            </a:xfrm>
            <a:prstGeom prst="rect">
              <a:avLst/>
            </a:prstGeom>
          </p:spPr>
        </p:pic>
        <p:pic>
          <p:nvPicPr>
            <p:cNvPr id="12" name="Bild 10" descr="E-post med hel fyllning">
              <a:extLst>
                <a:ext uri="{FF2B5EF4-FFF2-40B4-BE49-F238E27FC236}">
                  <a16:creationId xmlns:a16="http://schemas.microsoft.com/office/drawing/2014/main" id="{A19066EB-403C-4AB2-83E1-6213E9C8DD6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 y="-12041"/>
              <a:ext cx="853442" cy="853441"/>
            </a:xfrm>
            <a:prstGeom prst="rect">
              <a:avLst/>
            </a:prstGeom>
          </p:spPr>
        </p:pic>
      </p:grpSp>
      <p:sp>
        <p:nvSpPr>
          <p:cNvPr id="6" name="Speech Bubble: Oval 4" descr="Tankebubbla med texten &quot;Vi får inte använda jod, vad kan man använda istället?&quot;">
            <a:extLst>
              <a:ext uri="{FF2B5EF4-FFF2-40B4-BE49-F238E27FC236}">
                <a16:creationId xmlns:a16="http://schemas.microsoft.com/office/drawing/2014/main" id="{0CA9599E-2B03-2F89-5DBD-55767C7A4BE2}"/>
              </a:ext>
            </a:extLst>
          </p:cNvPr>
          <p:cNvSpPr/>
          <p:nvPr/>
        </p:nvSpPr>
        <p:spPr>
          <a:xfrm>
            <a:off x="4738370" y="5359722"/>
            <a:ext cx="2962659" cy="1399003"/>
          </a:xfrm>
          <a:prstGeom prst="cloudCallout">
            <a:avLst>
              <a:gd name="adj1" fmla="val -1587"/>
              <a:gd name="adj2" fmla="val -91940"/>
            </a:avLst>
          </a:prstGeom>
          <a:solidFill>
            <a:schemeClr val="accent3"/>
          </a:solidFill>
          <a:ln>
            <a:solidFill>
              <a:srgbClr val="ED553B"/>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defPPr>
              <a:defRPr lang="nb-NO"/>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r>
              <a:rPr lang="sv-SE" dirty="0"/>
              <a:t>Hur riskbedöms elevlaborationer?</a:t>
            </a:r>
          </a:p>
        </p:txBody>
      </p:sp>
      <p:sp>
        <p:nvSpPr>
          <p:cNvPr id="16" name="Thought Bubble: Cloud 2">
            <a:extLst>
              <a:ext uri="{FF2B5EF4-FFF2-40B4-BE49-F238E27FC236}">
                <a16:creationId xmlns:a16="http://schemas.microsoft.com/office/drawing/2014/main" id="{97F648BB-7F62-9707-D9AC-931D60D984BA}"/>
              </a:ext>
            </a:extLst>
          </p:cNvPr>
          <p:cNvSpPr/>
          <p:nvPr/>
        </p:nvSpPr>
        <p:spPr>
          <a:xfrm>
            <a:off x="776266" y="4460591"/>
            <a:ext cx="3445044" cy="1422919"/>
          </a:xfrm>
          <a:prstGeom prst="cloudCallout">
            <a:avLst>
              <a:gd name="adj1" fmla="val 74377"/>
              <a:gd name="adj2" fmla="val -56636"/>
            </a:avLst>
          </a:prstGeom>
          <a:solidFill>
            <a:srgbClr val="ED553B"/>
          </a:solidFill>
          <a:ln>
            <a:solidFill>
              <a:srgbClr val="ED553B"/>
            </a:solidFill>
          </a:ln>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r>
              <a:rPr lang="sv-SE" dirty="0">
                <a:latin typeface="Calibri Light (rubriker)"/>
              </a:rPr>
              <a:t>Avfall – vad går (inte) att hälla ut i vasken? </a:t>
            </a:r>
          </a:p>
        </p:txBody>
      </p:sp>
    </p:spTree>
    <p:extLst>
      <p:ext uri="{BB962C8B-B14F-4D97-AF65-F5344CB8AC3E}">
        <p14:creationId xmlns:p14="http://schemas.microsoft.com/office/powerpoint/2010/main" val="1729180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0"/>
                                        <p:tgtEl>
                                          <p:spTgt spid="7"/>
                                        </p:tgtEl>
                                      </p:cBhvr>
                                    </p:animEffect>
                                  </p:childTnLst>
                                </p:cTn>
                              </p:par>
                            </p:childTnLst>
                          </p:cTn>
                        </p:par>
                        <p:par>
                          <p:cTn id="8" fill="hold">
                            <p:stCondLst>
                              <p:cond delay="50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0"/>
                                        <p:tgtEl>
                                          <p:spTgt spid="8"/>
                                        </p:tgtEl>
                                      </p:cBhvr>
                                    </p:animEffect>
                                  </p:childTnLst>
                                </p:cTn>
                              </p:par>
                            </p:childTnLst>
                          </p:cTn>
                        </p:par>
                        <p:par>
                          <p:cTn id="12" fill="hold">
                            <p:stCondLst>
                              <p:cond delay="10000"/>
                            </p:stCondLst>
                            <p:childTnLst>
                              <p:par>
                                <p:cTn id="13" presetID="10" presetClass="entr" presetSubtype="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4000"/>
                                        <p:tgtEl>
                                          <p:spTgt spid="9"/>
                                        </p:tgtEl>
                                      </p:cBhvr>
                                    </p:animEffect>
                                  </p:childTnLst>
                                </p:cTn>
                              </p:par>
                            </p:childTnLst>
                          </p:cTn>
                        </p:par>
                        <p:par>
                          <p:cTn id="16" fill="hold">
                            <p:stCondLst>
                              <p:cond delay="14000"/>
                            </p:stCondLst>
                            <p:childTnLst>
                              <p:par>
                                <p:cTn id="17" presetID="10"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0"/>
                                        <p:tgtEl>
                                          <p:spTgt spid="6"/>
                                        </p:tgtEl>
                                      </p:cBhvr>
                                    </p:animEffect>
                                  </p:childTnLst>
                                </p:cTn>
                              </p:par>
                            </p:childTnLst>
                          </p:cTn>
                        </p:par>
                        <p:par>
                          <p:cTn id="20" fill="hold">
                            <p:stCondLst>
                              <p:cond delay="19000"/>
                            </p:stCondLst>
                            <p:childTnLst>
                              <p:par>
                                <p:cTn id="21" presetID="10" presetClass="entr" presetSubtype="0"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3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6" grpId="0" animBg="1"/>
      <p:bldP spid="1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B6C911-6B6C-B837-DE40-D17F8F043906}"/>
            </a:ext>
          </a:extLst>
        </p:cNvPr>
        <p:cNvGrpSpPr/>
        <p:nvPr/>
      </p:nvGrpSpPr>
      <p:grpSpPr>
        <a:xfrm>
          <a:off x="0" y="0"/>
          <a:ext cx="0" cy="0"/>
          <a:chOff x="0" y="0"/>
          <a:chExt cx="0" cy="0"/>
        </a:xfrm>
      </p:grpSpPr>
      <p:pic>
        <p:nvPicPr>
          <p:cNvPr id="4" name="Platshållare för bild 3">
            <a:extLst>
              <a:ext uri="{FF2B5EF4-FFF2-40B4-BE49-F238E27FC236}">
                <a16:creationId xmlns:a16="http://schemas.microsoft.com/office/drawing/2014/main" id="{E49DE77A-AC04-748E-7053-0DBDCC96EEE3}"/>
              </a:ext>
            </a:extLst>
          </p:cNvPr>
          <p:cNvPicPr>
            <a:picLocks noGrp="1" noChangeAspect="1"/>
          </p:cNvPicPr>
          <p:nvPr>
            <p:ph type="pic" sz="quarter" idx="12"/>
          </p:nvPr>
        </p:nvPicPr>
        <p:blipFill>
          <a:blip r:embed="rId2"/>
          <a:srcRect t="40" b="40"/>
          <a:stretch>
            <a:fillRect/>
          </a:stretch>
        </p:blipFill>
        <p:spPr>
          <a:prstGeom prst="rect">
            <a:avLst/>
          </a:prstGeom>
        </p:spPr>
      </p:pic>
      <p:sp>
        <p:nvSpPr>
          <p:cNvPr id="5" name="Platshållare för text 3">
            <a:extLst>
              <a:ext uri="{FF2B5EF4-FFF2-40B4-BE49-F238E27FC236}">
                <a16:creationId xmlns:a16="http://schemas.microsoft.com/office/drawing/2014/main" id="{22B1A3E6-D105-ABCB-ABEC-F6B449D5BA24}"/>
              </a:ext>
            </a:extLst>
          </p:cNvPr>
          <p:cNvSpPr txBox="1">
            <a:spLocks/>
          </p:cNvSpPr>
          <p:nvPr/>
        </p:nvSpPr>
        <p:spPr>
          <a:xfrm>
            <a:off x="4518531" y="2544293"/>
            <a:ext cx="7002909" cy="112280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dirty="0"/>
              <a:t>Tankestopp</a:t>
            </a:r>
            <a:endParaRPr lang="en-GB" dirty="0"/>
          </a:p>
        </p:txBody>
      </p:sp>
      <p:sp>
        <p:nvSpPr>
          <p:cNvPr id="7" name="textruta 6">
            <a:extLst>
              <a:ext uri="{FF2B5EF4-FFF2-40B4-BE49-F238E27FC236}">
                <a16:creationId xmlns:a16="http://schemas.microsoft.com/office/drawing/2014/main" id="{70D77E65-0A58-88D5-6765-4DABDAB03996}"/>
              </a:ext>
            </a:extLst>
          </p:cNvPr>
          <p:cNvSpPr txBox="1"/>
          <p:nvPr/>
        </p:nvSpPr>
        <p:spPr>
          <a:xfrm>
            <a:off x="0" y="6491532"/>
            <a:ext cx="1212945" cy="390313"/>
          </a:xfrm>
          <a:prstGeom prst="rect">
            <a:avLst/>
          </a:prstGeom>
          <a:noFill/>
        </p:spPr>
        <p:txBody>
          <a:bodyPr wrap="none" rtlCol="0">
            <a:spAutoFit/>
          </a:bodyPr>
          <a:lstStyle/>
          <a:p>
            <a:r>
              <a:rPr lang="sv-SE" sz="1200" i="1" dirty="0">
                <a:solidFill>
                  <a:schemeClr val="bg1"/>
                </a:solidFill>
              </a:rPr>
              <a:t>Foto: KRC</a:t>
            </a:r>
          </a:p>
        </p:txBody>
      </p:sp>
    </p:spTree>
    <p:extLst>
      <p:ext uri="{BB962C8B-B14F-4D97-AF65-F5344CB8AC3E}">
        <p14:creationId xmlns:p14="http://schemas.microsoft.com/office/powerpoint/2010/main" val="32629120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latshållare för text 2">
            <a:extLst>
              <a:ext uri="{FF2B5EF4-FFF2-40B4-BE49-F238E27FC236}">
                <a16:creationId xmlns:a16="http://schemas.microsoft.com/office/drawing/2014/main" id="{255DD16E-5F1A-4058-803D-B7475CC72614}"/>
              </a:ext>
            </a:extLst>
          </p:cNvPr>
          <p:cNvSpPr txBox="1">
            <a:spLocks/>
          </p:cNvSpPr>
          <p:nvPr/>
        </p:nvSpPr>
        <p:spPr>
          <a:xfrm>
            <a:off x="643017" y="656248"/>
            <a:ext cx="6352587" cy="58737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dirty="0"/>
              <a:t>Fördelning av arbetsuppgifter</a:t>
            </a:r>
          </a:p>
        </p:txBody>
      </p:sp>
      <p:pic>
        <p:nvPicPr>
          <p:cNvPr id="3" name="Bildobjekt 2">
            <a:extLst>
              <a:ext uri="{FF2B5EF4-FFF2-40B4-BE49-F238E27FC236}">
                <a16:creationId xmlns:a16="http://schemas.microsoft.com/office/drawing/2014/main" id="{932063AF-8D26-4F5B-BD62-57000C1991B2}"/>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762286" y="1353551"/>
            <a:ext cx="7122757" cy="4482552"/>
          </a:xfrm>
          <a:prstGeom prst="rect">
            <a:avLst/>
          </a:prstGeom>
        </p:spPr>
      </p:pic>
      <p:sp>
        <p:nvSpPr>
          <p:cNvPr id="13" name="textruta 12">
            <a:extLst>
              <a:ext uri="{FF2B5EF4-FFF2-40B4-BE49-F238E27FC236}">
                <a16:creationId xmlns:a16="http://schemas.microsoft.com/office/drawing/2014/main" id="{3D1D6C1D-44C1-4E95-951A-38458D6A7364}"/>
              </a:ext>
            </a:extLst>
          </p:cNvPr>
          <p:cNvSpPr txBox="1"/>
          <p:nvPr/>
        </p:nvSpPr>
        <p:spPr>
          <a:xfrm>
            <a:off x="6096000" y="6056420"/>
            <a:ext cx="3006408" cy="400110"/>
          </a:xfrm>
          <a:prstGeom prst="rect">
            <a:avLst/>
          </a:prstGeom>
          <a:noFill/>
        </p:spPr>
        <p:txBody>
          <a:bodyPr wrap="square">
            <a:spAutoFit/>
          </a:bodyPr>
          <a:lstStyle/>
          <a:p>
            <a:r>
              <a:rPr lang="sv-SE" sz="2000" dirty="0">
                <a:solidFill>
                  <a:schemeClr val="tx1">
                    <a:lumMod val="95000"/>
                    <a:lumOff val="5000"/>
                  </a:schemeClr>
                </a:solidFill>
                <a:latin typeface="Calibri Light (rubriker)"/>
                <a:sym typeface="Wingdings" panose="05000000000000000000" pitchFamily="2" charset="2"/>
                <a:hlinkClick r:id="rId3">
                  <a:extLst>
                    <a:ext uri="{A12FA001-AC4F-418D-AE19-62706E023703}">
                      <ahyp:hlinkClr xmlns:ahyp="http://schemas.microsoft.com/office/drawing/2018/hyperlinkcolor" val="tx"/>
                    </a:ext>
                  </a:extLst>
                </a:hlinkClick>
              </a:rPr>
              <a:t> Ansvar</a:t>
            </a:r>
            <a:r>
              <a:rPr lang="sv-SE" sz="2000" dirty="0">
                <a:solidFill>
                  <a:schemeClr val="tx1">
                    <a:lumMod val="95000"/>
                    <a:lumOff val="5000"/>
                  </a:schemeClr>
                </a:solidFill>
                <a:latin typeface="Calibri Light (rubriker)"/>
                <a:sym typeface="Wingdings" panose="05000000000000000000" pitchFamily="2" charset="2"/>
              </a:rPr>
              <a:t> </a:t>
            </a:r>
            <a:endParaRPr lang="sv-SE" sz="2000" dirty="0">
              <a:solidFill>
                <a:schemeClr val="tx1">
                  <a:lumMod val="95000"/>
                  <a:lumOff val="5000"/>
                </a:schemeClr>
              </a:solidFill>
              <a:latin typeface="Calibri Light (rubriker)"/>
            </a:endParaRPr>
          </a:p>
        </p:txBody>
      </p:sp>
      <p:pic>
        <p:nvPicPr>
          <p:cNvPr id="14" name="Bildobjekt 2">
            <a:extLst>
              <a:ext uri="{FF2B5EF4-FFF2-40B4-BE49-F238E27FC236}">
                <a16:creationId xmlns:a16="http://schemas.microsoft.com/office/drawing/2014/main" id="{8AC2B3C4-91C3-41F7-976E-90867F69A45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04981" y="1463940"/>
            <a:ext cx="2594223" cy="642961"/>
          </a:xfrm>
          <a:prstGeom prst="rect">
            <a:avLst/>
          </a:prstGeom>
        </p:spPr>
      </p:pic>
    </p:spTree>
    <p:extLst>
      <p:ext uri="{BB962C8B-B14F-4D97-AF65-F5344CB8AC3E}">
        <p14:creationId xmlns:p14="http://schemas.microsoft.com/office/powerpoint/2010/main" val="468949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C25B38-527A-2298-971A-A7CC2ACB601B}"/>
            </a:ext>
          </a:extLst>
        </p:cNvPr>
        <p:cNvGrpSpPr/>
        <p:nvPr/>
      </p:nvGrpSpPr>
      <p:grpSpPr>
        <a:xfrm>
          <a:off x="0" y="0"/>
          <a:ext cx="0" cy="0"/>
          <a:chOff x="0" y="0"/>
          <a:chExt cx="0" cy="0"/>
        </a:xfrm>
      </p:grpSpPr>
      <p:graphicFrame>
        <p:nvGraphicFramePr>
          <p:cNvPr id="5" name="Tabell 4">
            <a:extLst>
              <a:ext uri="{FF2B5EF4-FFF2-40B4-BE49-F238E27FC236}">
                <a16:creationId xmlns:a16="http://schemas.microsoft.com/office/drawing/2014/main" id="{F68EBEA5-1DD0-254B-0CD0-4D75C1D94A22}"/>
              </a:ext>
            </a:extLst>
          </p:cNvPr>
          <p:cNvGraphicFramePr>
            <a:graphicFrameLocks noGrp="1"/>
          </p:cNvGraphicFramePr>
          <p:nvPr/>
        </p:nvGraphicFramePr>
        <p:xfrm>
          <a:off x="643017" y="1525103"/>
          <a:ext cx="8774961" cy="3807793"/>
        </p:xfrm>
        <a:graphic>
          <a:graphicData uri="http://schemas.openxmlformats.org/drawingml/2006/table">
            <a:tbl>
              <a:tblPr firstRow="1" bandRow="1">
                <a:tableStyleId>{B301B821-A1FF-4177-AEE7-76D212191A09}</a:tableStyleId>
              </a:tblPr>
              <a:tblGrid>
                <a:gridCol w="3890346">
                  <a:extLst>
                    <a:ext uri="{9D8B030D-6E8A-4147-A177-3AD203B41FA5}">
                      <a16:colId xmlns:a16="http://schemas.microsoft.com/office/drawing/2014/main" val="705170305"/>
                    </a:ext>
                  </a:extLst>
                </a:gridCol>
                <a:gridCol w="4884615">
                  <a:extLst>
                    <a:ext uri="{9D8B030D-6E8A-4147-A177-3AD203B41FA5}">
                      <a16:colId xmlns:a16="http://schemas.microsoft.com/office/drawing/2014/main" val="4270224924"/>
                    </a:ext>
                  </a:extLst>
                </a:gridCol>
              </a:tblGrid>
              <a:tr h="4854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2000" b="1" dirty="0">
                          <a:solidFill>
                            <a:schemeClr val="tx1"/>
                          </a:solidFill>
                          <a:latin typeface="+mj-lt"/>
                        </a:rPr>
                        <a:t>Arbetsgivaren ska:</a:t>
                      </a:r>
                      <a:endParaRPr lang="sv-SE" sz="2000" b="1" dirty="0">
                        <a:solidFill>
                          <a:schemeClr val="tx1"/>
                        </a:solidFill>
                        <a:latin typeface="+mj-lt"/>
                        <a:ea typeface="Verdana" panose="020B0604030504040204" pitchFamily="34" charset="0"/>
                        <a:cs typeface="Calibri" charset="0"/>
                      </a:endParaRPr>
                    </a:p>
                  </a:txBody>
                  <a:tcPr/>
                </a:tc>
                <a:tc>
                  <a:txBody>
                    <a:bodyPr/>
                    <a:lstStyle/>
                    <a:p>
                      <a:r>
                        <a:rPr lang="sv-SE" sz="2000" b="1" dirty="0">
                          <a:solidFill>
                            <a:schemeClr val="tx1"/>
                          </a:solidFill>
                          <a:latin typeface="+mj-lt"/>
                        </a:rPr>
                        <a:t>Arbetstagaren ska:</a:t>
                      </a:r>
                      <a:endParaRPr lang="sv-SE" sz="2000" b="1" dirty="0">
                        <a:solidFill>
                          <a:schemeClr val="tx1"/>
                        </a:solidFill>
                        <a:latin typeface="+mj-lt"/>
                        <a:ea typeface="Verdana" panose="020B0604030504040204" pitchFamily="34" charset="0"/>
                      </a:endParaRPr>
                    </a:p>
                  </a:txBody>
                  <a:tcPr/>
                </a:tc>
                <a:extLst>
                  <a:ext uri="{0D108BD9-81ED-4DB2-BD59-A6C34878D82A}">
                    <a16:rowId xmlns:a16="http://schemas.microsoft.com/office/drawing/2014/main" val="3309952897"/>
                  </a:ext>
                </a:extLst>
              </a:tr>
              <a:tr h="7490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2000" b="0" dirty="0">
                          <a:latin typeface="+mj-lt"/>
                        </a:rPr>
                        <a:t>genomföra de åtgärder som behövs för att förebygga ohälsa och olycksfall. </a:t>
                      </a:r>
                      <a:endParaRPr lang="sv-SE" sz="2000" b="0" dirty="0">
                        <a:solidFill>
                          <a:schemeClr val="tx1"/>
                        </a:solidFill>
                        <a:latin typeface="+mj-lt"/>
                        <a:ea typeface="Verdana" panose="020B0604030504040204" pitchFamily="34" charset="0"/>
                        <a:cs typeface="Calibri" charset="0"/>
                      </a:endParaRPr>
                    </a:p>
                  </a:txBody>
                  <a:tcPr/>
                </a:tc>
                <a:tc>
                  <a:txBody>
                    <a:bodyPr/>
                    <a:lstStyle/>
                    <a:p>
                      <a:pPr marL="0" indent="0">
                        <a:lnSpc>
                          <a:spcPct val="85000"/>
                        </a:lnSpc>
                        <a:spcBef>
                          <a:spcPts val="450"/>
                        </a:spcBef>
                        <a:buClr>
                          <a:srgbClr val="00007D"/>
                        </a:buClr>
                        <a:buFont typeface="Wingdings" charset="2"/>
                        <a:buNone/>
                        <a:tabLst>
                          <a:tab pos="331788" algn="l"/>
                          <a:tab pos="779463" algn="l"/>
                          <a:tab pos="1228725" algn="l"/>
                          <a:tab pos="1677988" algn="l"/>
                          <a:tab pos="2127250" algn="l"/>
                          <a:tab pos="2576513" algn="l"/>
                          <a:tab pos="3025775" algn="l"/>
                          <a:tab pos="3475038" algn="l"/>
                          <a:tab pos="3924300" algn="l"/>
                          <a:tab pos="4373563" algn="l"/>
                          <a:tab pos="4822825" algn="l"/>
                          <a:tab pos="5272088" algn="l"/>
                          <a:tab pos="5721350" algn="l"/>
                          <a:tab pos="6170613" algn="l"/>
                          <a:tab pos="6619875" algn="l"/>
                          <a:tab pos="7069138" algn="l"/>
                          <a:tab pos="7518400" algn="l"/>
                          <a:tab pos="7967663" algn="l"/>
                          <a:tab pos="8416925" algn="l"/>
                          <a:tab pos="8866188" algn="l"/>
                          <a:tab pos="9315450" algn="l"/>
                        </a:tabLst>
                        <a:defRPr/>
                      </a:pPr>
                      <a:r>
                        <a:rPr lang="sv-SE" sz="2000" b="0" dirty="0">
                          <a:latin typeface="+mj-lt"/>
                        </a:rPr>
                        <a:t>underrätta arbetsgivaren om du som arbetstagare bedömer att en arbetsuppgift kan medföra risk att drabbas av ohälsa. </a:t>
                      </a:r>
                      <a:endParaRPr lang="sv-SE" sz="2000" b="0" dirty="0">
                        <a:solidFill>
                          <a:schemeClr val="tx1"/>
                        </a:solidFill>
                        <a:latin typeface="+mj-lt"/>
                        <a:ea typeface="Verdana" panose="020B0604030504040204" pitchFamily="34" charset="0"/>
                        <a:cs typeface="Calibri" charset="0"/>
                      </a:endParaRPr>
                    </a:p>
                  </a:txBody>
                  <a:tcPr/>
                </a:tc>
                <a:extLst>
                  <a:ext uri="{0D108BD9-81ED-4DB2-BD59-A6C34878D82A}">
                    <a16:rowId xmlns:a16="http://schemas.microsoft.com/office/drawing/2014/main" val="2212951780"/>
                  </a:ext>
                </a:extLst>
              </a:tr>
              <a:tr h="749030">
                <a:tc>
                  <a:txBody>
                    <a:bodyPr/>
                    <a:lstStyle/>
                    <a:p>
                      <a:r>
                        <a:rPr lang="sv-SE" sz="2000" b="0" dirty="0">
                          <a:latin typeface="+mj-lt"/>
                        </a:rPr>
                        <a:t>se till att det finns en skriftlig  arbetsmiljöpolicy. </a:t>
                      </a:r>
                      <a:endParaRPr lang="sv-SE" sz="2000" b="0" dirty="0">
                        <a:solidFill>
                          <a:schemeClr val="tx1"/>
                        </a:solidFill>
                        <a:latin typeface="+mj-lt"/>
                        <a:ea typeface="Verdana" panose="020B0604030504040204" pitchFamily="34" charset="0"/>
                      </a:endParaRPr>
                    </a:p>
                  </a:txBody>
                  <a:tcPr/>
                </a:tc>
                <a:tc>
                  <a:txBody>
                    <a:bodyPr/>
                    <a:lstStyle/>
                    <a:p>
                      <a:r>
                        <a:rPr lang="sv-SE" sz="2000" b="0" dirty="0">
                          <a:latin typeface="+mj-lt"/>
                        </a:rPr>
                        <a:t>medverka i arbetsmiljöarbetet och delta i genomförandet av de åtgärder som behövs för att åstadkomma en god arbetsmiljö.</a:t>
                      </a:r>
                      <a:endParaRPr lang="sv-SE" sz="2000" b="0" dirty="0">
                        <a:solidFill>
                          <a:schemeClr val="tx1"/>
                        </a:solidFill>
                        <a:latin typeface="+mj-lt"/>
                        <a:ea typeface="Verdana" panose="020B0604030504040204" pitchFamily="34" charset="0"/>
                      </a:endParaRPr>
                    </a:p>
                  </a:txBody>
                  <a:tcPr/>
                </a:tc>
                <a:extLst>
                  <a:ext uri="{0D108BD9-81ED-4DB2-BD59-A6C34878D82A}">
                    <a16:rowId xmlns:a16="http://schemas.microsoft.com/office/drawing/2014/main" val="1998853250"/>
                  </a:ext>
                </a:extLst>
              </a:tr>
              <a:tr h="749030">
                <a:tc>
                  <a:txBody>
                    <a:bodyPr/>
                    <a:lstStyle/>
                    <a:p>
                      <a:r>
                        <a:rPr lang="sv-SE" sz="2000" b="0" dirty="0">
                          <a:latin typeface="+mj-lt"/>
                        </a:rPr>
                        <a:t>se till att det finns rutiner och varje år följa upp det systematiska arbetsmiljöarbetet. </a:t>
                      </a:r>
                      <a:endParaRPr lang="sv-SE" sz="2000" b="0" dirty="0">
                        <a:solidFill>
                          <a:schemeClr val="tx1"/>
                        </a:solidFill>
                        <a:latin typeface="+mj-lt"/>
                        <a:ea typeface="Verdana" panose="020B0604030504040204" pitchFamily="34" charset="0"/>
                      </a:endParaRPr>
                    </a:p>
                  </a:txBody>
                  <a:tcPr/>
                </a:tc>
                <a:tc>
                  <a:txBody>
                    <a:bodyPr/>
                    <a:lstStyle/>
                    <a:p>
                      <a:r>
                        <a:rPr lang="sv-SE" sz="2000" b="0" dirty="0">
                          <a:solidFill>
                            <a:schemeClr val="tx1"/>
                          </a:solidFill>
                          <a:latin typeface="+mj-lt"/>
                        </a:rPr>
                        <a:t>följa givna föreskrifter samt använda de skyddsanordningar och iaktta den försiktighet som behövs för att förebygga ohälsa och olycksfall.</a:t>
                      </a:r>
                      <a:endParaRPr lang="sv-SE" sz="2000" b="0" dirty="0">
                        <a:solidFill>
                          <a:schemeClr val="tx1"/>
                        </a:solidFill>
                        <a:latin typeface="+mj-lt"/>
                        <a:ea typeface="Verdana" panose="020B0604030504040204" pitchFamily="34" charset="0"/>
                      </a:endParaRPr>
                    </a:p>
                  </a:txBody>
                  <a:tcPr/>
                </a:tc>
                <a:extLst>
                  <a:ext uri="{0D108BD9-81ED-4DB2-BD59-A6C34878D82A}">
                    <a16:rowId xmlns:a16="http://schemas.microsoft.com/office/drawing/2014/main" val="3770744633"/>
                  </a:ext>
                </a:extLst>
              </a:tr>
            </a:tbl>
          </a:graphicData>
        </a:graphic>
      </p:graphicFrame>
      <p:sp>
        <p:nvSpPr>
          <p:cNvPr id="11" name="Platshållare för text 2">
            <a:extLst>
              <a:ext uri="{FF2B5EF4-FFF2-40B4-BE49-F238E27FC236}">
                <a16:creationId xmlns:a16="http://schemas.microsoft.com/office/drawing/2014/main" id="{498AB508-B3C0-6BD1-ADC1-10F37F7F091E}"/>
              </a:ext>
            </a:extLst>
          </p:cNvPr>
          <p:cNvSpPr txBox="1">
            <a:spLocks/>
          </p:cNvSpPr>
          <p:nvPr/>
        </p:nvSpPr>
        <p:spPr>
          <a:xfrm>
            <a:off x="643017" y="656248"/>
            <a:ext cx="8024328" cy="587375"/>
          </a:xfrm>
          <a:prstGeom prst="rect">
            <a:avLst/>
          </a:prstGeom>
        </p:spPr>
        <p:txBody>
          <a:bodyPr>
            <a:noAutofit/>
          </a:bodyPr>
          <a:lstStyle>
            <a:lvl1pPr marL="342900" indent="-342900" algn="l" defTabSz="914400" rtl="0" eaLnBrk="1" latinLnBrk="0" hangingPunct="1">
              <a:lnSpc>
                <a:spcPct val="90000"/>
              </a:lnSpc>
              <a:spcBef>
                <a:spcPts val="1000"/>
              </a:spcBef>
              <a:buClr>
                <a:schemeClr val="tx1"/>
              </a:buClr>
              <a:buSzPct val="150000"/>
              <a:buFont typeface="Arial" panose="020B0604020202020204" pitchFamily="34" charset="0"/>
              <a:buChar char="•"/>
              <a:defRPr sz="2400" b="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v-SE" sz="3600" b="1" dirty="0">
                <a:solidFill>
                  <a:schemeClr val="tx2"/>
                </a:solidFill>
                <a:latin typeface="+mn-lt"/>
              </a:rPr>
              <a:t>Systematiskt arbetsmiljöarbete</a:t>
            </a:r>
          </a:p>
        </p:txBody>
      </p:sp>
      <p:sp>
        <p:nvSpPr>
          <p:cNvPr id="2" name="textruta 1">
            <a:extLst>
              <a:ext uri="{FF2B5EF4-FFF2-40B4-BE49-F238E27FC236}">
                <a16:creationId xmlns:a16="http://schemas.microsoft.com/office/drawing/2014/main" id="{297BA86E-F27C-08D1-1046-08504F8408D9}"/>
              </a:ext>
            </a:extLst>
          </p:cNvPr>
          <p:cNvSpPr txBox="1"/>
          <p:nvPr/>
        </p:nvSpPr>
        <p:spPr>
          <a:xfrm>
            <a:off x="643017" y="5332896"/>
            <a:ext cx="9163400" cy="400110"/>
          </a:xfrm>
          <a:prstGeom prst="rect">
            <a:avLst/>
          </a:prstGeom>
          <a:noFill/>
        </p:spPr>
        <p:txBody>
          <a:bodyPr wrap="square" rtlCol="0">
            <a:spAutoFit/>
          </a:bodyPr>
          <a:lstStyle/>
          <a:p>
            <a:r>
              <a:rPr lang="sv-SE" sz="2000" dirty="0">
                <a:latin typeface="+mj-lt"/>
              </a:rPr>
              <a:t>Ur Systematiskt arbetsmiljöarbete, SAM </a:t>
            </a:r>
            <a:r>
              <a:rPr lang="sv-SE" sz="2000" dirty="0">
                <a:latin typeface="+mj-lt"/>
                <a:hlinkClick r:id="rId2"/>
              </a:rPr>
              <a:t>(AFS 2023:1)</a:t>
            </a:r>
            <a:r>
              <a:rPr lang="sv-SE" sz="2000" dirty="0">
                <a:latin typeface="+mj-lt"/>
              </a:rPr>
              <a:t> och Arbetsmiljölagen (1977:1160)</a:t>
            </a:r>
          </a:p>
        </p:txBody>
      </p:sp>
      <p:pic>
        <p:nvPicPr>
          <p:cNvPr id="3" name="Bildobjekt 2">
            <a:extLst>
              <a:ext uri="{FF2B5EF4-FFF2-40B4-BE49-F238E27FC236}">
                <a16:creationId xmlns:a16="http://schemas.microsoft.com/office/drawing/2014/main" id="{3DBB77AB-4D67-79B3-6D40-C0D412D83B9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303187">
            <a:off x="9769264" y="2104269"/>
            <a:ext cx="1812789" cy="2649460"/>
          </a:xfrm>
          <a:prstGeom prst="rect">
            <a:avLst/>
          </a:prstGeom>
        </p:spPr>
      </p:pic>
      <p:sp>
        <p:nvSpPr>
          <p:cNvPr id="9" name="textruta 8">
            <a:extLst>
              <a:ext uri="{FF2B5EF4-FFF2-40B4-BE49-F238E27FC236}">
                <a16:creationId xmlns:a16="http://schemas.microsoft.com/office/drawing/2014/main" id="{34DAF7A9-1BFD-4375-B2B3-58B28DAECB93}"/>
              </a:ext>
            </a:extLst>
          </p:cNvPr>
          <p:cNvSpPr txBox="1"/>
          <p:nvPr/>
        </p:nvSpPr>
        <p:spPr>
          <a:xfrm>
            <a:off x="728742" y="5935955"/>
            <a:ext cx="3006408" cy="400110"/>
          </a:xfrm>
          <a:prstGeom prst="rect">
            <a:avLst/>
          </a:prstGeom>
          <a:noFill/>
        </p:spPr>
        <p:txBody>
          <a:bodyPr wrap="square">
            <a:spAutoFit/>
          </a:bodyPr>
          <a:lstStyle/>
          <a:p>
            <a:r>
              <a:rPr lang="sv-SE" sz="2000" dirty="0">
                <a:solidFill>
                  <a:schemeClr val="tx1">
                    <a:lumMod val="95000"/>
                    <a:lumOff val="5000"/>
                  </a:schemeClr>
                </a:solidFill>
                <a:latin typeface="Calibri Light (rubriker)"/>
                <a:sym typeface="Wingdings" panose="05000000000000000000" pitchFamily="2" charset="2"/>
                <a:hlinkClick r:id="rId4">
                  <a:extLst>
                    <a:ext uri="{A12FA001-AC4F-418D-AE19-62706E023703}">
                      <ahyp:hlinkClr xmlns:ahyp="http://schemas.microsoft.com/office/drawing/2018/hyperlinkcolor" val="tx"/>
                    </a:ext>
                  </a:extLst>
                </a:hlinkClick>
              </a:rPr>
              <a:t> Ansvar</a:t>
            </a:r>
            <a:r>
              <a:rPr lang="sv-SE" sz="2000" dirty="0">
                <a:solidFill>
                  <a:schemeClr val="tx1">
                    <a:lumMod val="95000"/>
                    <a:lumOff val="5000"/>
                  </a:schemeClr>
                </a:solidFill>
                <a:latin typeface="Calibri Light (rubriker)"/>
                <a:sym typeface="Wingdings" panose="05000000000000000000" pitchFamily="2" charset="2"/>
              </a:rPr>
              <a:t> </a:t>
            </a:r>
            <a:endParaRPr lang="sv-SE" sz="2000" dirty="0">
              <a:solidFill>
                <a:schemeClr val="tx1">
                  <a:lumMod val="95000"/>
                  <a:lumOff val="5000"/>
                </a:schemeClr>
              </a:solidFill>
              <a:latin typeface="Calibri Light (rubriker)"/>
            </a:endParaRPr>
          </a:p>
        </p:txBody>
      </p:sp>
      <p:pic>
        <p:nvPicPr>
          <p:cNvPr id="12" name="Bildobjekt 11">
            <a:extLst>
              <a:ext uri="{FF2B5EF4-FFF2-40B4-BE49-F238E27FC236}">
                <a16:creationId xmlns:a16="http://schemas.microsoft.com/office/drawing/2014/main" id="{027752BA-2FEC-47B5-8755-10809C07117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018372" y="5754962"/>
            <a:ext cx="1910323" cy="762097"/>
          </a:xfrm>
          <a:prstGeom prst="rect">
            <a:avLst/>
          </a:prstGeom>
        </p:spPr>
      </p:pic>
    </p:spTree>
    <p:extLst>
      <p:ext uri="{BB962C8B-B14F-4D97-AF65-F5344CB8AC3E}">
        <p14:creationId xmlns:p14="http://schemas.microsoft.com/office/powerpoint/2010/main" val="18883620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12F59-393F-4BE4-4809-E8A32C07BB1A}"/>
            </a:ext>
          </a:extLst>
        </p:cNvPr>
        <p:cNvGrpSpPr/>
        <p:nvPr/>
      </p:nvGrpSpPr>
      <p:grpSpPr>
        <a:xfrm>
          <a:off x="0" y="0"/>
          <a:ext cx="0" cy="0"/>
          <a:chOff x="0" y="0"/>
          <a:chExt cx="0" cy="0"/>
        </a:xfrm>
      </p:grpSpPr>
      <p:graphicFrame>
        <p:nvGraphicFramePr>
          <p:cNvPr id="5" name="Tabell 4">
            <a:extLst>
              <a:ext uri="{FF2B5EF4-FFF2-40B4-BE49-F238E27FC236}">
                <a16:creationId xmlns:a16="http://schemas.microsoft.com/office/drawing/2014/main" id="{58AB9755-6506-B5F6-43D6-EE5776A0AD14}"/>
              </a:ext>
            </a:extLst>
          </p:cNvPr>
          <p:cNvGraphicFramePr>
            <a:graphicFrameLocks noGrp="1"/>
          </p:cNvGraphicFramePr>
          <p:nvPr/>
        </p:nvGraphicFramePr>
        <p:xfrm>
          <a:off x="643017" y="1570823"/>
          <a:ext cx="11073723" cy="3716353"/>
        </p:xfrm>
        <a:graphic>
          <a:graphicData uri="http://schemas.openxmlformats.org/drawingml/2006/table">
            <a:tbl>
              <a:tblPr firstRow="1" bandRow="1">
                <a:tableStyleId>{B301B821-A1FF-4177-AEE7-76D212191A09}</a:tableStyleId>
              </a:tblPr>
              <a:tblGrid>
                <a:gridCol w="5129133">
                  <a:extLst>
                    <a:ext uri="{9D8B030D-6E8A-4147-A177-3AD203B41FA5}">
                      <a16:colId xmlns:a16="http://schemas.microsoft.com/office/drawing/2014/main" val="705170305"/>
                    </a:ext>
                  </a:extLst>
                </a:gridCol>
                <a:gridCol w="5944590">
                  <a:extLst>
                    <a:ext uri="{9D8B030D-6E8A-4147-A177-3AD203B41FA5}">
                      <a16:colId xmlns:a16="http://schemas.microsoft.com/office/drawing/2014/main" val="4270224924"/>
                    </a:ext>
                  </a:extLst>
                </a:gridCol>
              </a:tblGrid>
              <a:tr h="4854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2000" dirty="0">
                          <a:solidFill>
                            <a:schemeClr val="tx1"/>
                          </a:solidFill>
                          <a:latin typeface="+mj-lt"/>
                        </a:rPr>
                        <a:t>Arbetsgivaren ska:</a:t>
                      </a:r>
                      <a:endParaRPr lang="sv-SE" sz="2000" dirty="0">
                        <a:solidFill>
                          <a:schemeClr val="tx1"/>
                        </a:solidFill>
                        <a:latin typeface="+mj-lt"/>
                        <a:ea typeface="Verdana" panose="020B0604030504040204" pitchFamily="34" charset="0"/>
                        <a:cs typeface="Calibri" charset="0"/>
                      </a:endParaRPr>
                    </a:p>
                  </a:txBody>
                  <a:tcPr/>
                </a:tc>
                <a:tc>
                  <a:txBody>
                    <a:bodyPr/>
                    <a:lstStyle/>
                    <a:p>
                      <a:r>
                        <a:rPr lang="sv-SE" sz="2000" dirty="0">
                          <a:solidFill>
                            <a:schemeClr val="tx1"/>
                          </a:solidFill>
                          <a:latin typeface="+mj-lt"/>
                        </a:rPr>
                        <a:t>Arbetstagaren ska:</a:t>
                      </a:r>
                      <a:endParaRPr lang="sv-SE" sz="2000" dirty="0">
                        <a:solidFill>
                          <a:schemeClr val="tx1"/>
                        </a:solidFill>
                        <a:latin typeface="+mj-lt"/>
                        <a:ea typeface="Verdana" panose="020B0604030504040204" pitchFamily="34" charset="0"/>
                      </a:endParaRPr>
                    </a:p>
                  </a:txBody>
                  <a:tcPr/>
                </a:tc>
                <a:extLst>
                  <a:ext uri="{0D108BD9-81ED-4DB2-BD59-A6C34878D82A}">
                    <a16:rowId xmlns:a16="http://schemas.microsoft.com/office/drawing/2014/main" val="3309952897"/>
                  </a:ext>
                </a:extLst>
              </a:tr>
              <a:tr h="7490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2000" dirty="0">
                          <a:solidFill>
                            <a:schemeClr val="tx1"/>
                          </a:solidFill>
                          <a:latin typeface="+mj-lt"/>
                        </a:rPr>
                        <a:t>(Vid </a:t>
                      </a:r>
                      <a:r>
                        <a:rPr lang="sv-SE" sz="2000" dirty="0" err="1">
                          <a:solidFill>
                            <a:schemeClr val="tx1"/>
                          </a:solidFill>
                          <a:latin typeface="+mj-lt"/>
                        </a:rPr>
                        <a:t>riskbed</a:t>
                      </a:r>
                      <a:r>
                        <a:rPr lang="sv-SE" sz="2000" dirty="0">
                          <a:solidFill>
                            <a:schemeClr val="tx1"/>
                          </a:solidFill>
                          <a:latin typeface="+mj-lt"/>
                        </a:rPr>
                        <a:t>.) ta särskild hänsyn till minderårigas fysiska och psykiska mognad, ålder och övriga förutsättningar.</a:t>
                      </a:r>
                      <a:endParaRPr lang="sv-SE" sz="2000" dirty="0">
                        <a:solidFill>
                          <a:schemeClr val="tx1"/>
                        </a:solidFill>
                        <a:latin typeface="+mj-lt"/>
                        <a:ea typeface="Verdana" panose="020B0604030504040204" pitchFamily="34" charset="0"/>
                        <a:cs typeface="Calibri" charset="0"/>
                      </a:endParaRPr>
                    </a:p>
                  </a:txBody>
                  <a:tcPr/>
                </a:tc>
                <a:tc>
                  <a:txBody>
                    <a:bodyPr/>
                    <a:lstStyle/>
                    <a:p>
                      <a:pPr marL="0" indent="0">
                        <a:lnSpc>
                          <a:spcPct val="100000"/>
                        </a:lnSpc>
                        <a:spcBef>
                          <a:spcPts val="600"/>
                        </a:spcBef>
                        <a:buClr>
                          <a:srgbClr val="00007D"/>
                        </a:buClr>
                        <a:buFont typeface="Wingdings" charset="2"/>
                        <a:buNone/>
                        <a:tabLst>
                          <a:tab pos="331788" algn="l"/>
                          <a:tab pos="779463" algn="l"/>
                          <a:tab pos="1228725" algn="l"/>
                          <a:tab pos="1677988" algn="l"/>
                          <a:tab pos="2127250" algn="l"/>
                          <a:tab pos="2576513" algn="l"/>
                          <a:tab pos="3025775" algn="l"/>
                          <a:tab pos="3475038" algn="l"/>
                          <a:tab pos="3924300" algn="l"/>
                          <a:tab pos="4373563" algn="l"/>
                          <a:tab pos="4822825" algn="l"/>
                          <a:tab pos="5272088" algn="l"/>
                          <a:tab pos="5721350" algn="l"/>
                          <a:tab pos="6170613" algn="l"/>
                          <a:tab pos="6619875" algn="l"/>
                          <a:tab pos="7069138" algn="l"/>
                          <a:tab pos="7518400" algn="l"/>
                          <a:tab pos="7967663" algn="l"/>
                          <a:tab pos="8416925" algn="l"/>
                          <a:tab pos="8866188" algn="l"/>
                          <a:tab pos="9315450" algn="l"/>
                        </a:tabLst>
                        <a:defRPr/>
                      </a:pPr>
                      <a:r>
                        <a:rPr lang="sv-SE" sz="2000" kern="1200" dirty="0">
                          <a:solidFill>
                            <a:schemeClr val="tx1"/>
                          </a:solidFill>
                          <a:latin typeface="+mj-lt"/>
                        </a:rPr>
                        <a:t>Känna till att elever i utbildning likställs med arbetstagare i många avseenden.</a:t>
                      </a:r>
                      <a:endParaRPr lang="sv-SE" sz="2000" kern="1200" dirty="0">
                        <a:solidFill>
                          <a:schemeClr val="tx1"/>
                        </a:solidFill>
                        <a:latin typeface="+mj-lt"/>
                        <a:ea typeface="Verdana" panose="020B0604030504040204" pitchFamily="34" charset="0"/>
                        <a:cs typeface="Calibri" charset="0"/>
                      </a:endParaRPr>
                    </a:p>
                  </a:txBody>
                  <a:tcPr/>
                </a:tc>
                <a:extLst>
                  <a:ext uri="{0D108BD9-81ED-4DB2-BD59-A6C34878D82A}">
                    <a16:rowId xmlns:a16="http://schemas.microsoft.com/office/drawing/2014/main" val="2212951780"/>
                  </a:ext>
                </a:extLst>
              </a:tr>
              <a:tr h="749030">
                <a:tc>
                  <a:txBody>
                    <a:bodyPr/>
                    <a:lstStyle/>
                    <a:p>
                      <a:r>
                        <a:rPr lang="sv-SE" sz="2000" dirty="0">
                          <a:solidFill>
                            <a:schemeClr val="tx1"/>
                          </a:solidFill>
                          <a:latin typeface="+mj-lt"/>
                        </a:rPr>
                        <a:t>informera berörda arbetstagare om vilka hälso- och olycksfallsrisker som finns med de kemiska riskkällor som hanteras eller bildas och hur dessa risker ska förebyggas.</a:t>
                      </a:r>
                      <a:endParaRPr lang="sv-SE" sz="2000" dirty="0">
                        <a:solidFill>
                          <a:schemeClr val="tx1"/>
                        </a:solidFill>
                        <a:latin typeface="+mj-lt"/>
                        <a:ea typeface="Verdana" panose="020B0604030504040204" pitchFamily="34" charset="0"/>
                      </a:endParaRPr>
                    </a:p>
                  </a:txBody>
                  <a:tcPr/>
                </a:tc>
                <a:tc>
                  <a:txBody>
                    <a:bodyPr/>
                    <a:lstStyle/>
                    <a:p>
                      <a:r>
                        <a:rPr lang="sv-SE" sz="2000" dirty="0">
                          <a:solidFill>
                            <a:schemeClr val="tx1"/>
                          </a:solidFill>
                          <a:latin typeface="+mj-lt"/>
                        </a:rPr>
                        <a:t>snarast underrätta arbetsgivaren eller skyddsombud, om arbetet innebär omedelbar och allvarlig fara för liv eller hälsa.</a:t>
                      </a:r>
                      <a:endParaRPr lang="sv-SE" sz="2000" dirty="0">
                        <a:solidFill>
                          <a:schemeClr val="tx1"/>
                        </a:solidFill>
                        <a:latin typeface="+mj-lt"/>
                        <a:ea typeface="Verdana" panose="020B0604030504040204" pitchFamily="34" charset="0"/>
                      </a:endParaRPr>
                    </a:p>
                  </a:txBody>
                  <a:tcPr/>
                </a:tc>
                <a:extLst>
                  <a:ext uri="{0D108BD9-81ED-4DB2-BD59-A6C34878D82A}">
                    <a16:rowId xmlns:a16="http://schemas.microsoft.com/office/drawing/2014/main" val="1998853250"/>
                  </a:ext>
                </a:extLst>
              </a:tr>
              <a:tr h="749030">
                <a:tc>
                  <a:txBody>
                    <a:bodyPr/>
                    <a:lstStyle/>
                    <a:p>
                      <a:r>
                        <a:rPr lang="sv-SE" sz="2000" dirty="0">
                          <a:solidFill>
                            <a:schemeClr val="tx1"/>
                          </a:solidFill>
                          <a:latin typeface="+mj-lt"/>
                        </a:rPr>
                        <a:t>Skriftligt fördela arbetsmiljöarbetet samt ge befogenheter och resurser till berörda.</a:t>
                      </a:r>
                      <a:endParaRPr lang="sv-SE" sz="2000" dirty="0">
                        <a:solidFill>
                          <a:schemeClr val="tx1"/>
                        </a:solidFill>
                        <a:latin typeface="+mj-lt"/>
                        <a:ea typeface="Verdana" panose="020B0604030504040204" pitchFamily="34" charset="0"/>
                      </a:endParaRPr>
                    </a:p>
                  </a:txBody>
                  <a:tcPr/>
                </a:tc>
                <a:tc>
                  <a:txBody>
                    <a:bodyPr/>
                    <a:lstStyle/>
                    <a:p>
                      <a:r>
                        <a:rPr lang="sv-SE" sz="2000" dirty="0">
                          <a:solidFill>
                            <a:schemeClr val="tx1"/>
                          </a:solidFill>
                          <a:latin typeface="+mj-lt"/>
                        </a:rPr>
                        <a:t>begära en förändring eller att frånsäga sig den tilldelade uppgiften om befogenheter eller resurser inte räcker till. </a:t>
                      </a:r>
                      <a:r>
                        <a:rPr lang="sv-SE" sz="1400" dirty="0">
                          <a:solidFill>
                            <a:schemeClr val="tx1"/>
                          </a:solidFill>
                          <a:latin typeface="+mj-lt"/>
                        </a:rPr>
                        <a:t>(allmänna råd)</a:t>
                      </a:r>
                      <a:endParaRPr lang="sv-SE" sz="1400" dirty="0">
                        <a:solidFill>
                          <a:schemeClr val="tx1"/>
                        </a:solidFill>
                        <a:latin typeface="+mj-lt"/>
                        <a:ea typeface="Verdana" panose="020B0604030504040204" pitchFamily="34" charset="0"/>
                      </a:endParaRPr>
                    </a:p>
                  </a:txBody>
                  <a:tcPr/>
                </a:tc>
                <a:extLst>
                  <a:ext uri="{0D108BD9-81ED-4DB2-BD59-A6C34878D82A}">
                    <a16:rowId xmlns:a16="http://schemas.microsoft.com/office/drawing/2014/main" val="3770744633"/>
                  </a:ext>
                </a:extLst>
              </a:tr>
            </a:tbl>
          </a:graphicData>
        </a:graphic>
      </p:graphicFrame>
      <p:sp>
        <p:nvSpPr>
          <p:cNvPr id="2" name="textruta 1">
            <a:extLst>
              <a:ext uri="{FF2B5EF4-FFF2-40B4-BE49-F238E27FC236}">
                <a16:creationId xmlns:a16="http://schemas.microsoft.com/office/drawing/2014/main" id="{2388E67F-B7EA-D987-385F-31FC87BE342D}"/>
              </a:ext>
            </a:extLst>
          </p:cNvPr>
          <p:cNvSpPr txBox="1"/>
          <p:nvPr/>
        </p:nvSpPr>
        <p:spPr>
          <a:xfrm>
            <a:off x="643017" y="5321014"/>
            <a:ext cx="5329664" cy="400110"/>
          </a:xfrm>
          <a:prstGeom prst="rect">
            <a:avLst/>
          </a:prstGeom>
          <a:noFill/>
        </p:spPr>
        <p:txBody>
          <a:bodyPr wrap="none" rtlCol="0">
            <a:spAutoFit/>
          </a:bodyPr>
          <a:lstStyle/>
          <a:p>
            <a:r>
              <a:rPr lang="sv-SE" sz="2000" dirty="0">
                <a:latin typeface="+mj-lt"/>
              </a:rPr>
              <a:t>Fördelade uppgifter ska vara tydliga och realistiska</a:t>
            </a:r>
          </a:p>
        </p:txBody>
      </p:sp>
      <p:sp>
        <p:nvSpPr>
          <p:cNvPr id="9" name="textruta 8">
            <a:extLst>
              <a:ext uri="{FF2B5EF4-FFF2-40B4-BE49-F238E27FC236}">
                <a16:creationId xmlns:a16="http://schemas.microsoft.com/office/drawing/2014/main" id="{CD98E0CE-61B9-4F9F-A78E-5BA4D08A7A01}"/>
              </a:ext>
            </a:extLst>
          </p:cNvPr>
          <p:cNvSpPr txBox="1"/>
          <p:nvPr/>
        </p:nvSpPr>
        <p:spPr>
          <a:xfrm>
            <a:off x="728742" y="5935955"/>
            <a:ext cx="3006408" cy="400110"/>
          </a:xfrm>
          <a:prstGeom prst="rect">
            <a:avLst/>
          </a:prstGeom>
          <a:noFill/>
        </p:spPr>
        <p:txBody>
          <a:bodyPr wrap="square">
            <a:spAutoFit/>
          </a:bodyPr>
          <a:lstStyle/>
          <a:p>
            <a:r>
              <a:rPr lang="sv-SE" sz="2000" dirty="0">
                <a:solidFill>
                  <a:schemeClr val="tx1">
                    <a:lumMod val="95000"/>
                    <a:lumOff val="5000"/>
                  </a:schemeClr>
                </a:solidFill>
                <a:latin typeface="Calibri Light (rubriker)"/>
                <a:sym typeface="Wingdings" panose="05000000000000000000" pitchFamily="2" charset="2"/>
                <a:hlinkClick r:id="rId2">
                  <a:extLst>
                    <a:ext uri="{A12FA001-AC4F-418D-AE19-62706E023703}">
                      <ahyp:hlinkClr xmlns:ahyp="http://schemas.microsoft.com/office/drawing/2018/hyperlinkcolor" val="tx"/>
                    </a:ext>
                  </a:extLst>
                </a:hlinkClick>
              </a:rPr>
              <a:t> Ansvar</a:t>
            </a:r>
            <a:r>
              <a:rPr lang="sv-SE" sz="2000" dirty="0">
                <a:solidFill>
                  <a:schemeClr val="tx1">
                    <a:lumMod val="95000"/>
                    <a:lumOff val="5000"/>
                  </a:schemeClr>
                </a:solidFill>
                <a:latin typeface="Calibri Light (rubriker)"/>
                <a:sym typeface="Wingdings" panose="05000000000000000000" pitchFamily="2" charset="2"/>
              </a:rPr>
              <a:t> </a:t>
            </a:r>
            <a:endParaRPr lang="sv-SE" sz="2000" dirty="0">
              <a:solidFill>
                <a:schemeClr val="tx1">
                  <a:lumMod val="95000"/>
                  <a:lumOff val="5000"/>
                </a:schemeClr>
              </a:solidFill>
              <a:latin typeface="Calibri Light (rubriker)"/>
            </a:endParaRPr>
          </a:p>
        </p:txBody>
      </p:sp>
      <p:pic>
        <p:nvPicPr>
          <p:cNvPr id="12" name="Bildobjekt 11">
            <a:extLst>
              <a:ext uri="{FF2B5EF4-FFF2-40B4-BE49-F238E27FC236}">
                <a16:creationId xmlns:a16="http://schemas.microsoft.com/office/drawing/2014/main" id="{1B6DB658-D2D4-47FF-9E37-1305580527B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018372" y="5754962"/>
            <a:ext cx="1910323" cy="762097"/>
          </a:xfrm>
          <a:prstGeom prst="rect">
            <a:avLst/>
          </a:prstGeom>
        </p:spPr>
      </p:pic>
      <p:sp>
        <p:nvSpPr>
          <p:cNvPr id="4" name="Platshållare för text 3">
            <a:extLst>
              <a:ext uri="{FF2B5EF4-FFF2-40B4-BE49-F238E27FC236}">
                <a16:creationId xmlns:a16="http://schemas.microsoft.com/office/drawing/2014/main" id="{DE78A598-4C3D-46A2-A2E2-9D599D925AD0}"/>
              </a:ext>
            </a:extLst>
          </p:cNvPr>
          <p:cNvSpPr>
            <a:spLocks noGrp="1"/>
          </p:cNvSpPr>
          <p:nvPr>
            <p:ph type="body" sz="quarter" idx="11"/>
          </p:nvPr>
        </p:nvSpPr>
        <p:spPr>
          <a:xfrm>
            <a:off x="643017" y="656248"/>
            <a:ext cx="9320133" cy="587375"/>
          </a:xfrm>
        </p:spPr>
        <p:txBody>
          <a:bodyPr/>
          <a:lstStyle/>
          <a:p>
            <a:r>
              <a:rPr lang="sv-SE" dirty="0"/>
              <a:t>forts. systematiskt arbetsmiljöarbete</a:t>
            </a:r>
          </a:p>
          <a:p>
            <a:endParaRPr lang="sv-SE" dirty="0"/>
          </a:p>
        </p:txBody>
      </p:sp>
    </p:spTree>
    <p:extLst>
      <p:ext uri="{BB962C8B-B14F-4D97-AF65-F5344CB8AC3E}">
        <p14:creationId xmlns:p14="http://schemas.microsoft.com/office/powerpoint/2010/main" val="33185421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E961D70D-D465-4206-8200-CECDE53D77F9}"/>
              </a:ext>
            </a:extLst>
          </p:cNvPr>
          <p:cNvSpPr>
            <a:spLocks noGrp="1"/>
          </p:cNvSpPr>
          <p:nvPr>
            <p:ph type="body" sz="quarter" idx="11"/>
          </p:nvPr>
        </p:nvSpPr>
        <p:spPr>
          <a:xfrm>
            <a:off x="643017" y="656248"/>
            <a:ext cx="9832633" cy="587375"/>
          </a:xfrm>
        </p:spPr>
        <p:txBody>
          <a:bodyPr/>
          <a:lstStyle/>
          <a:p>
            <a:r>
              <a:rPr lang="sv-SE" dirty="0"/>
              <a:t>Fördelning av arbetsuppgifter  </a:t>
            </a:r>
          </a:p>
        </p:txBody>
      </p:sp>
      <p:sp>
        <p:nvSpPr>
          <p:cNvPr id="7" name="textruta 6">
            <a:extLst>
              <a:ext uri="{FF2B5EF4-FFF2-40B4-BE49-F238E27FC236}">
                <a16:creationId xmlns:a16="http://schemas.microsoft.com/office/drawing/2014/main" id="{2450F15E-034D-403D-C009-BCC1F974932A}"/>
              </a:ext>
            </a:extLst>
          </p:cNvPr>
          <p:cNvSpPr txBox="1"/>
          <p:nvPr/>
        </p:nvSpPr>
        <p:spPr>
          <a:xfrm>
            <a:off x="9893915" y="4351418"/>
            <a:ext cx="2089122" cy="707886"/>
          </a:xfrm>
          <a:prstGeom prst="rect">
            <a:avLst/>
          </a:prstGeom>
          <a:noFill/>
        </p:spPr>
        <p:txBody>
          <a:bodyPr wrap="square" rtlCol="0">
            <a:spAutoFit/>
          </a:bodyPr>
          <a:lstStyle/>
          <a:p>
            <a:r>
              <a:rPr lang="sv-SE" sz="2000" dirty="0">
                <a:latin typeface="+mj-lt"/>
                <a:sym typeface="Wingdings" panose="05000000000000000000" pitchFamily="2" charset="2"/>
                <a:hlinkClick r:id="rId3"/>
              </a:rPr>
              <a:t> </a:t>
            </a:r>
            <a:r>
              <a:rPr lang="sv-SE" sz="2000" dirty="0">
                <a:latin typeface="+mj-lt"/>
                <a:hlinkClick r:id="rId3"/>
              </a:rPr>
              <a:t>Länk till </a:t>
            </a:r>
            <a:r>
              <a:rPr lang="sv-SE" sz="2000" dirty="0" err="1">
                <a:latin typeface="+mj-lt"/>
                <a:hlinkClick r:id="rId3"/>
              </a:rPr>
              <a:t>chesse</a:t>
            </a:r>
            <a:r>
              <a:rPr lang="sv-SE" sz="2000" dirty="0">
                <a:latin typeface="+mj-lt"/>
                <a:hlinkClick r:id="rId3"/>
              </a:rPr>
              <a:t>-dokument</a:t>
            </a:r>
            <a:endParaRPr lang="sv-SE" sz="2000" dirty="0">
              <a:latin typeface="+mj-lt"/>
            </a:endParaRPr>
          </a:p>
        </p:txBody>
      </p:sp>
      <p:pic>
        <p:nvPicPr>
          <p:cNvPr id="8" name="Bildobjekt 7">
            <a:extLst>
              <a:ext uri="{FF2B5EF4-FFF2-40B4-BE49-F238E27FC236}">
                <a16:creationId xmlns:a16="http://schemas.microsoft.com/office/drawing/2014/main" id="{018FE4AA-D4E7-40F1-BFBB-155B401F49C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775282" y="5039733"/>
            <a:ext cx="1910323" cy="762097"/>
          </a:xfrm>
          <a:prstGeom prst="rect">
            <a:avLst/>
          </a:prstGeom>
        </p:spPr>
      </p:pic>
      <p:pic>
        <p:nvPicPr>
          <p:cNvPr id="2" name="Bildobjekt 1">
            <a:extLst>
              <a:ext uri="{FF2B5EF4-FFF2-40B4-BE49-F238E27FC236}">
                <a16:creationId xmlns:a16="http://schemas.microsoft.com/office/drawing/2014/main" id="{33CF9C48-57DA-BBA1-2E93-E5D0D75AAABC}"/>
              </a:ext>
            </a:extLst>
          </p:cNvPr>
          <p:cNvPicPr>
            <a:picLocks noChangeAspect="1"/>
          </p:cNvPicPr>
          <p:nvPr/>
        </p:nvPicPr>
        <p:blipFill>
          <a:blip r:embed="rId5"/>
          <a:stretch>
            <a:fillRect/>
          </a:stretch>
        </p:blipFill>
        <p:spPr>
          <a:xfrm>
            <a:off x="643017" y="1260386"/>
            <a:ext cx="3752889" cy="5343333"/>
          </a:xfrm>
          <a:prstGeom prst="rect">
            <a:avLst/>
          </a:prstGeom>
        </p:spPr>
      </p:pic>
      <p:pic>
        <p:nvPicPr>
          <p:cNvPr id="5" name="Bildobjekt 4">
            <a:extLst>
              <a:ext uri="{FF2B5EF4-FFF2-40B4-BE49-F238E27FC236}">
                <a16:creationId xmlns:a16="http://schemas.microsoft.com/office/drawing/2014/main" id="{F8ED35E6-07F4-E369-5E20-70F48EB94138}"/>
              </a:ext>
            </a:extLst>
          </p:cNvPr>
          <p:cNvPicPr>
            <a:picLocks noChangeAspect="1"/>
          </p:cNvPicPr>
          <p:nvPr/>
        </p:nvPicPr>
        <p:blipFill>
          <a:blip r:embed="rId6"/>
          <a:stretch>
            <a:fillRect/>
          </a:stretch>
        </p:blipFill>
        <p:spPr>
          <a:xfrm>
            <a:off x="4514539" y="1280567"/>
            <a:ext cx="3898646" cy="5323151"/>
          </a:xfrm>
          <a:prstGeom prst="rect">
            <a:avLst/>
          </a:prstGeom>
        </p:spPr>
      </p:pic>
    </p:spTree>
    <p:extLst>
      <p:ext uri="{BB962C8B-B14F-4D97-AF65-F5344CB8AC3E}">
        <p14:creationId xmlns:p14="http://schemas.microsoft.com/office/powerpoint/2010/main" val="40125408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8FB1491E-B55C-4C0A-807B-16F0435DD891}"/>
              </a:ext>
            </a:extLst>
          </p:cNvPr>
          <p:cNvSpPr>
            <a:spLocks noGrp="1"/>
          </p:cNvSpPr>
          <p:nvPr>
            <p:ph type="body" sz="quarter" idx="10"/>
          </p:nvPr>
        </p:nvSpPr>
        <p:spPr>
          <a:xfrm>
            <a:off x="4597813" y="1248097"/>
            <a:ext cx="5612881" cy="3828406"/>
          </a:xfrm>
        </p:spPr>
        <p:txBody>
          <a:bodyPr/>
          <a:lstStyle/>
          <a:p>
            <a:pPr>
              <a:lnSpc>
                <a:spcPct val="100000"/>
              </a:lnSpc>
              <a:spcBef>
                <a:spcPts val="600"/>
              </a:spcBef>
            </a:pPr>
            <a:r>
              <a:rPr lang="sv-SE" dirty="0">
                <a:solidFill>
                  <a:schemeClr val="tx1">
                    <a:lumMod val="95000"/>
                    <a:lumOff val="5000"/>
                  </a:schemeClr>
                </a:solidFill>
              </a:rPr>
              <a:t>Några exempel </a:t>
            </a:r>
            <a:endParaRPr lang="sv-SE" sz="2400" dirty="0">
              <a:solidFill>
                <a:schemeClr val="tx1">
                  <a:lumMod val="95000"/>
                  <a:lumOff val="5000"/>
                </a:schemeClr>
              </a:solidFill>
            </a:endParaRPr>
          </a:p>
          <a:p>
            <a:pPr marL="342900" indent="-342900">
              <a:lnSpc>
                <a:spcPct val="100000"/>
              </a:lnSpc>
              <a:spcBef>
                <a:spcPts val="600"/>
              </a:spcBef>
              <a:buFont typeface="Arial" panose="020B0604020202020204" pitchFamily="34" charset="0"/>
              <a:buChar char="•"/>
            </a:pPr>
            <a:r>
              <a:rPr lang="sv-SE" sz="2400" dirty="0">
                <a:solidFill>
                  <a:schemeClr val="tx1">
                    <a:lumMod val="95000"/>
                    <a:lumOff val="5000"/>
                  </a:schemeClr>
                </a:solidFill>
              </a:rPr>
              <a:t>Spädning av koncentrerade syror	</a:t>
            </a:r>
          </a:p>
          <a:p>
            <a:pPr marL="342900" indent="-342900">
              <a:lnSpc>
                <a:spcPct val="100000"/>
              </a:lnSpc>
              <a:spcBef>
                <a:spcPts val="600"/>
              </a:spcBef>
              <a:buFont typeface="Arial" panose="020B0604020202020204" pitchFamily="34" charset="0"/>
              <a:buChar char="•"/>
            </a:pPr>
            <a:r>
              <a:rPr lang="en-US" dirty="0" err="1">
                <a:solidFill>
                  <a:schemeClr val="tx1">
                    <a:lumMod val="95000"/>
                    <a:lumOff val="5000"/>
                  </a:schemeClr>
                </a:solidFill>
              </a:rPr>
              <a:t>Avfallshantering</a:t>
            </a:r>
            <a:r>
              <a:rPr lang="sv-SE" sz="2400" dirty="0">
                <a:solidFill>
                  <a:schemeClr val="tx1">
                    <a:lumMod val="95000"/>
                    <a:lumOff val="5000"/>
                  </a:schemeClr>
                </a:solidFill>
              </a:rPr>
              <a:t>	</a:t>
            </a:r>
          </a:p>
          <a:p>
            <a:pPr marL="342900" indent="-342900">
              <a:lnSpc>
                <a:spcPct val="100000"/>
              </a:lnSpc>
              <a:spcBef>
                <a:spcPts val="600"/>
              </a:spcBef>
              <a:buFont typeface="Arial" panose="020B0604020202020204" pitchFamily="34" charset="0"/>
              <a:buChar char="•"/>
            </a:pPr>
            <a:r>
              <a:rPr lang="sv-SE" dirty="0">
                <a:solidFill>
                  <a:schemeClr val="tx1">
                    <a:lumMod val="95000"/>
                    <a:lumOff val="5000"/>
                  </a:schemeClr>
                </a:solidFill>
              </a:rPr>
              <a:t>Användning av gasb</a:t>
            </a:r>
            <a:r>
              <a:rPr lang="sv-SE" sz="2400" dirty="0">
                <a:solidFill>
                  <a:schemeClr val="tx1">
                    <a:lumMod val="95000"/>
                    <a:lumOff val="5000"/>
                  </a:schemeClr>
                </a:solidFill>
              </a:rPr>
              <a:t>rännare (se bild)</a:t>
            </a:r>
          </a:p>
          <a:p>
            <a:pPr marL="342900" indent="-342900">
              <a:lnSpc>
                <a:spcPct val="100000"/>
              </a:lnSpc>
              <a:spcBef>
                <a:spcPts val="600"/>
              </a:spcBef>
              <a:buFont typeface="Arial" panose="020B0604020202020204" pitchFamily="34" charset="0"/>
              <a:buChar char="•"/>
            </a:pPr>
            <a:r>
              <a:rPr lang="sv-SE" dirty="0">
                <a:solidFill>
                  <a:schemeClr val="tx1">
                    <a:lumMod val="95000"/>
                    <a:lumOff val="5000"/>
                  </a:schemeClr>
                </a:solidFill>
              </a:rPr>
              <a:t>Utfasning av kemikalier</a:t>
            </a:r>
            <a:endParaRPr lang="en-US" dirty="0">
              <a:solidFill>
                <a:schemeClr val="tx1">
                  <a:lumMod val="95000"/>
                  <a:lumOff val="5000"/>
                </a:schemeClr>
              </a:solidFill>
            </a:endParaRPr>
          </a:p>
          <a:p>
            <a:pPr>
              <a:lnSpc>
                <a:spcPct val="100000"/>
              </a:lnSpc>
              <a:spcBef>
                <a:spcPts val="600"/>
              </a:spcBef>
            </a:pPr>
            <a:endParaRPr lang="sv-SE" sz="2400" dirty="0">
              <a:solidFill>
                <a:schemeClr val="tx1">
                  <a:lumMod val="95000"/>
                  <a:lumOff val="5000"/>
                </a:schemeClr>
              </a:solidFill>
            </a:endParaRPr>
          </a:p>
          <a:p>
            <a:pPr>
              <a:lnSpc>
                <a:spcPct val="100000"/>
              </a:lnSpc>
              <a:spcBef>
                <a:spcPts val="600"/>
              </a:spcBef>
            </a:pPr>
            <a:r>
              <a:rPr lang="sv-SE" i="1" dirty="0">
                <a:solidFill>
                  <a:schemeClr val="tx1">
                    <a:lumMod val="95000"/>
                    <a:lumOff val="5000"/>
                  </a:schemeClr>
                </a:solidFill>
              </a:rPr>
              <a:t>Gärna kort i punktform med illustrationer.</a:t>
            </a:r>
            <a:endParaRPr lang="sv-SE" sz="2400" i="1" dirty="0">
              <a:solidFill>
                <a:schemeClr val="tx1">
                  <a:lumMod val="95000"/>
                  <a:lumOff val="5000"/>
                </a:schemeClr>
              </a:solidFill>
            </a:endParaRPr>
          </a:p>
          <a:p>
            <a:endParaRPr lang="en-GB" dirty="0"/>
          </a:p>
        </p:txBody>
      </p:sp>
      <p:sp>
        <p:nvSpPr>
          <p:cNvPr id="4" name="Platshållare för text 3">
            <a:extLst>
              <a:ext uri="{FF2B5EF4-FFF2-40B4-BE49-F238E27FC236}">
                <a16:creationId xmlns:a16="http://schemas.microsoft.com/office/drawing/2014/main" id="{C8F88673-A554-4DC3-8021-70FE179E2940}"/>
              </a:ext>
            </a:extLst>
          </p:cNvPr>
          <p:cNvSpPr>
            <a:spLocks noGrp="1"/>
          </p:cNvSpPr>
          <p:nvPr>
            <p:ph type="body" sz="quarter" idx="11"/>
          </p:nvPr>
        </p:nvSpPr>
        <p:spPr>
          <a:xfrm>
            <a:off x="4597813" y="426591"/>
            <a:ext cx="7041737" cy="650764"/>
          </a:xfrm>
        </p:spPr>
        <p:txBody>
          <a:bodyPr>
            <a:noAutofit/>
          </a:bodyPr>
          <a:lstStyle/>
          <a:p>
            <a:r>
              <a:rPr lang="sv-SE" dirty="0"/>
              <a:t>Rutiner – beskriver arbetsmoment</a:t>
            </a:r>
          </a:p>
        </p:txBody>
      </p:sp>
      <p:pic>
        <p:nvPicPr>
          <p:cNvPr id="8" name="Bildobjekt 7">
            <a:extLst>
              <a:ext uri="{FF2B5EF4-FFF2-40B4-BE49-F238E27FC236}">
                <a16:creationId xmlns:a16="http://schemas.microsoft.com/office/drawing/2014/main" id="{84742D6F-88A1-EA5A-ADF9-952F7DE3D5C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4352030" cy="6858000"/>
          </a:xfrm>
          <a:prstGeom prst="rect">
            <a:avLst/>
          </a:prstGeom>
        </p:spPr>
      </p:pic>
      <p:pic>
        <p:nvPicPr>
          <p:cNvPr id="11" name="Bildobjekt 10">
            <a:hlinkClick r:id="rId4"/>
            <a:extLst>
              <a:ext uri="{FF2B5EF4-FFF2-40B4-BE49-F238E27FC236}">
                <a16:creationId xmlns:a16="http://schemas.microsoft.com/office/drawing/2014/main" id="{47C53290-F8F7-416D-8755-FFB76FF67D8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70854" y="5780645"/>
            <a:ext cx="2138236" cy="853020"/>
          </a:xfrm>
          <a:prstGeom prst="rect">
            <a:avLst/>
          </a:prstGeom>
        </p:spPr>
      </p:pic>
    </p:spTree>
    <p:extLst>
      <p:ext uri="{BB962C8B-B14F-4D97-AF65-F5344CB8AC3E}">
        <p14:creationId xmlns:p14="http://schemas.microsoft.com/office/powerpoint/2010/main" val="22756746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67AB14A6-D7A7-4AB9-88EA-5FF26C659E2E}"/>
              </a:ext>
            </a:extLst>
          </p:cNvPr>
          <p:cNvSpPr>
            <a:spLocks noGrp="1"/>
          </p:cNvSpPr>
          <p:nvPr>
            <p:ph type="body" sz="quarter" idx="10"/>
          </p:nvPr>
        </p:nvSpPr>
        <p:spPr>
          <a:xfrm>
            <a:off x="643017" y="1551993"/>
            <a:ext cx="4040496" cy="3945558"/>
          </a:xfrm>
        </p:spPr>
        <p:txBody>
          <a:bodyPr/>
          <a:lstStyle/>
          <a:p>
            <a:pPr marL="0" indent="0">
              <a:lnSpc>
                <a:spcPct val="100000"/>
              </a:lnSpc>
              <a:spcBef>
                <a:spcPts val="600"/>
              </a:spcBef>
              <a:buNone/>
            </a:pPr>
            <a:r>
              <a:rPr lang="sv-SE" dirty="0">
                <a:solidFill>
                  <a:schemeClr val="tx1">
                    <a:lumMod val="95000"/>
                    <a:lumOff val="5000"/>
                  </a:schemeClr>
                </a:solidFill>
              </a:rPr>
              <a:t>Exempel på mallar:</a:t>
            </a:r>
          </a:p>
          <a:p>
            <a:pPr marL="342900" indent="-342900">
              <a:lnSpc>
                <a:spcPct val="100000"/>
              </a:lnSpc>
              <a:spcBef>
                <a:spcPts val="600"/>
              </a:spcBef>
              <a:buFont typeface="Arial" panose="020B0604020202020204" pitchFamily="34" charset="0"/>
              <a:buChar char="•"/>
            </a:pPr>
            <a:r>
              <a:rPr lang="sv-SE" dirty="0">
                <a:solidFill>
                  <a:schemeClr val="tx1">
                    <a:lumMod val="95000"/>
                    <a:lumOff val="5000"/>
                  </a:schemeClr>
                </a:solidFill>
              </a:rPr>
              <a:t>Kontroll av skyddsutrustning</a:t>
            </a:r>
          </a:p>
          <a:p>
            <a:pPr marL="342900" indent="-342900">
              <a:lnSpc>
                <a:spcPct val="100000"/>
              </a:lnSpc>
              <a:spcBef>
                <a:spcPts val="600"/>
              </a:spcBef>
              <a:buFont typeface="Arial" panose="020B0604020202020204" pitchFamily="34" charset="0"/>
              <a:buChar char="•"/>
            </a:pPr>
            <a:r>
              <a:rPr lang="sv-SE" dirty="0">
                <a:solidFill>
                  <a:schemeClr val="tx1">
                    <a:lumMod val="95000"/>
                    <a:lumOff val="5000"/>
                  </a:schemeClr>
                </a:solidFill>
              </a:rPr>
              <a:t>Riskbedömning	</a:t>
            </a:r>
          </a:p>
          <a:p>
            <a:pPr marL="342900" indent="-342900">
              <a:lnSpc>
                <a:spcPct val="100000"/>
              </a:lnSpc>
              <a:spcBef>
                <a:spcPts val="600"/>
              </a:spcBef>
              <a:buFont typeface="Arial" panose="020B0604020202020204" pitchFamily="34" charset="0"/>
              <a:buChar char="•"/>
            </a:pPr>
            <a:r>
              <a:rPr lang="sv-SE" dirty="0">
                <a:solidFill>
                  <a:schemeClr val="tx1">
                    <a:lumMod val="95000"/>
                    <a:lumOff val="5000"/>
                  </a:schemeClr>
                </a:solidFill>
              </a:rPr>
              <a:t>Tillbud/olycksfall</a:t>
            </a:r>
          </a:p>
          <a:p>
            <a:pPr marL="342900" indent="-342900">
              <a:lnSpc>
                <a:spcPct val="100000"/>
              </a:lnSpc>
              <a:spcBef>
                <a:spcPts val="600"/>
              </a:spcBef>
              <a:buFont typeface="Arial" panose="020B0604020202020204" pitchFamily="34" charset="0"/>
              <a:buChar char="•"/>
            </a:pPr>
            <a:r>
              <a:rPr lang="en-US" dirty="0">
                <a:solidFill>
                  <a:schemeClr val="tx1">
                    <a:lumMod val="95000"/>
                    <a:lumOff val="5000"/>
                  </a:schemeClr>
                </a:solidFill>
              </a:rPr>
              <a:t>Avfallshantering </a:t>
            </a:r>
          </a:p>
          <a:p>
            <a:pPr marL="342900" indent="-342900">
              <a:lnSpc>
                <a:spcPct val="100000"/>
              </a:lnSpc>
              <a:spcBef>
                <a:spcPts val="600"/>
              </a:spcBef>
              <a:buFont typeface="Arial" panose="020B0604020202020204" pitchFamily="34" charset="0"/>
              <a:buChar char="•"/>
            </a:pPr>
            <a:r>
              <a:rPr lang="sv-SE" dirty="0">
                <a:solidFill>
                  <a:schemeClr val="tx1">
                    <a:lumMod val="95000"/>
                    <a:lumOff val="5000"/>
                  </a:schemeClr>
                </a:solidFill>
              </a:rPr>
              <a:t>Brännarkörkort </a:t>
            </a:r>
          </a:p>
          <a:p>
            <a:endParaRPr lang="sv-SE" dirty="0"/>
          </a:p>
        </p:txBody>
      </p:sp>
      <p:sp>
        <p:nvSpPr>
          <p:cNvPr id="3" name="Platshållare för text 2">
            <a:extLst>
              <a:ext uri="{FF2B5EF4-FFF2-40B4-BE49-F238E27FC236}">
                <a16:creationId xmlns:a16="http://schemas.microsoft.com/office/drawing/2014/main" id="{FC10068D-339E-4CED-9C23-29AE75CB337D}"/>
              </a:ext>
            </a:extLst>
          </p:cNvPr>
          <p:cNvSpPr>
            <a:spLocks noGrp="1"/>
          </p:cNvSpPr>
          <p:nvPr>
            <p:ph type="body" sz="quarter" idx="11"/>
          </p:nvPr>
        </p:nvSpPr>
        <p:spPr>
          <a:xfrm>
            <a:off x="643017" y="656248"/>
            <a:ext cx="4153751" cy="587375"/>
          </a:xfrm>
        </p:spPr>
        <p:txBody>
          <a:bodyPr/>
          <a:lstStyle/>
          <a:p>
            <a:r>
              <a:rPr lang="sv-SE" dirty="0"/>
              <a:t>Stödmaterial</a:t>
            </a:r>
          </a:p>
        </p:txBody>
      </p:sp>
      <p:pic>
        <p:nvPicPr>
          <p:cNvPr id="4" name="Picture 4">
            <a:extLst>
              <a:ext uri="{FF2B5EF4-FFF2-40B4-BE49-F238E27FC236}">
                <a16:creationId xmlns:a16="http://schemas.microsoft.com/office/drawing/2014/main" id="{383706A5-FEA9-4F08-AA21-BCB8FBEBD229}"/>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4796768" y="1059366"/>
            <a:ext cx="7395232" cy="4535742"/>
          </a:xfrm>
          <a:prstGeom prst="rect">
            <a:avLst/>
          </a:prstGeom>
        </p:spPr>
      </p:pic>
      <p:sp>
        <p:nvSpPr>
          <p:cNvPr id="5" name="textruta 4">
            <a:extLst>
              <a:ext uri="{FF2B5EF4-FFF2-40B4-BE49-F238E27FC236}">
                <a16:creationId xmlns:a16="http://schemas.microsoft.com/office/drawing/2014/main" id="{6A03BCA2-E29C-450D-A015-CD2C73863F7D}"/>
              </a:ext>
            </a:extLst>
          </p:cNvPr>
          <p:cNvSpPr txBox="1"/>
          <p:nvPr/>
        </p:nvSpPr>
        <p:spPr>
          <a:xfrm>
            <a:off x="4796768" y="5595108"/>
            <a:ext cx="1596609" cy="461665"/>
          </a:xfrm>
          <a:prstGeom prst="rect">
            <a:avLst/>
          </a:prstGeom>
          <a:noFill/>
        </p:spPr>
        <p:txBody>
          <a:bodyPr wrap="square">
            <a:spAutoFit/>
          </a:bodyPr>
          <a:lstStyle/>
          <a:p>
            <a:r>
              <a:rPr lang="sv-SE" sz="2400" dirty="0">
                <a:solidFill>
                  <a:schemeClr val="tx1">
                    <a:lumMod val="95000"/>
                    <a:lumOff val="5000"/>
                  </a:schemeClr>
                </a:solidFill>
                <a:latin typeface="Calibri Light (rubriker)"/>
                <a:sym typeface="Wingdings" panose="05000000000000000000" pitchFamily="2" charset="2"/>
                <a:hlinkClick r:id="rId3">
                  <a:extLst>
                    <a:ext uri="{A12FA001-AC4F-418D-AE19-62706E023703}">
                      <ahyp:hlinkClr xmlns:ahyp="http://schemas.microsoft.com/office/drawing/2018/hyperlinkcolor" val="tx"/>
                    </a:ext>
                  </a:extLst>
                </a:hlinkClick>
              </a:rPr>
              <a:t> Rutiner</a:t>
            </a:r>
            <a:r>
              <a:rPr lang="sv-SE" sz="2400" dirty="0">
                <a:solidFill>
                  <a:schemeClr val="tx1">
                    <a:lumMod val="95000"/>
                    <a:lumOff val="5000"/>
                  </a:schemeClr>
                </a:solidFill>
                <a:latin typeface="Calibri Light (rubriker)"/>
                <a:sym typeface="Wingdings" panose="05000000000000000000" pitchFamily="2" charset="2"/>
              </a:rPr>
              <a:t> </a:t>
            </a:r>
            <a:endParaRPr lang="sv-SE" sz="2400" dirty="0">
              <a:solidFill>
                <a:schemeClr val="tx1">
                  <a:lumMod val="95000"/>
                  <a:lumOff val="5000"/>
                </a:schemeClr>
              </a:solidFill>
              <a:latin typeface="Calibri Light (rubriker)"/>
            </a:endParaRPr>
          </a:p>
        </p:txBody>
      </p:sp>
      <p:pic>
        <p:nvPicPr>
          <p:cNvPr id="7" name="Bildobjekt 6">
            <a:hlinkClick r:id="rId3"/>
            <a:extLst>
              <a:ext uri="{FF2B5EF4-FFF2-40B4-BE49-F238E27FC236}">
                <a16:creationId xmlns:a16="http://schemas.microsoft.com/office/drawing/2014/main" id="{0E231794-022A-AA63-1A31-44E455BBD1B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12159" y="5923520"/>
            <a:ext cx="2138236" cy="853020"/>
          </a:xfrm>
          <a:prstGeom prst="rect">
            <a:avLst/>
          </a:prstGeom>
          <a:solidFill>
            <a:schemeClr val="bg2"/>
          </a:solidFill>
        </p:spPr>
      </p:pic>
    </p:spTree>
    <p:extLst>
      <p:ext uri="{BB962C8B-B14F-4D97-AF65-F5344CB8AC3E}">
        <p14:creationId xmlns:p14="http://schemas.microsoft.com/office/powerpoint/2010/main" val="3779179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AF6C23-C68C-8F8B-2CDF-80445B606AF6}"/>
            </a:ext>
          </a:extLst>
        </p:cNvPr>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09BF5468-D0EF-C8F2-0E72-45727878CFCF}"/>
              </a:ext>
            </a:extLst>
          </p:cNvPr>
          <p:cNvSpPr>
            <a:spLocks noGrp="1"/>
          </p:cNvSpPr>
          <p:nvPr>
            <p:ph type="body" sz="quarter" idx="10"/>
          </p:nvPr>
        </p:nvSpPr>
        <p:spPr>
          <a:xfrm>
            <a:off x="4597812" y="1261225"/>
            <a:ext cx="7594187" cy="4519419"/>
          </a:xfrm>
        </p:spPr>
        <p:txBody>
          <a:bodyPr/>
          <a:lstStyle/>
          <a:p>
            <a:pPr>
              <a:lnSpc>
                <a:spcPct val="100000"/>
              </a:lnSpc>
              <a:spcBef>
                <a:spcPts val="600"/>
              </a:spcBef>
            </a:pPr>
            <a:r>
              <a:rPr lang="sv-SE" b="1" dirty="0">
                <a:solidFill>
                  <a:schemeClr val="tx1">
                    <a:lumMod val="95000"/>
                    <a:lumOff val="5000"/>
                  </a:schemeClr>
                </a:solidFill>
              </a:rPr>
              <a:t>Till vem?</a:t>
            </a:r>
          </a:p>
          <a:p>
            <a:pPr marL="342900" indent="-342900">
              <a:lnSpc>
                <a:spcPct val="100000"/>
              </a:lnSpc>
              <a:spcBef>
                <a:spcPts val="600"/>
              </a:spcBef>
              <a:buFont typeface="Arial" panose="020B0604020202020204" pitchFamily="34" charset="0"/>
              <a:buChar char="•"/>
            </a:pPr>
            <a:r>
              <a:rPr lang="sv-SE" dirty="0">
                <a:solidFill>
                  <a:schemeClr val="tx1">
                    <a:lumMod val="95000"/>
                    <a:lumOff val="5000"/>
                  </a:schemeClr>
                </a:solidFill>
              </a:rPr>
              <a:t>nyanställda, vikarier och annan personal </a:t>
            </a:r>
          </a:p>
          <a:p>
            <a:pPr marL="342900" indent="-342900">
              <a:lnSpc>
                <a:spcPct val="100000"/>
              </a:lnSpc>
              <a:spcBef>
                <a:spcPts val="600"/>
              </a:spcBef>
              <a:buFont typeface="Arial" panose="020B0604020202020204" pitchFamily="34" charset="0"/>
              <a:buChar char="•"/>
            </a:pPr>
            <a:r>
              <a:rPr lang="sv-SE" dirty="0">
                <a:solidFill>
                  <a:schemeClr val="tx1">
                    <a:lumMod val="95000"/>
                    <a:lumOff val="5000"/>
                  </a:schemeClr>
                </a:solidFill>
              </a:rPr>
              <a:t>elever och vårdnadshavare </a:t>
            </a:r>
          </a:p>
          <a:p>
            <a:pPr>
              <a:lnSpc>
                <a:spcPct val="100000"/>
              </a:lnSpc>
              <a:spcBef>
                <a:spcPts val="600"/>
              </a:spcBef>
            </a:pPr>
            <a:r>
              <a:rPr lang="sv-SE" b="1" dirty="0">
                <a:solidFill>
                  <a:schemeClr val="tx1">
                    <a:lumMod val="95000"/>
                    <a:lumOff val="5000"/>
                  </a:schemeClr>
                </a:solidFill>
              </a:rPr>
              <a:t>Vad?</a:t>
            </a:r>
          </a:p>
          <a:p>
            <a:pPr>
              <a:lnSpc>
                <a:spcPct val="100000"/>
              </a:lnSpc>
              <a:spcBef>
                <a:spcPts val="600"/>
              </a:spcBef>
            </a:pPr>
            <a:r>
              <a:rPr lang="sv-SE" dirty="0">
                <a:solidFill>
                  <a:schemeClr val="tx1">
                    <a:lumMod val="95000"/>
                    <a:lumOff val="5000"/>
                  </a:schemeClr>
                </a:solidFill>
              </a:rPr>
              <a:t>Arbetsplatsens rutiner och policys om arbetet på kemi-/NV-institutionen. </a:t>
            </a:r>
          </a:p>
          <a:p>
            <a:pPr>
              <a:lnSpc>
                <a:spcPct val="100000"/>
              </a:lnSpc>
              <a:spcBef>
                <a:spcPts val="600"/>
              </a:spcBef>
            </a:pPr>
            <a:r>
              <a:rPr lang="sv-SE" b="1" dirty="0">
                <a:solidFill>
                  <a:schemeClr val="tx1">
                    <a:lumMod val="95000"/>
                    <a:lumOff val="5000"/>
                  </a:schemeClr>
                </a:solidFill>
              </a:rPr>
              <a:t>Exempel</a:t>
            </a:r>
          </a:p>
          <a:p>
            <a:pPr marL="342900" indent="-342900">
              <a:lnSpc>
                <a:spcPct val="100000"/>
              </a:lnSpc>
              <a:spcBef>
                <a:spcPts val="600"/>
              </a:spcBef>
              <a:buFont typeface="Arial" panose="020B0604020202020204" pitchFamily="34" charset="0"/>
              <a:buChar char="•"/>
            </a:pPr>
            <a:r>
              <a:rPr lang="sv-SE" dirty="0">
                <a:solidFill>
                  <a:schemeClr val="tx1">
                    <a:lumMod val="95000"/>
                    <a:lumOff val="5000"/>
                  </a:schemeClr>
                </a:solidFill>
              </a:rPr>
              <a:t>Säkerhetsregler för elever</a:t>
            </a:r>
          </a:p>
          <a:p>
            <a:pPr marL="342900" indent="-342900">
              <a:lnSpc>
                <a:spcPct val="100000"/>
              </a:lnSpc>
              <a:spcBef>
                <a:spcPts val="600"/>
              </a:spcBef>
              <a:buFont typeface="Arial" panose="020B0604020202020204" pitchFamily="34" charset="0"/>
              <a:buChar char="•"/>
            </a:pPr>
            <a:r>
              <a:rPr lang="sv-SE" dirty="0">
                <a:solidFill>
                  <a:schemeClr val="tx1">
                    <a:lumMod val="95000"/>
                    <a:lumOff val="5000"/>
                  </a:schemeClr>
                </a:solidFill>
              </a:rPr>
              <a:t>Information vid en olyckshändelse</a:t>
            </a:r>
          </a:p>
          <a:p>
            <a:pPr marL="342900" indent="-342900">
              <a:lnSpc>
                <a:spcPct val="100000"/>
              </a:lnSpc>
              <a:spcBef>
                <a:spcPts val="600"/>
              </a:spcBef>
              <a:buFont typeface="Arial" panose="020B0604020202020204" pitchFamily="34" charset="0"/>
              <a:buChar char="•"/>
            </a:pPr>
            <a:r>
              <a:rPr lang="sv-SE" dirty="0">
                <a:solidFill>
                  <a:schemeClr val="tx1">
                    <a:lumMod val="95000"/>
                    <a:lumOff val="5000"/>
                  </a:schemeClr>
                </a:solidFill>
              </a:rPr>
              <a:t>Information om var ”kemisäkerhetspärmen” finns</a:t>
            </a:r>
          </a:p>
          <a:p>
            <a:pPr>
              <a:lnSpc>
                <a:spcPct val="100000"/>
              </a:lnSpc>
              <a:spcBef>
                <a:spcPts val="600"/>
              </a:spcBef>
            </a:pPr>
            <a:endParaRPr lang="sv-SE" dirty="0">
              <a:solidFill>
                <a:schemeClr val="tx1">
                  <a:lumMod val="95000"/>
                  <a:lumOff val="5000"/>
                </a:schemeClr>
              </a:solidFill>
            </a:endParaRPr>
          </a:p>
          <a:p>
            <a:endParaRPr lang="en-GB" dirty="0"/>
          </a:p>
        </p:txBody>
      </p:sp>
      <p:sp>
        <p:nvSpPr>
          <p:cNvPr id="4" name="Platshållare för text 3">
            <a:extLst>
              <a:ext uri="{FF2B5EF4-FFF2-40B4-BE49-F238E27FC236}">
                <a16:creationId xmlns:a16="http://schemas.microsoft.com/office/drawing/2014/main" id="{F74EC28F-4A03-4BC6-1E8E-5FE598F052B4}"/>
              </a:ext>
            </a:extLst>
          </p:cNvPr>
          <p:cNvSpPr>
            <a:spLocks noGrp="1"/>
          </p:cNvSpPr>
          <p:nvPr>
            <p:ph type="body" sz="quarter" idx="11"/>
          </p:nvPr>
        </p:nvSpPr>
        <p:spPr>
          <a:xfrm>
            <a:off x="4597813" y="610462"/>
            <a:ext cx="5989574" cy="650764"/>
          </a:xfrm>
        </p:spPr>
        <p:txBody>
          <a:bodyPr>
            <a:normAutofit/>
          </a:bodyPr>
          <a:lstStyle/>
          <a:p>
            <a:r>
              <a:rPr lang="sv-SE" dirty="0"/>
              <a:t>Information</a:t>
            </a:r>
          </a:p>
        </p:txBody>
      </p:sp>
      <p:sp>
        <p:nvSpPr>
          <p:cNvPr id="10" name="textruta 9">
            <a:extLst>
              <a:ext uri="{FF2B5EF4-FFF2-40B4-BE49-F238E27FC236}">
                <a16:creationId xmlns:a16="http://schemas.microsoft.com/office/drawing/2014/main" id="{537E3BDA-A5A8-9C67-E497-E07EF34F6A39}"/>
              </a:ext>
            </a:extLst>
          </p:cNvPr>
          <p:cNvSpPr txBox="1"/>
          <p:nvPr/>
        </p:nvSpPr>
        <p:spPr>
          <a:xfrm>
            <a:off x="7905644" y="5821028"/>
            <a:ext cx="1777478" cy="714375"/>
          </a:xfrm>
          <a:prstGeom prst="rect">
            <a:avLst/>
          </a:prstGeom>
          <a:solidFill>
            <a:schemeClr val="bg2"/>
          </a:solidFill>
          <a:ln>
            <a:noFill/>
          </a:ln>
        </p:spPr>
        <p:txBody>
          <a:bodyPr wrap="square" rtlCol="0">
            <a:spAutoFit/>
          </a:bodyPr>
          <a:lstStyle/>
          <a:p>
            <a:endParaRPr lang="en-GB" dirty="0"/>
          </a:p>
        </p:txBody>
      </p:sp>
      <p:pic>
        <p:nvPicPr>
          <p:cNvPr id="11" name="Bildobjekt 10">
            <a:hlinkClick r:id="rId3"/>
            <a:extLst>
              <a:ext uri="{FF2B5EF4-FFF2-40B4-BE49-F238E27FC236}">
                <a16:creationId xmlns:a16="http://schemas.microsoft.com/office/drawing/2014/main" id="{4C068904-CAFD-DD2C-56E2-0B8D8710799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431259" y="5821028"/>
            <a:ext cx="2138236" cy="853020"/>
          </a:xfrm>
          <a:prstGeom prst="rect">
            <a:avLst/>
          </a:prstGeom>
        </p:spPr>
      </p:pic>
      <p:pic>
        <p:nvPicPr>
          <p:cNvPr id="5" name="Bildobjekt 4">
            <a:extLst>
              <a:ext uri="{FF2B5EF4-FFF2-40B4-BE49-F238E27FC236}">
                <a16:creationId xmlns:a16="http://schemas.microsoft.com/office/drawing/2014/main" id="{54A5FF54-36E0-1984-1469-0117A987373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0" y="0"/>
            <a:ext cx="4290707" cy="6858000"/>
          </a:xfrm>
          <a:prstGeom prst="rect">
            <a:avLst/>
          </a:prstGeom>
        </p:spPr>
      </p:pic>
    </p:spTree>
    <p:extLst>
      <p:ext uri="{BB962C8B-B14F-4D97-AF65-F5344CB8AC3E}">
        <p14:creationId xmlns:p14="http://schemas.microsoft.com/office/powerpoint/2010/main" val="3899723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33">
            <a:extLst>
              <a:ext uri="{FF2B5EF4-FFF2-40B4-BE49-F238E27FC236}">
                <a16:creationId xmlns:a16="http://schemas.microsoft.com/office/drawing/2014/main" id="{2DE6B0ED-43A1-34D6-8ADC-4F183E002328}"/>
              </a:ext>
            </a:extLst>
          </p:cNvPr>
          <p:cNvSpPr txBox="1"/>
          <p:nvPr/>
        </p:nvSpPr>
        <p:spPr>
          <a:xfrm>
            <a:off x="1143000" y="125590"/>
            <a:ext cx="9906000" cy="491032"/>
          </a:xfrm>
          <a:prstGeom prst="rect">
            <a:avLst/>
          </a:prstGeom>
        </p:spPr>
        <p:txBody>
          <a:bodyPr wrap="square" lIns="0" tIns="0" rIns="0" bIns="0" rtlCol="0" anchor="t">
            <a:spAutoFit/>
          </a:bodyPr>
          <a:lstStyle/>
          <a:p>
            <a:pPr marL="0" marR="0" lvl="0" indent="0" algn="ctr" defTabSz="914400" rtl="0" eaLnBrk="1" fontAlgn="auto" latinLnBrk="0" hangingPunct="1">
              <a:lnSpc>
                <a:spcPts val="3793"/>
              </a:lnSpc>
              <a:spcBef>
                <a:spcPts val="0"/>
              </a:spcBef>
              <a:spcAft>
                <a:spcPts val="0"/>
              </a:spcAft>
              <a:buClrTx/>
              <a:buSzTx/>
              <a:buFontTx/>
              <a:buNone/>
              <a:tabLst/>
              <a:defRPr/>
            </a:pPr>
            <a:r>
              <a:rPr kumimoji="0" lang="en-GB" sz="3793" b="0" i="0" u="none" strike="noStrike" kern="1200" cap="none" spc="0" normalizeH="0" baseline="0" noProof="0" dirty="0">
                <a:ln>
                  <a:noFill/>
                </a:ln>
                <a:solidFill>
                  <a:srgbClr val="3DAEA4"/>
                </a:solidFill>
                <a:effectLst/>
                <a:uLnTx/>
                <a:uFillTx/>
                <a:latin typeface="Open Sans Bold"/>
                <a:ea typeface="+mn-ea"/>
                <a:cs typeface="+mn-cs"/>
              </a:rPr>
              <a:t>ÅRSHJUL FÖR KEMISÄKERHET</a:t>
            </a:r>
          </a:p>
        </p:txBody>
      </p:sp>
      <p:sp>
        <p:nvSpPr>
          <p:cNvPr id="4" name="TekstSylinder 3">
            <a:extLst>
              <a:ext uri="{FF2B5EF4-FFF2-40B4-BE49-F238E27FC236}">
                <a16:creationId xmlns:a16="http://schemas.microsoft.com/office/drawing/2014/main" id="{E369525C-C19D-ACF2-32CF-B596A7077941}"/>
              </a:ext>
            </a:extLst>
          </p:cNvPr>
          <p:cNvSpPr txBox="1"/>
          <p:nvPr/>
        </p:nvSpPr>
        <p:spPr>
          <a:xfrm rot="2983497">
            <a:off x="4908656" y="2092228"/>
            <a:ext cx="2423740" cy="3090054"/>
          </a:xfrm>
          <a:prstGeom prst="rect">
            <a:avLst/>
          </a:prstGeom>
          <a:noFill/>
        </p:spPr>
        <p:txBody>
          <a:bodyPr wrap="none" rtlCol="0">
            <a:prstTxWarp prst="textArchUp">
              <a:avLst>
                <a:gd name="adj" fmla="val 11428007"/>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3DAEA4"/>
                </a:solidFill>
                <a:effectLst/>
                <a:uLnTx/>
                <a:uFillTx/>
                <a:latin typeface="Calibri" panose="020F0502020204030204"/>
                <a:ea typeface="+mn-ea"/>
                <a:cs typeface="+mn-cs"/>
              </a:rPr>
              <a:t>LÄSÅRSSTART</a:t>
            </a:r>
          </a:p>
        </p:txBody>
      </p:sp>
      <p:sp>
        <p:nvSpPr>
          <p:cNvPr id="40" name="TextBox 40"/>
          <p:cNvSpPr txBox="1"/>
          <p:nvPr/>
        </p:nvSpPr>
        <p:spPr>
          <a:xfrm>
            <a:off x="7397559" y="1382961"/>
            <a:ext cx="4141394" cy="1196931"/>
          </a:xfrm>
          <a:prstGeom prst="rect">
            <a:avLst/>
          </a:prstGeom>
        </p:spPr>
        <p:txBody>
          <a:bodyPr wrap="square" lIns="0" tIns="0" rIns="0" bIns="0" rtlCol="0" anchor="ctr">
            <a:spAutoFit/>
          </a:bodyPr>
          <a:lstStyle/>
          <a:p>
            <a:pPr marL="306287" marR="0" lvl="1" indent="-153143" algn="l" defTabSz="914400" rtl="0" eaLnBrk="1" fontAlgn="auto" latinLnBrk="0" hangingPunct="1">
              <a:lnSpc>
                <a:spcPts val="1986"/>
              </a:lnSpc>
              <a:spcBef>
                <a:spcPts val="0"/>
              </a:spcBef>
              <a:spcAft>
                <a:spcPts val="600"/>
              </a:spcAft>
              <a:buClrTx/>
              <a:buSzTx/>
              <a:buFont typeface="Arial"/>
              <a:buChar char="•"/>
              <a:tabLst/>
              <a:defRPr/>
            </a:pPr>
            <a:r>
              <a:rPr kumimoji="0" lang="sv-SE" sz="2400" b="0" i="0" u="none" strike="noStrike" kern="1200" cap="none" spc="0" normalizeH="0" baseline="0" noProof="0" dirty="0">
                <a:ln>
                  <a:noFill/>
                </a:ln>
                <a:solidFill>
                  <a:srgbClr val="000000"/>
                </a:solidFill>
                <a:effectLst/>
                <a:uLnTx/>
                <a:uFillTx/>
                <a:latin typeface="Calibri Light" panose="020F0302020204030204"/>
                <a:ea typeface="+mn-ea"/>
                <a:cs typeface="+mn-cs"/>
              </a:rPr>
              <a:t>Inspektion av </a:t>
            </a:r>
            <a:r>
              <a:rPr kumimoji="0" lang="sv-SE" sz="2400" b="0" i="0" u="none" strike="noStrike" kern="1200" cap="none" spc="0" normalizeH="0" baseline="0" noProof="0" dirty="0">
                <a:ln>
                  <a:noFill/>
                </a:ln>
                <a:solidFill>
                  <a:srgbClr val="000000"/>
                </a:solidFill>
                <a:effectLst/>
                <a:highlight>
                  <a:srgbClr val="FFFF00"/>
                </a:highlight>
                <a:uLnTx/>
                <a:uFillTx/>
                <a:latin typeface="Calibri Light" panose="020F0302020204030204"/>
                <a:ea typeface="+mn-ea"/>
                <a:cs typeface="+mn-cs"/>
              </a:rPr>
              <a:t>NV</a:t>
            </a:r>
            <a:r>
              <a:rPr kumimoji="0" lang="sv-SE" sz="2400" b="0" i="0" u="none" strike="noStrike" kern="1200" cap="none" spc="0" normalizeH="0" baseline="0" noProof="0" dirty="0">
                <a:ln>
                  <a:noFill/>
                </a:ln>
                <a:solidFill>
                  <a:srgbClr val="000000"/>
                </a:solidFill>
                <a:effectLst/>
                <a:uLnTx/>
                <a:uFillTx/>
                <a:latin typeface="Calibri Light" panose="020F0302020204030204"/>
                <a:ea typeface="+mn-ea"/>
                <a:cs typeface="+mn-cs"/>
              </a:rPr>
              <a:t>-institutionen</a:t>
            </a:r>
          </a:p>
          <a:p>
            <a:pPr marL="306287" marR="0" lvl="1" indent="-153143" algn="l" defTabSz="914400" rtl="0" eaLnBrk="1" fontAlgn="auto" latinLnBrk="0" hangingPunct="1">
              <a:lnSpc>
                <a:spcPts val="1986"/>
              </a:lnSpc>
              <a:spcBef>
                <a:spcPts val="0"/>
              </a:spcBef>
              <a:spcAft>
                <a:spcPts val="600"/>
              </a:spcAft>
              <a:buClrTx/>
              <a:buSzTx/>
              <a:buFont typeface="Arial"/>
              <a:buChar char="•"/>
              <a:tabLst/>
              <a:defRPr/>
            </a:pPr>
            <a:r>
              <a:rPr kumimoji="0" lang="sv-SE" sz="2400" b="0" i="0" u="none" strike="noStrike" kern="1200" cap="none" spc="0" normalizeH="0" baseline="0" noProof="0" dirty="0">
                <a:ln>
                  <a:noFill/>
                </a:ln>
                <a:solidFill>
                  <a:srgbClr val="000000"/>
                </a:solidFill>
                <a:effectLst/>
                <a:uLnTx/>
                <a:uFillTx/>
                <a:latin typeface="Calibri Light" panose="020F0302020204030204"/>
                <a:ea typeface="+mn-ea"/>
                <a:cs typeface="+mn-cs"/>
              </a:rPr>
              <a:t>Inspektion av säkerhetsutrustning</a:t>
            </a:r>
          </a:p>
          <a:p>
            <a:pPr marL="306287" marR="0" lvl="1" indent="-153143" algn="l" defTabSz="914400" rtl="0" eaLnBrk="1" fontAlgn="auto" latinLnBrk="0" hangingPunct="1">
              <a:lnSpc>
                <a:spcPts val="1986"/>
              </a:lnSpc>
              <a:spcBef>
                <a:spcPts val="0"/>
              </a:spcBef>
              <a:spcAft>
                <a:spcPts val="600"/>
              </a:spcAft>
              <a:buClrTx/>
              <a:buSzTx/>
              <a:buFont typeface="Arial"/>
              <a:buChar char="•"/>
              <a:tabLst/>
              <a:defRPr/>
            </a:pPr>
            <a:r>
              <a:rPr kumimoji="0" lang="sv-SE" sz="2400" b="0" i="0" u="none" strike="noStrike" kern="1200" cap="none" spc="0" normalizeH="0" baseline="0" noProof="0" dirty="0">
                <a:ln>
                  <a:noFill/>
                </a:ln>
                <a:solidFill>
                  <a:srgbClr val="000000"/>
                </a:solidFill>
                <a:effectLst/>
                <a:uLnTx/>
                <a:uFillTx/>
                <a:latin typeface="Calibri Light" panose="020F0302020204030204"/>
                <a:ea typeface="+mn-ea"/>
                <a:cs typeface="+mn-cs"/>
              </a:rPr>
              <a:t>...</a:t>
            </a:r>
          </a:p>
        </p:txBody>
      </p:sp>
      <p:sp>
        <p:nvSpPr>
          <p:cNvPr id="10" name="TekstSylinder 9">
            <a:extLst>
              <a:ext uri="{FF2B5EF4-FFF2-40B4-BE49-F238E27FC236}">
                <a16:creationId xmlns:a16="http://schemas.microsoft.com/office/drawing/2014/main" id="{9660CD4A-CE9E-36AA-D9D1-93ECE4723D63}"/>
              </a:ext>
            </a:extLst>
          </p:cNvPr>
          <p:cNvSpPr txBox="1"/>
          <p:nvPr/>
        </p:nvSpPr>
        <p:spPr>
          <a:xfrm rot="19286284">
            <a:off x="5164156" y="2191741"/>
            <a:ext cx="2204253" cy="3017913"/>
          </a:xfrm>
          <a:prstGeom prst="rect">
            <a:avLst/>
          </a:prstGeom>
          <a:noFill/>
        </p:spPr>
        <p:txBody>
          <a:bodyPr wrap="none" rtlCol="0">
            <a:prstTxWarp prst="textArchDow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8596"/>
                </a:solidFill>
                <a:effectLst/>
                <a:uLnTx/>
                <a:uFillTx/>
                <a:latin typeface="Calibri" panose="020F0502020204030204"/>
                <a:ea typeface="+mn-ea"/>
                <a:cs typeface="+mn-cs"/>
              </a:rPr>
              <a:t>MITTERMIN/HÖSTLOV</a:t>
            </a:r>
          </a:p>
        </p:txBody>
      </p:sp>
      <p:sp>
        <p:nvSpPr>
          <p:cNvPr id="41" name="TextBox 41"/>
          <p:cNvSpPr txBox="1"/>
          <p:nvPr/>
        </p:nvSpPr>
        <p:spPr>
          <a:xfrm>
            <a:off x="7434786" y="4876694"/>
            <a:ext cx="3748427" cy="863506"/>
          </a:xfrm>
          <a:prstGeom prst="rect">
            <a:avLst/>
          </a:prstGeom>
        </p:spPr>
        <p:txBody>
          <a:bodyPr wrap="square" lIns="0" tIns="0" rIns="0" bIns="0" rtlCol="0" anchor="ctr">
            <a:spAutoFit/>
          </a:bodyPr>
          <a:lstStyle/>
          <a:p>
            <a:pPr marL="306287" marR="0" lvl="1" indent="-153143" algn="l" defTabSz="914400" rtl="0" eaLnBrk="1" fontAlgn="auto" latinLnBrk="0" hangingPunct="1">
              <a:lnSpc>
                <a:spcPts val="1986"/>
              </a:lnSpc>
              <a:spcBef>
                <a:spcPts val="0"/>
              </a:spcBef>
              <a:spcAft>
                <a:spcPts val="600"/>
              </a:spcAft>
              <a:buClrTx/>
              <a:buSzTx/>
              <a:buFont typeface="Arial"/>
              <a:buChar char="•"/>
              <a:tabLst/>
              <a:defRPr/>
            </a:pPr>
            <a:r>
              <a:rPr kumimoji="0" lang="sv-SE" sz="2400" b="0" i="0" u="none" strike="noStrike" kern="1200" cap="none" spc="0" normalizeH="0" baseline="0" noProof="0" dirty="0">
                <a:ln>
                  <a:noFill/>
                </a:ln>
                <a:solidFill>
                  <a:srgbClr val="000000"/>
                </a:solidFill>
                <a:effectLst/>
                <a:uLnTx/>
                <a:uFillTx/>
                <a:latin typeface="Calibri Light" panose="020F0302020204030204"/>
                <a:ea typeface="+mn-ea"/>
                <a:cs typeface="+mn-cs"/>
              </a:rPr>
              <a:t>Inspektion av kemikalieförvaring</a:t>
            </a:r>
          </a:p>
          <a:p>
            <a:pPr marL="306287" marR="0" lvl="1" indent="-153143" algn="l" defTabSz="914400" rtl="0" eaLnBrk="1" fontAlgn="auto" latinLnBrk="0" hangingPunct="1">
              <a:lnSpc>
                <a:spcPts val="1986"/>
              </a:lnSpc>
              <a:spcBef>
                <a:spcPts val="0"/>
              </a:spcBef>
              <a:spcAft>
                <a:spcPts val="600"/>
              </a:spcAft>
              <a:buClrTx/>
              <a:buSzTx/>
              <a:buFont typeface="Arial"/>
              <a:buChar char="•"/>
              <a:tabLst/>
              <a:defRPr/>
            </a:pPr>
            <a:r>
              <a:rPr kumimoji="0" lang="sv-SE" sz="2400" b="0" i="0" u="none" strike="noStrike" kern="1200" cap="none" spc="0" normalizeH="0" baseline="0" noProof="0" dirty="0">
                <a:ln>
                  <a:noFill/>
                </a:ln>
                <a:solidFill>
                  <a:srgbClr val="000000"/>
                </a:solidFill>
                <a:effectLst/>
                <a:uLnTx/>
                <a:uFillTx/>
                <a:latin typeface="Calibri Light" panose="020F0302020204030204"/>
                <a:ea typeface="+mn-ea"/>
                <a:cs typeface="+mn-cs"/>
              </a:rPr>
              <a:t>...</a:t>
            </a:r>
          </a:p>
        </p:txBody>
      </p:sp>
      <p:sp>
        <p:nvSpPr>
          <p:cNvPr id="9" name="TekstSylinder 8">
            <a:extLst>
              <a:ext uri="{FF2B5EF4-FFF2-40B4-BE49-F238E27FC236}">
                <a16:creationId xmlns:a16="http://schemas.microsoft.com/office/drawing/2014/main" id="{1E3B997D-6C09-96BC-4FAE-6519020A9AB1}"/>
              </a:ext>
            </a:extLst>
          </p:cNvPr>
          <p:cNvSpPr txBox="1"/>
          <p:nvPr/>
        </p:nvSpPr>
        <p:spPr>
          <a:xfrm rot="2848317">
            <a:off x="4543418" y="2834386"/>
            <a:ext cx="2423740" cy="2400736"/>
          </a:xfrm>
          <a:prstGeom prst="rect">
            <a:avLst/>
          </a:prstGeom>
          <a:noFill/>
        </p:spPr>
        <p:txBody>
          <a:bodyPr wrap="none" rtlCol="0">
            <a:prstTxWarp prst="textArchDow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5D82"/>
                </a:solidFill>
                <a:effectLst/>
                <a:uLnTx/>
                <a:uFillTx/>
                <a:latin typeface="Calibri" panose="020F0502020204030204"/>
                <a:ea typeface="+mn-ea"/>
                <a:cs typeface="+mn-cs"/>
              </a:rPr>
              <a:t>VÅRTERMINSSTART</a:t>
            </a:r>
          </a:p>
        </p:txBody>
      </p:sp>
      <p:sp>
        <p:nvSpPr>
          <p:cNvPr id="42" name="TextBox 42"/>
          <p:cNvSpPr txBox="1"/>
          <p:nvPr/>
        </p:nvSpPr>
        <p:spPr>
          <a:xfrm>
            <a:off x="633703" y="4653988"/>
            <a:ext cx="4008119" cy="1376467"/>
          </a:xfrm>
          <a:prstGeom prst="rect">
            <a:avLst/>
          </a:prstGeom>
        </p:spPr>
        <p:txBody>
          <a:bodyPr wrap="square" lIns="0" tIns="0" rIns="0" bIns="0" rtlCol="0" anchor="ctr">
            <a:spAutoFit/>
          </a:bodyPr>
          <a:lstStyle/>
          <a:p>
            <a:pPr marL="306287" marR="0" lvl="1" indent="-153143" algn="l" defTabSz="914400" rtl="0" eaLnBrk="1" fontAlgn="auto" latinLnBrk="0" hangingPunct="1">
              <a:lnSpc>
                <a:spcPts val="1986"/>
              </a:lnSpc>
              <a:spcBef>
                <a:spcPts val="0"/>
              </a:spcBef>
              <a:spcAft>
                <a:spcPts val="600"/>
              </a:spcAft>
              <a:buClrTx/>
              <a:buSzTx/>
              <a:buFont typeface="Arial"/>
              <a:buChar char="•"/>
              <a:tabLst/>
              <a:defRPr/>
            </a:pPr>
            <a:r>
              <a:rPr kumimoji="0" lang="sv-SE" sz="2400" b="0" i="0" u="none" strike="noStrike" kern="1200" cap="none" spc="0" normalizeH="0" baseline="0" noProof="0" dirty="0">
                <a:ln>
                  <a:noFill/>
                </a:ln>
                <a:solidFill>
                  <a:srgbClr val="000000"/>
                </a:solidFill>
                <a:effectLst/>
                <a:uLnTx/>
                <a:uFillTx/>
                <a:latin typeface="Calibri Light" panose="020F0302020204030204"/>
                <a:ea typeface="+mn-ea"/>
                <a:cs typeface="+mn-cs"/>
              </a:rPr>
              <a:t>Inspektion av säkerhetsutrustning</a:t>
            </a:r>
          </a:p>
          <a:p>
            <a:pPr marL="306287" marR="0" lvl="1" indent="-153143" algn="l" defTabSz="914400" rtl="0" eaLnBrk="1" fontAlgn="auto" latinLnBrk="0" hangingPunct="1">
              <a:lnSpc>
                <a:spcPts val="1986"/>
              </a:lnSpc>
              <a:spcBef>
                <a:spcPts val="0"/>
              </a:spcBef>
              <a:spcAft>
                <a:spcPts val="0"/>
              </a:spcAft>
              <a:buClrTx/>
              <a:buSzTx/>
              <a:buFont typeface="Arial"/>
              <a:buChar char="•"/>
              <a:tabLst/>
              <a:defRPr/>
            </a:pPr>
            <a:r>
              <a:rPr kumimoji="0" lang="sv-SE" sz="2400" b="0" i="0" u="none" strike="noStrike" kern="1200" cap="none" spc="0" normalizeH="0" baseline="0" noProof="0" dirty="0">
                <a:ln>
                  <a:noFill/>
                </a:ln>
                <a:solidFill>
                  <a:srgbClr val="000000"/>
                </a:solidFill>
                <a:effectLst/>
                <a:uLnTx/>
                <a:uFillTx/>
                <a:latin typeface="Calibri Light" panose="020F0302020204030204"/>
                <a:ea typeface="+mn-ea"/>
                <a:cs typeface="+mn-cs"/>
              </a:rPr>
              <a:t>Årlig kontroll och inspektion av dragskåp/dragkåpor</a:t>
            </a:r>
          </a:p>
          <a:p>
            <a:pPr marL="306287" marR="0" lvl="1" indent="-153143" algn="l" defTabSz="914400" rtl="0" eaLnBrk="1" fontAlgn="auto" latinLnBrk="0" hangingPunct="1">
              <a:lnSpc>
                <a:spcPts val="1986"/>
              </a:lnSpc>
              <a:spcBef>
                <a:spcPts val="0"/>
              </a:spcBef>
              <a:spcAft>
                <a:spcPts val="0"/>
              </a:spcAft>
              <a:buClrTx/>
              <a:buSzTx/>
              <a:buFont typeface="Arial"/>
              <a:buChar char="•"/>
              <a:tabLst/>
              <a:defRPr/>
            </a:pPr>
            <a:r>
              <a:rPr kumimoji="0" lang="sv-SE" sz="2400" b="0" i="0" u="none" strike="noStrike" kern="1200" cap="none" spc="0" normalizeH="0" baseline="0" noProof="0" dirty="0">
                <a:ln>
                  <a:noFill/>
                </a:ln>
                <a:solidFill>
                  <a:srgbClr val="000000"/>
                </a:solidFill>
                <a:effectLst/>
                <a:uLnTx/>
                <a:uFillTx/>
                <a:latin typeface="Calibri Light" panose="020F0302020204030204"/>
                <a:ea typeface="+mn-ea"/>
                <a:cs typeface="+mn-cs"/>
              </a:rPr>
              <a:t>...</a:t>
            </a:r>
          </a:p>
        </p:txBody>
      </p:sp>
      <p:sp>
        <p:nvSpPr>
          <p:cNvPr id="8" name="TekstSylinder 7">
            <a:extLst>
              <a:ext uri="{FF2B5EF4-FFF2-40B4-BE49-F238E27FC236}">
                <a16:creationId xmlns:a16="http://schemas.microsoft.com/office/drawing/2014/main" id="{8B000E47-CB94-E6B9-5A8F-870591A398AB}"/>
              </a:ext>
            </a:extLst>
          </p:cNvPr>
          <p:cNvSpPr txBox="1"/>
          <p:nvPr/>
        </p:nvSpPr>
        <p:spPr>
          <a:xfrm rot="18794761">
            <a:off x="4406554" y="2175943"/>
            <a:ext cx="2930386" cy="2734136"/>
          </a:xfrm>
          <a:prstGeom prst="rect">
            <a:avLst/>
          </a:prstGeom>
          <a:noFill/>
        </p:spPr>
        <p:txBody>
          <a:bodyPr wrap="none" rtlCol="0">
            <a:prstTxWarp prst="textArchUp">
              <a:avLst>
                <a:gd name="adj" fmla="val 11428007"/>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3664"/>
                </a:solidFill>
                <a:effectLst/>
                <a:uLnTx/>
                <a:uFillTx/>
                <a:latin typeface="Calibri" panose="020F0502020204030204"/>
                <a:ea typeface="+mn-ea"/>
                <a:cs typeface="+mn-cs"/>
              </a:rPr>
              <a:t>LÄSÅRSSLUT</a:t>
            </a:r>
          </a:p>
        </p:txBody>
      </p:sp>
      <p:sp>
        <p:nvSpPr>
          <p:cNvPr id="39" name="TextBox 39"/>
          <p:cNvSpPr txBox="1"/>
          <p:nvPr/>
        </p:nvSpPr>
        <p:spPr>
          <a:xfrm>
            <a:off x="742690" y="1407787"/>
            <a:ext cx="3655720" cy="1196931"/>
          </a:xfrm>
          <a:prstGeom prst="rect">
            <a:avLst/>
          </a:prstGeom>
        </p:spPr>
        <p:txBody>
          <a:bodyPr wrap="square" lIns="0" tIns="0" rIns="0" bIns="0" rtlCol="0" anchor="ctr">
            <a:spAutoFit/>
          </a:bodyPr>
          <a:lstStyle/>
          <a:p>
            <a:pPr marL="306287" marR="0" lvl="1" indent="-153143" algn="l" defTabSz="914400" rtl="0" eaLnBrk="1" fontAlgn="auto" latinLnBrk="0" hangingPunct="1">
              <a:lnSpc>
                <a:spcPts val="1986"/>
              </a:lnSpc>
              <a:spcBef>
                <a:spcPts val="0"/>
              </a:spcBef>
              <a:spcAft>
                <a:spcPts val="600"/>
              </a:spcAft>
              <a:buClrTx/>
              <a:buSzTx/>
              <a:buFont typeface="Arial"/>
              <a:buChar char="•"/>
              <a:tabLst/>
              <a:defRPr/>
            </a:pPr>
            <a:r>
              <a:rPr kumimoji="0" lang="sv-SE" sz="2400" b="0" i="0" u="none" strike="noStrike" kern="1200" cap="none" spc="0" normalizeH="0" baseline="0" noProof="0" dirty="0">
                <a:ln>
                  <a:noFill/>
                </a:ln>
                <a:solidFill>
                  <a:srgbClr val="000000"/>
                </a:solidFill>
                <a:effectLst/>
                <a:uLnTx/>
                <a:uFillTx/>
                <a:latin typeface="Calibri Light" panose="020F0302020204030204"/>
                <a:ea typeface="+mn-ea"/>
                <a:cs typeface="+mn-cs"/>
              </a:rPr>
              <a:t>Hämtning av farligt avfall</a:t>
            </a:r>
          </a:p>
          <a:p>
            <a:pPr marL="306287" marR="0" lvl="1" indent="-153143" algn="l" defTabSz="914400" rtl="0" eaLnBrk="1" fontAlgn="auto" latinLnBrk="0" hangingPunct="1">
              <a:lnSpc>
                <a:spcPts val="1986"/>
              </a:lnSpc>
              <a:spcBef>
                <a:spcPts val="0"/>
              </a:spcBef>
              <a:spcAft>
                <a:spcPts val="600"/>
              </a:spcAft>
              <a:buClrTx/>
              <a:buSzTx/>
              <a:buFont typeface="Arial"/>
              <a:buChar char="•"/>
              <a:tabLst/>
              <a:defRPr/>
            </a:pPr>
            <a:r>
              <a:rPr kumimoji="0" lang="sv-SE" sz="2400" b="0" i="0" u="none" strike="noStrike" kern="1200" cap="none" spc="0" normalizeH="0" baseline="0" noProof="0" dirty="0">
                <a:ln>
                  <a:noFill/>
                </a:ln>
                <a:solidFill>
                  <a:srgbClr val="000000"/>
                </a:solidFill>
                <a:effectLst/>
                <a:uLnTx/>
                <a:uFillTx/>
                <a:latin typeface="Calibri Light" panose="020F0302020204030204"/>
                <a:ea typeface="+mn-ea"/>
                <a:cs typeface="+mn-cs"/>
              </a:rPr>
              <a:t>Revision av riskbedömningar</a:t>
            </a:r>
          </a:p>
          <a:p>
            <a:pPr marL="306287" marR="0" lvl="1" indent="-153143" algn="l" defTabSz="914400" rtl="0" eaLnBrk="1" fontAlgn="auto" latinLnBrk="0" hangingPunct="1">
              <a:lnSpc>
                <a:spcPts val="1986"/>
              </a:lnSpc>
              <a:spcBef>
                <a:spcPts val="0"/>
              </a:spcBef>
              <a:spcAft>
                <a:spcPts val="600"/>
              </a:spcAft>
              <a:buClrTx/>
              <a:buSzTx/>
              <a:buFont typeface="Arial"/>
              <a:buChar char="•"/>
              <a:tabLst/>
              <a:defRPr/>
            </a:pPr>
            <a:r>
              <a:rPr kumimoji="0" lang="sv-SE" sz="2400" b="0" i="0" u="none" strike="noStrike" kern="1200" cap="none" spc="0" normalizeH="0" baseline="0" noProof="0" dirty="0">
                <a:ln>
                  <a:noFill/>
                </a:ln>
                <a:solidFill>
                  <a:srgbClr val="000000"/>
                </a:solidFill>
                <a:effectLst/>
                <a:uLnTx/>
                <a:uFillTx/>
                <a:latin typeface="Calibri Light" panose="020F0302020204030204"/>
                <a:ea typeface="+mn-ea"/>
                <a:cs typeface="+mn-cs"/>
              </a:rPr>
              <a:t>...</a:t>
            </a:r>
          </a:p>
        </p:txBody>
      </p:sp>
      <p:sp>
        <p:nvSpPr>
          <p:cNvPr id="12" name="Snakkeboble: rektangel med avrundede hjørner 2">
            <a:extLst>
              <a:ext uri="{FF2B5EF4-FFF2-40B4-BE49-F238E27FC236}">
                <a16:creationId xmlns:a16="http://schemas.microsoft.com/office/drawing/2014/main" id="{03FF0C6A-285B-459F-A1EE-801B14150919}"/>
              </a:ext>
            </a:extLst>
          </p:cNvPr>
          <p:cNvSpPr/>
          <p:nvPr/>
        </p:nvSpPr>
        <p:spPr>
          <a:xfrm>
            <a:off x="7924801" y="3048000"/>
            <a:ext cx="3112388" cy="1196930"/>
          </a:xfrm>
          <a:prstGeom prst="wedgeRoundRectCallout">
            <a:avLst>
              <a:gd name="adj1" fmla="val -65944"/>
              <a:gd name="adj2" fmla="val 36840"/>
              <a:gd name="adj3" fmla="val 16667"/>
            </a:avLst>
          </a:prstGeom>
          <a:solidFill>
            <a:srgbClr val="C00000"/>
          </a:solidFill>
          <a:ln>
            <a:solidFill>
              <a:srgbClr val="0036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2400" b="0" i="0" u="none" strike="noStrike" kern="1200" cap="none" spc="0" normalizeH="0" baseline="0" noProof="0" dirty="0">
                <a:ln>
                  <a:noFill/>
                </a:ln>
                <a:solidFill>
                  <a:srgbClr val="FFFFFF"/>
                </a:solidFill>
                <a:effectLst/>
                <a:uLnTx/>
                <a:uFillTx/>
                <a:latin typeface="Calibri Light" panose="020F0302020204030204"/>
                <a:ea typeface="+mn-ea"/>
                <a:cs typeface="+mn-cs"/>
              </a:rPr>
              <a:t>Anpassa denna mall efter skolans behov!</a:t>
            </a:r>
          </a:p>
        </p:txBody>
      </p:sp>
      <p:pic>
        <p:nvPicPr>
          <p:cNvPr id="14" name="Bildobjekt 13">
            <a:hlinkClick r:id="rId3"/>
            <a:extLst>
              <a:ext uri="{FF2B5EF4-FFF2-40B4-BE49-F238E27FC236}">
                <a16:creationId xmlns:a16="http://schemas.microsoft.com/office/drawing/2014/main" id="{E55D028A-0841-4769-9C3B-8AF739CED17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093838" y="5893529"/>
            <a:ext cx="1910323" cy="762097"/>
          </a:xfrm>
          <a:prstGeom prst="rect">
            <a:avLst/>
          </a:prstGeom>
        </p:spPr>
      </p:pic>
    </p:spTree>
    <p:extLst>
      <p:ext uri="{BB962C8B-B14F-4D97-AF65-F5344CB8AC3E}">
        <p14:creationId xmlns:p14="http://schemas.microsoft.com/office/powerpoint/2010/main" val="30396108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a:extLst>
              <a:ext uri="{FF2B5EF4-FFF2-40B4-BE49-F238E27FC236}">
                <a16:creationId xmlns:a16="http://schemas.microsoft.com/office/drawing/2014/main" id="{ABAF7D97-ACF7-4C22-8AD8-4C16D712B2B0}"/>
              </a:ext>
            </a:extLst>
          </p:cNvPr>
          <p:cNvSpPr>
            <a:spLocks noGrp="1"/>
          </p:cNvSpPr>
          <p:nvPr>
            <p:ph type="pic" sz="quarter" idx="12"/>
          </p:nvPr>
        </p:nvSpPr>
        <p:spPr/>
        <p:txBody>
          <a:bodyPr/>
          <a:lstStyle/>
          <a:p>
            <a:endParaRPr lang="en-US"/>
          </a:p>
        </p:txBody>
      </p:sp>
      <p:sp>
        <p:nvSpPr>
          <p:cNvPr id="4" name="Platshållare för text 3">
            <a:extLst>
              <a:ext uri="{FF2B5EF4-FFF2-40B4-BE49-F238E27FC236}">
                <a16:creationId xmlns:a16="http://schemas.microsoft.com/office/drawing/2014/main" id="{CE003985-D55E-4FF1-A40D-0479673B18C8}"/>
              </a:ext>
            </a:extLst>
          </p:cNvPr>
          <p:cNvSpPr>
            <a:spLocks noGrp="1"/>
          </p:cNvSpPr>
          <p:nvPr>
            <p:ph type="body" sz="quarter" idx="11"/>
          </p:nvPr>
        </p:nvSpPr>
        <p:spPr>
          <a:xfrm>
            <a:off x="4518531" y="489861"/>
            <a:ext cx="6623234" cy="1127924"/>
          </a:xfrm>
        </p:spPr>
        <p:txBody>
          <a:bodyPr>
            <a:normAutofit/>
          </a:bodyPr>
          <a:lstStyle/>
          <a:p>
            <a:r>
              <a:rPr lang="sv-SE" dirty="0">
                <a:latin typeface="Calibri "/>
              </a:rPr>
              <a:t>Exjobb 2022 om kemikaliehantering i Umeåskolor </a:t>
            </a:r>
            <a:endParaRPr lang="en-GB" dirty="0">
              <a:latin typeface="Calibri "/>
            </a:endParaRPr>
          </a:p>
          <a:p>
            <a:endParaRPr lang="sv-SE" dirty="0"/>
          </a:p>
        </p:txBody>
      </p:sp>
      <p:pic>
        <p:nvPicPr>
          <p:cNvPr id="6" name="Platshållare för bild 6">
            <a:extLst>
              <a:ext uri="{FF2B5EF4-FFF2-40B4-BE49-F238E27FC236}">
                <a16:creationId xmlns:a16="http://schemas.microsoft.com/office/drawing/2014/main" id="{F5E515AF-78C9-4F83-8F42-1EDD5DDD4B46}"/>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1" y="0"/>
            <a:ext cx="4003288" cy="6858000"/>
          </a:xfrm>
          <a:prstGeom prst="rect">
            <a:avLst/>
          </a:prstGeom>
        </p:spPr>
      </p:pic>
      <p:pic>
        <p:nvPicPr>
          <p:cNvPr id="7" name="Bildobjekt 6">
            <a:extLst>
              <a:ext uri="{FF2B5EF4-FFF2-40B4-BE49-F238E27FC236}">
                <a16:creationId xmlns:a16="http://schemas.microsoft.com/office/drawing/2014/main" id="{5E325074-2C93-4F17-8F29-39B008C5051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0749"/>
          <a:stretch/>
        </p:blipFill>
        <p:spPr>
          <a:xfrm>
            <a:off x="4518531" y="1793001"/>
            <a:ext cx="6623234" cy="3625570"/>
          </a:xfrm>
          <a:prstGeom prst="rect">
            <a:avLst/>
          </a:prstGeom>
        </p:spPr>
      </p:pic>
      <p:sp>
        <p:nvSpPr>
          <p:cNvPr id="8" name="textruta 7">
            <a:extLst>
              <a:ext uri="{FF2B5EF4-FFF2-40B4-BE49-F238E27FC236}">
                <a16:creationId xmlns:a16="http://schemas.microsoft.com/office/drawing/2014/main" id="{AC51C5C1-84F7-43E3-96AD-7698F57A84B1}"/>
              </a:ext>
            </a:extLst>
          </p:cNvPr>
          <p:cNvSpPr txBox="1"/>
          <p:nvPr/>
        </p:nvSpPr>
        <p:spPr>
          <a:xfrm>
            <a:off x="4518531" y="5593787"/>
            <a:ext cx="3389834" cy="400110"/>
          </a:xfrm>
          <a:prstGeom prst="rect">
            <a:avLst/>
          </a:prstGeom>
          <a:noFill/>
        </p:spPr>
        <p:txBody>
          <a:bodyPr wrap="square">
            <a:spAutoFit/>
          </a:bodyPr>
          <a:lstStyle/>
          <a:p>
            <a:r>
              <a:rPr lang="sv-SE" sz="2000" dirty="0">
                <a:solidFill>
                  <a:srgbClr val="013B6C"/>
                </a:solidFill>
                <a:latin typeface="Calibri Light (rubriker)"/>
                <a:sym typeface="Wingdings" panose="05000000000000000000" pitchFamily="2" charset="2"/>
                <a:hlinkClick r:id="rId4"/>
              </a:rPr>
              <a:t> </a:t>
            </a:r>
            <a:r>
              <a:rPr lang="sv-SE" sz="2000" dirty="0">
                <a:latin typeface="Calibri Light (rubriker)"/>
                <a:hlinkClick r:id="rId4"/>
              </a:rPr>
              <a:t>Artikel i </a:t>
            </a:r>
            <a:r>
              <a:rPr lang="sv-SE" sz="2000" dirty="0" err="1">
                <a:latin typeface="Calibri Light (rubriker)"/>
                <a:hlinkClick r:id="rId4"/>
              </a:rPr>
              <a:t>KRC:s</a:t>
            </a:r>
            <a:r>
              <a:rPr lang="sv-SE" sz="2000" dirty="0">
                <a:latin typeface="Calibri Light (rubriker)"/>
                <a:hlinkClick r:id="rId4"/>
              </a:rPr>
              <a:t> IB (2023), nr 1</a:t>
            </a:r>
            <a:endParaRPr lang="sv-SE" sz="2000" dirty="0">
              <a:latin typeface="Calibri Light (rubriker)"/>
            </a:endParaRPr>
          </a:p>
        </p:txBody>
      </p:sp>
      <p:pic>
        <p:nvPicPr>
          <p:cNvPr id="9" name="Bildobjekt 8">
            <a:extLst>
              <a:ext uri="{FF2B5EF4-FFF2-40B4-BE49-F238E27FC236}">
                <a16:creationId xmlns:a16="http://schemas.microsoft.com/office/drawing/2014/main" id="{3D521D2D-F36A-4362-AFD7-086E78FA71B1}"/>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p:blipFill>
        <p:spPr>
          <a:xfrm>
            <a:off x="9856807" y="3144634"/>
            <a:ext cx="1800200" cy="2273937"/>
          </a:xfrm>
          <a:prstGeom prst="rect">
            <a:avLst/>
          </a:prstGeom>
        </p:spPr>
      </p:pic>
    </p:spTree>
    <p:extLst>
      <p:ext uri="{BB962C8B-B14F-4D97-AF65-F5344CB8AC3E}">
        <p14:creationId xmlns:p14="http://schemas.microsoft.com/office/powerpoint/2010/main" val="8579411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C19CDC9D-82C1-5C36-8699-761F48291B71}"/>
              </a:ext>
            </a:extLst>
          </p:cNvPr>
          <p:cNvSpPr>
            <a:spLocks noGrp="1"/>
          </p:cNvSpPr>
          <p:nvPr>
            <p:ph type="body" sz="quarter" idx="10"/>
          </p:nvPr>
        </p:nvSpPr>
        <p:spPr>
          <a:xfrm>
            <a:off x="643016" y="1551993"/>
            <a:ext cx="7850353" cy="3945558"/>
          </a:xfrm>
        </p:spPr>
        <p:txBody>
          <a:bodyPr/>
          <a:lstStyle/>
          <a:p>
            <a:pPr marL="0" indent="0">
              <a:buNone/>
            </a:pPr>
            <a:r>
              <a:rPr lang="sv-SE" i="1" dirty="0"/>
              <a:t>Ur Centralt innehåll i kemi för åk 4–6 </a:t>
            </a:r>
            <a:r>
              <a:rPr lang="sv-SE" i="1" dirty="0">
                <a:hlinkClick r:id="rId2"/>
              </a:rPr>
              <a:t>Lgr22 </a:t>
            </a:r>
            <a:endParaRPr lang="sv-SE" dirty="0"/>
          </a:p>
          <a:p>
            <a:pPr marL="342900" indent="-342900">
              <a:buFont typeface="Arial" panose="020B0604020202020204" pitchFamily="34" charset="0"/>
              <a:buChar char="•"/>
            </a:pPr>
            <a:r>
              <a:rPr lang="sv-SE" dirty="0"/>
              <a:t>Vanliga kemikalier i hemmet. Deras användning och påverkan på miljön och människan samt hur de är märkta och bör hanteras. </a:t>
            </a:r>
            <a:endParaRPr lang="sv-SE" i="1" dirty="0"/>
          </a:p>
          <a:p>
            <a:pPr marL="0" indent="0">
              <a:buNone/>
            </a:pPr>
            <a:r>
              <a:rPr lang="sv-SE" i="1" dirty="0"/>
              <a:t>Ur Centralt innehåll i kemi för åk 7–9 </a:t>
            </a:r>
            <a:r>
              <a:rPr lang="sv-SE" i="1" dirty="0">
                <a:hlinkClick r:id="rId2"/>
              </a:rPr>
              <a:t>Lgr22 </a:t>
            </a:r>
            <a:endParaRPr lang="sv-SE" dirty="0"/>
          </a:p>
          <a:p>
            <a:pPr marL="342900" indent="-342900">
              <a:buFont typeface="Arial" panose="020B0604020202020204" pitchFamily="34" charset="0"/>
              <a:buChar char="•"/>
            </a:pPr>
            <a:r>
              <a:rPr lang="sv-SE" dirty="0"/>
              <a:t>Separations- och analysmetoder, till exempel filtrering, fällning, </a:t>
            </a:r>
            <a:br>
              <a:rPr lang="sv-SE" dirty="0"/>
            </a:br>
            <a:r>
              <a:rPr lang="sv-SE" dirty="0" err="1"/>
              <a:t>pH-mätning</a:t>
            </a:r>
            <a:r>
              <a:rPr lang="sv-SE" dirty="0"/>
              <a:t> och identifikation av ämnen.</a:t>
            </a:r>
          </a:p>
          <a:p>
            <a:pPr marL="342900" indent="-342900">
              <a:buFont typeface="Arial" panose="020B0604020202020204" pitchFamily="34" charset="0"/>
              <a:buChar char="•"/>
            </a:pPr>
            <a:r>
              <a:rPr lang="sv-SE" dirty="0"/>
              <a:t>Observationer och experiment med såväl analoga som digitala verktyg. Formulering av undersökningsbara frågor, planering, utförande, värdering av resultat samt dokumentation med bilder, tabeller, diagram och rapporter. </a:t>
            </a:r>
          </a:p>
          <a:p>
            <a:pPr marL="0" indent="0">
              <a:buNone/>
            </a:pPr>
            <a:endParaRPr lang="sv-SE" dirty="0"/>
          </a:p>
        </p:txBody>
      </p:sp>
      <p:sp>
        <p:nvSpPr>
          <p:cNvPr id="3" name="Platshållare för text 2">
            <a:extLst>
              <a:ext uri="{FF2B5EF4-FFF2-40B4-BE49-F238E27FC236}">
                <a16:creationId xmlns:a16="http://schemas.microsoft.com/office/drawing/2014/main" id="{DE0B3A94-3A4F-4AA9-D1B3-4F4610C63689}"/>
              </a:ext>
            </a:extLst>
          </p:cNvPr>
          <p:cNvSpPr>
            <a:spLocks noGrp="1"/>
          </p:cNvSpPr>
          <p:nvPr>
            <p:ph type="body" sz="quarter" idx="11"/>
          </p:nvPr>
        </p:nvSpPr>
        <p:spPr>
          <a:xfrm>
            <a:off x="643017" y="656248"/>
            <a:ext cx="8612494" cy="587375"/>
          </a:xfrm>
        </p:spPr>
        <p:txBody>
          <a:bodyPr/>
          <a:lstStyle/>
          <a:p>
            <a:r>
              <a:rPr lang="sv-SE" dirty="0"/>
              <a:t>Kemikalier behövs i undervisningen</a:t>
            </a:r>
          </a:p>
        </p:txBody>
      </p:sp>
      <p:sp>
        <p:nvSpPr>
          <p:cNvPr id="8" name="textruta 7">
            <a:extLst>
              <a:ext uri="{FF2B5EF4-FFF2-40B4-BE49-F238E27FC236}">
                <a16:creationId xmlns:a16="http://schemas.microsoft.com/office/drawing/2014/main" id="{86C79277-0E67-4BD2-873A-619C7CA57D41}"/>
              </a:ext>
            </a:extLst>
          </p:cNvPr>
          <p:cNvSpPr txBox="1"/>
          <p:nvPr/>
        </p:nvSpPr>
        <p:spPr>
          <a:xfrm>
            <a:off x="8977896" y="4491838"/>
            <a:ext cx="2809913" cy="1015663"/>
          </a:xfrm>
          <a:prstGeom prst="rect">
            <a:avLst/>
          </a:prstGeom>
          <a:noFill/>
        </p:spPr>
        <p:txBody>
          <a:bodyPr wrap="square">
            <a:spAutoFit/>
          </a:bodyPr>
          <a:lstStyle/>
          <a:p>
            <a:r>
              <a:rPr lang="sv-SE" sz="2000" u="sng" dirty="0">
                <a:solidFill>
                  <a:srgbClr val="0000FF"/>
                </a:solidFill>
                <a:effectLst/>
                <a:latin typeface="+mj-lt"/>
                <a:ea typeface="Calibri" panose="020F0502020204030204" pitchFamily="34" charset="0"/>
                <a:sym typeface="Wingdings" panose="05000000000000000000" pitchFamily="2" charset="2"/>
                <a:hlinkClick r:id="rId3"/>
              </a:rPr>
              <a:t> </a:t>
            </a:r>
            <a:r>
              <a:rPr lang="sv-SE" sz="2000" u="sng" dirty="0">
                <a:solidFill>
                  <a:srgbClr val="0000FF"/>
                </a:solidFill>
                <a:effectLst/>
                <a:latin typeface="+mj-lt"/>
                <a:ea typeface="Calibri" panose="020F0502020204030204" pitchFamily="34" charset="0"/>
                <a:hlinkClick r:id="rId3"/>
              </a:rPr>
              <a:t>Kommentarmaterial till kursplanen i kemi – grundskolan - Skolverket</a:t>
            </a:r>
            <a:endParaRPr lang="sv-SE" sz="2000" dirty="0">
              <a:latin typeface="+mj-lt"/>
            </a:endParaRPr>
          </a:p>
        </p:txBody>
      </p:sp>
      <p:pic>
        <p:nvPicPr>
          <p:cNvPr id="9" name="Bildobjekt 8">
            <a:extLst>
              <a:ext uri="{FF2B5EF4-FFF2-40B4-BE49-F238E27FC236}">
                <a16:creationId xmlns:a16="http://schemas.microsoft.com/office/drawing/2014/main" id="{8AAFB8D4-7562-489B-AA85-223A06F2E6AD}"/>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rot="718244">
            <a:off x="9246536" y="1336214"/>
            <a:ext cx="1737910" cy="2772617"/>
          </a:xfrm>
          <a:prstGeom prst="rect">
            <a:avLst/>
          </a:prstGeom>
        </p:spPr>
      </p:pic>
    </p:spTree>
    <p:extLst>
      <p:ext uri="{BB962C8B-B14F-4D97-AF65-F5344CB8AC3E}">
        <p14:creationId xmlns:p14="http://schemas.microsoft.com/office/powerpoint/2010/main" val="3749352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F3004B-5FD2-C403-844E-5F7CAA9ECFB5}"/>
            </a:ext>
          </a:extLst>
        </p:cNvPr>
        <p:cNvGrpSpPr/>
        <p:nvPr/>
      </p:nvGrpSpPr>
      <p:grpSpPr>
        <a:xfrm>
          <a:off x="0" y="0"/>
          <a:ext cx="0" cy="0"/>
          <a:chOff x="0" y="0"/>
          <a:chExt cx="0" cy="0"/>
        </a:xfrm>
      </p:grpSpPr>
      <p:pic>
        <p:nvPicPr>
          <p:cNvPr id="4" name="Platshållare för bild 3">
            <a:extLst>
              <a:ext uri="{FF2B5EF4-FFF2-40B4-BE49-F238E27FC236}">
                <a16:creationId xmlns:a16="http://schemas.microsoft.com/office/drawing/2014/main" id="{A4C3B74F-0742-7438-59A9-88A02EEB6634}"/>
              </a:ext>
            </a:extLst>
          </p:cNvPr>
          <p:cNvPicPr>
            <a:picLocks noGrp="1" noChangeAspect="1"/>
          </p:cNvPicPr>
          <p:nvPr>
            <p:ph type="pic" sz="quarter" idx="12"/>
          </p:nvPr>
        </p:nvPicPr>
        <p:blipFill>
          <a:blip r:embed="rId2"/>
          <a:srcRect t="40" b="40"/>
          <a:stretch>
            <a:fillRect/>
          </a:stretch>
        </p:blipFill>
        <p:spPr>
          <a:prstGeom prst="rect">
            <a:avLst/>
          </a:prstGeom>
        </p:spPr>
      </p:pic>
      <p:sp>
        <p:nvSpPr>
          <p:cNvPr id="5" name="Platshållare för text 3">
            <a:extLst>
              <a:ext uri="{FF2B5EF4-FFF2-40B4-BE49-F238E27FC236}">
                <a16:creationId xmlns:a16="http://schemas.microsoft.com/office/drawing/2014/main" id="{029D4F91-70CB-B4BA-A50C-FF72C883BCFE}"/>
              </a:ext>
            </a:extLst>
          </p:cNvPr>
          <p:cNvSpPr txBox="1">
            <a:spLocks/>
          </p:cNvSpPr>
          <p:nvPr/>
        </p:nvSpPr>
        <p:spPr>
          <a:xfrm>
            <a:off x="4518531" y="2544293"/>
            <a:ext cx="7002909" cy="112280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dirty="0"/>
              <a:t>Tankestopp</a:t>
            </a:r>
            <a:endParaRPr lang="en-GB" dirty="0"/>
          </a:p>
        </p:txBody>
      </p:sp>
      <p:sp>
        <p:nvSpPr>
          <p:cNvPr id="7" name="textruta 6">
            <a:extLst>
              <a:ext uri="{FF2B5EF4-FFF2-40B4-BE49-F238E27FC236}">
                <a16:creationId xmlns:a16="http://schemas.microsoft.com/office/drawing/2014/main" id="{8544CAB5-6802-65BC-D16D-F1F6158A8678}"/>
              </a:ext>
            </a:extLst>
          </p:cNvPr>
          <p:cNvSpPr txBox="1"/>
          <p:nvPr/>
        </p:nvSpPr>
        <p:spPr>
          <a:xfrm>
            <a:off x="0" y="6491532"/>
            <a:ext cx="1212945" cy="390313"/>
          </a:xfrm>
          <a:prstGeom prst="rect">
            <a:avLst/>
          </a:prstGeom>
          <a:noFill/>
        </p:spPr>
        <p:txBody>
          <a:bodyPr wrap="none" rtlCol="0">
            <a:spAutoFit/>
          </a:bodyPr>
          <a:lstStyle/>
          <a:p>
            <a:r>
              <a:rPr lang="sv-SE" sz="1200" i="1" dirty="0">
                <a:solidFill>
                  <a:schemeClr val="bg1"/>
                </a:solidFill>
              </a:rPr>
              <a:t>Foto: KRC</a:t>
            </a:r>
          </a:p>
        </p:txBody>
      </p:sp>
    </p:spTree>
    <p:extLst>
      <p:ext uri="{BB962C8B-B14F-4D97-AF65-F5344CB8AC3E}">
        <p14:creationId xmlns:p14="http://schemas.microsoft.com/office/powerpoint/2010/main" val="10065733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9E6D09BE-6375-4141-B445-B13D33C0BA7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73141" y="1445528"/>
            <a:ext cx="3539865" cy="3008390"/>
          </a:xfrm>
          <a:prstGeom prst="rect">
            <a:avLst/>
          </a:prstGeom>
        </p:spPr>
      </p:pic>
      <p:sp>
        <p:nvSpPr>
          <p:cNvPr id="3" name="Rubrik 1">
            <a:extLst>
              <a:ext uri="{FF2B5EF4-FFF2-40B4-BE49-F238E27FC236}">
                <a16:creationId xmlns:a16="http://schemas.microsoft.com/office/drawing/2014/main" id="{5694CEBF-252F-4166-B7A0-12C834375ECA}"/>
              </a:ext>
            </a:extLst>
          </p:cNvPr>
          <p:cNvSpPr txBox="1">
            <a:spLocks/>
          </p:cNvSpPr>
          <p:nvPr/>
        </p:nvSpPr>
        <p:spPr>
          <a:xfrm>
            <a:off x="338595" y="4474061"/>
            <a:ext cx="4112676" cy="665825"/>
          </a:xfrm>
          <a:no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2400" dirty="0" err="1">
                <a:hlinkClick r:id="rId3"/>
              </a:rPr>
              <a:t>Elearning</a:t>
            </a:r>
            <a:r>
              <a:rPr lang="sv-SE" sz="2400" dirty="0">
                <a:hlinkClick r:id="rId3"/>
              </a:rPr>
              <a:t> | Kemi (dinkemi.se)</a:t>
            </a:r>
            <a:endParaRPr lang="sv-SE" sz="2400" dirty="0"/>
          </a:p>
        </p:txBody>
      </p:sp>
      <p:pic>
        <p:nvPicPr>
          <p:cNvPr id="6" name="Bildobjekt 5">
            <a:extLst>
              <a:ext uri="{FF2B5EF4-FFF2-40B4-BE49-F238E27FC236}">
                <a16:creationId xmlns:a16="http://schemas.microsoft.com/office/drawing/2014/main" id="{2F6D7A94-04C4-4F17-9CA1-A551A6F0270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377720" y="1426582"/>
            <a:ext cx="2777682" cy="3181485"/>
          </a:xfrm>
          <a:prstGeom prst="rect">
            <a:avLst/>
          </a:prstGeom>
        </p:spPr>
      </p:pic>
      <p:sp>
        <p:nvSpPr>
          <p:cNvPr id="8" name="textruta 7">
            <a:extLst>
              <a:ext uri="{FF2B5EF4-FFF2-40B4-BE49-F238E27FC236}">
                <a16:creationId xmlns:a16="http://schemas.microsoft.com/office/drawing/2014/main" id="{EDD979FC-C94E-4AEA-8043-8378A9096ABA}"/>
              </a:ext>
            </a:extLst>
          </p:cNvPr>
          <p:cNvSpPr txBox="1"/>
          <p:nvPr/>
        </p:nvSpPr>
        <p:spPr>
          <a:xfrm>
            <a:off x="4291558" y="4633362"/>
            <a:ext cx="2950006" cy="646331"/>
          </a:xfrm>
          <a:prstGeom prst="rect">
            <a:avLst/>
          </a:prstGeom>
          <a:noFill/>
        </p:spPr>
        <p:txBody>
          <a:bodyPr wrap="square">
            <a:spAutoFit/>
          </a:bodyPr>
          <a:lstStyle/>
          <a:p>
            <a:r>
              <a:rPr lang="sv-SE" dirty="0">
                <a:latin typeface="+mj-lt"/>
                <a:hlinkClick r:id="rId5"/>
              </a:rPr>
              <a:t>NO-laborationer på Skolverket</a:t>
            </a:r>
            <a:endParaRPr lang="sv-SE" dirty="0">
              <a:latin typeface="+mj-lt"/>
            </a:endParaRPr>
          </a:p>
          <a:p>
            <a:r>
              <a:rPr lang="sv-SE" dirty="0">
                <a:latin typeface="+mj-lt"/>
              </a:rPr>
              <a:t>Öppna för användning</a:t>
            </a:r>
          </a:p>
        </p:txBody>
      </p:sp>
      <p:sp>
        <p:nvSpPr>
          <p:cNvPr id="9" name="Platshållare för text 2">
            <a:extLst>
              <a:ext uri="{FF2B5EF4-FFF2-40B4-BE49-F238E27FC236}">
                <a16:creationId xmlns:a16="http://schemas.microsoft.com/office/drawing/2014/main" id="{B8CE9A74-C5BF-4812-9A7A-CBD79210908D}"/>
              </a:ext>
            </a:extLst>
          </p:cNvPr>
          <p:cNvSpPr txBox="1">
            <a:spLocks/>
          </p:cNvSpPr>
          <p:nvPr/>
        </p:nvSpPr>
        <p:spPr>
          <a:xfrm>
            <a:off x="643016" y="656248"/>
            <a:ext cx="5321365" cy="5873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3600" b="1" dirty="0">
                <a:solidFill>
                  <a:schemeClr val="tx2"/>
                </a:solidFill>
              </a:rPr>
              <a:t>Tips för undervisningen</a:t>
            </a:r>
          </a:p>
        </p:txBody>
      </p:sp>
      <p:pic>
        <p:nvPicPr>
          <p:cNvPr id="7" name="Picture 2" descr="Svenska Kemisamfundet">
            <a:extLst>
              <a:ext uri="{FF2B5EF4-FFF2-40B4-BE49-F238E27FC236}">
                <a16:creationId xmlns:a16="http://schemas.microsoft.com/office/drawing/2014/main" id="{0B8FDF20-BD5E-4D94-A0D5-96DA1C996F49}"/>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037274" y="5497905"/>
            <a:ext cx="3458573" cy="610654"/>
          </a:xfrm>
          <a:prstGeom prst="rect">
            <a:avLst/>
          </a:prstGeom>
          <a:noFill/>
          <a:extLst>
            <a:ext uri="{909E8E84-426E-40DD-AFC4-6F175D3DCCD1}">
              <a14:hiddenFill xmlns:a14="http://schemas.microsoft.com/office/drawing/2010/main">
                <a:solidFill>
                  <a:srgbClr val="FFFFFF"/>
                </a:solidFill>
              </a14:hiddenFill>
            </a:ext>
          </a:extLst>
        </p:spPr>
      </p:pic>
      <p:pic>
        <p:nvPicPr>
          <p:cNvPr id="10" name="Bildobjekt 9">
            <a:extLst>
              <a:ext uri="{FF2B5EF4-FFF2-40B4-BE49-F238E27FC236}">
                <a16:creationId xmlns:a16="http://schemas.microsoft.com/office/drawing/2014/main" id="{483CCA31-761E-498B-8283-33A2354796F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90605" y="5437672"/>
            <a:ext cx="2128463" cy="670887"/>
          </a:xfrm>
          <a:prstGeom prst="rect">
            <a:avLst/>
          </a:prstGeom>
        </p:spPr>
      </p:pic>
      <p:sp>
        <p:nvSpPr>
          <p:cNvPr id="11" name="textruta 10">
            <a:extLst>
              <a:ext uri="{FF2B5EF4-FFF2-40B4-BE49-F238E27FC236}">
                <a16:creationId xmlns:a16="http://schemas.microsoft.com/office/drawing/2014/main" id="{DF84FBC5-970A-462D-92A0-7998265999A9}"/>
              </a:ext>
            </a:extLst>
          </p:cNvPr>
          <p:cNvSpPr txBox="1"/>
          <p:nvPr/>
        </p:nvSpPr>
        <p:spPr>
          <a:xfrm>
            <a:off x="1123702" y="6067791"/>
            <a:ext cx="1862268" cy="338554"/>
          </a:xfrm>
          <a:prstGeom prst="rect">
            <a:avLst/>
          </a:prstGeom>
          <a:noFill/>
        </p:spPr>
        <p:txBody>
          <a:bodyPr wrap="square">
            <a:spAutoFit/>
          </a:bodyPr>
          <a:lstStyle/>
          <a:p>
            <a:r>
              <a:rPr lang="sv-SE" sz="1600" dirty="0">
                <a:latin typeface="+mj-lt"/>
              </a:rPr>
              <a:t>Åk 7-9/Gy: </a:t>
            </a:r>
            <a:r>
              <a:rPr lang="sv-SE" sz="1600" dirty="0">
                <a:latin typeface="+mj-lt"/>
                <a:sym typeface="Wingdings" panose="05000000000000000000" pitchFamily="2" charset="2"/>
              </a:rPr>
              <a:t> </a:t>
            </a:r>
            <a:r>
              <a:rPr lang="sv-SE" sz="1600" dirty="0">
                <a:latin typeface="+mj-lt"/>
                <a:hlinkClick r:id="rId8"/>
              </a:rPr>
              <a:t>EOES</a:t>
            </a:r>
            <a:endParaRPr lang="sv-SE" sz="1600" dirty="0">
              <a:latin typeface="+mj-lt"/>
            </a:endParaRPr>
          </a:p>
        </p:txBody>
      </p:sp>
      <p:sp>
        <p:nvSpPr>
          <p:cNvPr id="14" name="textruta 13">
            <a:extLst>
              <a:ext uri="{FF2B5EF4-FFF2-40B4-BE49-F238E27FC236}">
                <a16:creationId xmlns:a16="http://schemas.microsoft.com/office/drawing/2014/main" id="{A6B9E812-D667-46BA-A954-9E67D749D702}"/>
              </a:ext>
            </a:extLst>
          </p:cNvPr>
          <p:cNvSpPr txBox="1"/>
          <p:nvPr/>
        </p:nvSpPr>
        <p:spPr>
          <a:xfrm>
            <a:off x="4037274" y="6090816"/>
            <a:ext cx="3762593" cy="338554"/>
          </a:xfrm>
          <a:prstGeom prst="rect">
            <a:avLst/>
          </a:prstGeom>
          <a:noFill/>
        </p:spPr>
        <p:txBody>
          <a:bodyPr wrap="square" rtlCol="0">
            <a:spAutoFit/>
          </a:bodyPr>
          <a:lstStyle/>
          <a:p>
            <a:pPr marL="285750" indent="-285750">
              <a:buFont typeface="Wingdings" panose="05000000000000000000" pitchFamily="2" charset="2"/>
              <a:buChar char="à"/>
            </a:pPr>
            <a:r>
              <a:rPr lang="sv-SE" sz="1600" dirty="0">
                <a:latin typeface="+mj-lt"/>
                <a:hlinkClick r:id="rId9"/>
              </a:rPr>
              <a:t>Skolprenumeration av Kemisk Tidskrift</a:t>
            </a:r>
            <a:endParaRPr lang="sv-SE" sz="1600" dirty="0">
              <a:latin typeface="+mj-lt"/>
            </a:endParaRPr>
          </a:p>
        </p:txBody>
      </p:sp>
      <p:sp>
        <p:nvSpPr>
          <p:cNvPr id="5" name="textruta 4">
            <a:extLst>
              <a:ext uri="{FF2B5EF4-FFF2-40B4-BE49-F238E27FC236}">
                <a16:creationId xmlns:a16="http://schemas.microsoft.com/office/drawing/2014/main" id="{C98E77B6-CA60-1D14-01FA-F482BD301EFC}"/>
              </a:ext>
            </a:extLst>
          </p:cNvPr>
          <p:cNvSpPr txBox="1"/>
          <p:nvPr/>
        </p:nvSpPr>
        <p:spPr>
          <a:xfrm>
            <a:off x="7620115" y="3726755"/>
            <a:ext cx="4370539" cy="1631216"/>
          </a:xfrm>
          <a:prstGeom prst="rect">
            <a:avLst/>
          </a:prstGeom>
          <a:noFill/>
        </p:spPr>
        <p:txBody>
          <a:bodyPr wrap="square">
            <a:spAutoFit/>
          </a:bodyPr>
          <a:lstStyle/>
          <a:p>
            <a:pPr>
              <a:spcAft>
                <a:spcPts val="1199"/>
              </a:spcAft>
            </a:pPr>
            <a:r>
              <a:rPr lang="sv-SE" sz="2000" dirty="0">
                <a:latin typeface="+mj-lt"/>
                <a:cs typeface="Calibri" panose="020F0502020204030204" pitchFamily="34" charset="0"/>
              </a:rPr>
              <a:t>Klimatanpassningsspelet, SMHI. </a:t>
            </a:r>
            <a:r>
              <a:rPr lang="sv-SE" sz="2000" dirty="0">
                <a:latin typeface="+mj-lt"/>
                <a:cs typeface="Calibri" panose="020F0502020204030204" pitchFamily="34" charset="0"/>
                <a:hlinkClick r:id="rId10"/>
              </a:rPr>
              <a:t>LÄNK</a:t>
            </a:r>
            <a:r>
              <a:rPr lang="sv-SE" sz="2000" dirty="0">
                <a:latin typeface="+mj-lt"/>
                <a:cs typeface="Calibri" panose="020F0502020204030204" pitchFamily="34" charset="0"/>
              </a:rPr>
              <a:t> </a:t>
            </a:r>
          </a:p>
          <a:p>
            <a:pPr>
              <a:spcAft>
                <a:spcPts val="1199"/>
              </a:spcAft>
            </a:pPr>
            <a:r>
              <a:rPr lang="sv-SE" sz="2000" dirty="0">
                <a:latin typeface="+mj-lt"/>
                <a:cs typeface="Calibri" panose="020F0502020204030204" pitchFamily="34" charset="0"/>
              </a:rPr>
              <a:t>Kortspelet klimatkoll </a:t>
            </a:r>
            <a:r>
              <a:rPr lang="sv-SE" sz="2000" dirty="0">
                <a:latin typeface="+mj-lt"/>
                <a:cs typeface="Calibri" panose="020F0502020204030204" pitchFamily="34" charset="0"/>
                <a:hlinkClick r:id="rId11"/>
              </a:rPr>
              <a:t>LÄNK</a:t>
            </a:r>
            <a:endParaRPr lang="sv-SE" sz="2000" dirty="0">
              <a:latin typeface="+mj-lt"/>
              <a:cs typeface="Calibri" panose="020F0502020204030204" pitchFamily="34" charset="0"/>
            </a:endParaRPr>
          </a:p>
          <a:p>
            <a:pPr>
              <a:spcAft>
                <a:spcPts val="1199"/>
              </a:spcAft>
            </a:pPr>
            <a:r>
              <a:rPr lang="sv-SE" sz="2000" dirty="0">
                <a:latin typeface="+mj-lt"/>
                <a:cs typeface="Calibri" panose="020F0502020204030204" pitchFamily="34" charset="0"/>
              </a:rPr>
              <a:t>Stöd från Skolverket: </a:t>
            </a:r>
            <a:r>
              <a:rPr lang="sv-SE" sz="2000" dirty="0" err="1">
                <a:latin typeface="+mj-lt"/>
                <a:cs typeface="Calibri" panose="020F0502020204030204" pitchFamily="34" charset="0"/>
              </a:rPr>
              <a:t>Concept</a:t>
            </a:r>
            <a:r>
              <a:rPr lang="sv-SE" sz="2000" dirty="0">
                <a:latin typeface="+mj-lt"/>
                <a:cs typeface="Calibri" panose="020F0502020204030204" pitchFamily="34" charset="0"/>
              </a:rPr>
              <a:t> </a:t>
            </a:r>
            <a:r>
              <a:rPr lang="sv-SE" sz="2000" dirty="0" err="1">
                <a:latin typeface="+mj-lt"/>
                <a:cs typeface="Calibri" panose="020F0502020204030204" pitchFamily="34" charset="0"/>
              </a:rPr>
              <a:t>cartoons</a:t>
            </a:r>
            <a:r>
              <a:rPr lang="sv-SE" sz="2000" dirty="0">
                <a:latin typeface="+mj-lt"/>
                <a:cs typeface="Calibri" panose="020F0502020204030204" pitchFamily="34" charset="0"/>
              </a:rPr>
              <a:t> </a:t>
            </a:r>
            <a:r>
              <a:rPr lang="sv-SE" sz="2000" dirty="0">
                <a:latin typeface="+mj-lt"/>
                <a:cs typeface="Calibri" panose="020F0502020204030204" pitchFamily="34" charset="0"/>
                <a:hlinkClick r:id="rId12"/>
              </a:rPr>
              <a:t>LÄNK</a:t>
            </a:r>
            <a:endParaRPr lang="sv-SE" sz="2000" dirty="0">
              <a:latin typeface="+mj-lt"/>
              <a:cs typeface="Calibri" panose="020F0502020204030204" pitchFamily="34" charset="0"/>
            </a:endParaRPr>
          </a:p>
        </p:txBody>
      </p:sp>
      <p:pic>
        <p:nvPicPr>
          <p:cNvPr id="15" name="Bildobjekt 14">
            <a:extLst>
              <a:ext uri="{FF2B5EF4-FFF2-40B4-BE49-F238E27FC236}">
                <a16:creationId xmlns:a16="http://schemas.microsoft.com/office/drawing/2014/main" id="{746BEE1A-EE14-2BC1-E9E8-37C3D2CA3DEE}"/>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620116" y="724985"/>
            <a:ext cx="4370539" cy="2911748"/>
          </a:xfrm>
          <a:prstGeom prst="rect">
            <a:avLst/>
          </a:prstGeom>
        </p:spPr>
      </p:pic>
    </p:spTree>
    <p:extLst>
      <p:ext uri="{BB962C8B-B14F-4D97-AF65-F5344CB8AC3E}">
        <p14:creationId xmlns:p14="http://schemas.microsoft.com/office/powerpoint/2010/main" val="32450572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latshållare för text 2">
            <a:extLst>
              <a:ext uri="{FF2B5EF4-FFF2-40B4-BE49-F238E27FC236}">
                <a16:creationId xmlns:a16="http://schemas.microsoft.com/office/drawing/2014/main" id="{4253351D-7326-4D5D-9BC5-ADEEE560556E}"/>
              </a:ext>
            </a:extLst>
          </p:cNvPr>
          <p:cNvSpPr txBox="1">
            <a:spLocks/>
          </p:cNvSpPr>
          <p:nvPr/>
        </p:nvSpPr>
        <p:spPr>
          <a:xfrm>
            <a:off x="345054" y="635700"/>
            <a:ext cx="9881439" cy="5873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3600" b="1" dirty="0">
                <a:solidFill>
                  <a:schemeClr val="tx2"/>
                </a:solidFill>
                <a:hlinkClick r:id="rId3">
                  <a:extLst>
                    <a:ext uri="{A12FA001-AC4F-418D-AE19-62706E023703}">
                      <ahyp:hlinkClr xmlns:ahyp="http://schemas.microsoft.com/office/drawing/2018/hyperlinkcolor" val="tx"/>
                    </a:ext>
                  </a:extLst>
                </a:hlinkClick>
              </a:rPr>
              <a:t>www.su.se/kemilararnas-resurscentrum</a:t>
            </a:r>
            <a:endParaRPr lang="en-GB" sz="3600" b="1" dirty="0">
              <a:solidFill>
                <a:schemeClr val="tx2"/>
              </a:solidFill>
            </a:endParaRPr>
          </a:p>
        </p:txBody>
      </p:sp>
      <p:sp>
        <p:nvSpPr>
          <p:cNvPr id="12" name="textruta 11">
            <a:extLst>
              <a:ext uri="{FF2B5EF4-FFF2-40B4-BE49-F238E27FC236}">
                <a16:creationId xmlns:a16="http://schemas.microsoft.com/office/drawing/2014/main" id="{F9543A7B-D6F5-4747-A51C-6FF5E57A5469}"/>
              </a:ext>
            </a:extLst>
          </p:cNvPr>
          <p:cNvSpPr txBox="1"/>
          <p:nvPr/>
        </p:nvSpPr>
        <p:spPr>
          <a:xfrm>
            <a:off x="1154115" y="1420462"/>
            <a:ext cx="1546834" cy="523220"/>
          </a:xfrm>
          <a:prstGeom prst="rect">
            <a:avLst/>
          </a:prstGeom>
          <a:noFill/>
        </p:spPr>
        <p:txBody>
          <a:bodyPr wrap="none" rtlCol="0">
            <a:spAutoFit/>
          </a:bodyPr>
          <a:lstStyle/>
          <a:p>
            <a:r>
              <a:rPr lang="sv-SE" sz="2800" b="1" dirty="0">
                <a:solidFill>
                  <a:schemeClr val="tx2"/>
                </a:solidFill>
              </a:rPr>
              <a:t>/Nyheter</a:t>
            </a:r>
            <a:endParaRPr lang="en-GB" sz="2800" b="1" dirty="0">
              <a:solidFill>
                <a:schemeClr val="tx2"/>
              </a:solidFill>
            </a:endParaRPr>
          </a:p>
        </p:txBody>
      </p:sp>
      <p:sp>
        <p:nvSpPr>
          <p:cNvPr id="25" name="textruta 24">
            <a:extLst>
              <a:ext uri="{FF2B5EF4-FFF2-40B4-BE49-F238E27FC236}">
                <a16:creationId xmlns:a16="http://schemas.microsoft.com/office/drawing/2014/main" id="{A1D93D20-D427-4E53-8FFC-D9E767BCBDA2}"/>
              </a:ext>
            </a:extLst>
          </p:cNvPr>
          <p:cNvSpPr txBox="1"/>
          <p:nvPr/>
        </p:nvSpPr>
        <p:spPr>
          <a:xfrm>
            <a:off x="7605463" y="1420462"/>
            <a:ext cx="1672509" cy="523220"/>
          </a:xfrm>
          <a:prstGeom prst="rect">
            <a:avLst/>
          </a:prstGeom>
          <a:noFill/>
        </p:spPr>
        <p:txBody>
          <a:bodyPr wrap="none" rtlCol="0">
            <a:spAutoFit/>
          </a:bodyPr>
          <a:lstStyle/>
          <a:p>
            <a:r>
              <a:rPr lang="sv-SE" sz="2800" b="1" dirty="0">
                <a:solidFill>
                  <a:schemeClr val="tx2"/>
                </a:solidFill>
              </a:rPr>
              <a:t>/Kalender</a:t>
            </a:r>
            <a:endParaRPr lang="en-GB" sz="2800" b="1" dirty="0">
              <a:solidFill>
                <a:schemeClr val="tx2"/>
              </a:solidFill>
            </a:endParaRPr>
          </a:p>
        </p:txBody>
      </p:sp>
      <p:grpSp>
        <p:nvGrpSpPr>
          <p:cNvPr id="19" name="Grupp 18">
            <a:extLst>
              <a:ext uri="{FF2B5EF4-FFF2-40B4-BE49-F238E27FC236}">
                <a16:creationId xmlns:a16="http://schemas.microsoft.com/office/drawing/2014/main" id="{958DF6BA-ED4A-FD15-383B-0D1450969C59}"/>
              </a:ext>
            </a:extLst>
          </p:cNvPr>
          <p:cNvGrpSpPr/>
          <p:nvPr/>
        </p:nvGrpSpPr>
        <p:grpSpPr>
          <a:xfrm>
            <a:off x="4257389" y="4841946"/>
            <a:ext cx="1943100" cy="1743075"/>
            <a:chOff x="4631937" y="4181475"/>
            <a:chExt cx="1943100" cy="1743075"/>
          </a:xfrm>
        </p:grpSpPr>
        <p:sp>
          <p:nvSpPr>
            <p:cNvPr id="18" name="Rektangel med rundade hörn 17">
              <a:extLst>
                <a:ext uri="{FF2B5EF4-FFF2-40B4-BE49-F238E27FC236}">
                  <a16:creationId xmlns:a16="http://schemas.microsoft.com/office/drawing/2014/main" id="{DD249D47-478B-99F3-0375-FB3775EB31CE}"/>
                </a:ext>
              </a:extLst>
            </p:cNvPr>
            <p:cNvSpPr/>
            <p:nvPr/>
          </p:nvSpPr>
          <p:spPr>
            <a:xfrm>
              <a:off x="4631937" y="4181475"/>
              <a:ext cx="1943100" cy="1743075"/>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textruta 16">
              <a:extLst>
                <a:ext uri="{FF2B5EF4-FFF2-40B4-BE49-F238E27FC236}">
                  <a16:creationId xmlns:a16="http://schemas.microsoft.com/office/drawing/2014/main" id="{ED358B34-D896-669B-15E4-5386C91FD758}"/>
                </a:ext>
              </a:extLst>
            </p:cNvPr>
            <p:cNvSpPr txBox="1"/>
            <p:nvPr/>
          </p:nvSpPr>
          <p:spPr>
            <a:xfrm>
              <a:off x="4937786" y="4416835"/>
              <a:ext cx="1624939" cy="1200329"/>
            </a:xfrm>
            <a:prstGeom prst="rect">
              <a:avLst/>
            </a:prstGeom>
            <a:noFill/>
          </p:spPr>
          <p:txBody>
            <a:bodyPr wrap="square" rtlCol="0">
              <a:spAutoFit/>
            </a:bodyPr>
            <a:lstStyle/>
            <a:p>
              <a:r>
                <a:rPr lang="sv-SE" dirty="0"/>
                <a:t>Webbinarier, kursdagar, </a:t>
              </a:r>
              <a:br>
                <a:rPr lang="sv-SE" dirty="0"/>
              </a:br>
              <a:r>
                <a:rPr lang="sv-SE" dirty="0"/>
                <a:t>nyhetsbrev, arbetsmaterial</a:t>
              </a:r>
            </a:p>
          </p:txBody>
        </p:sp>
      </p:grpSp>
      <p:pic>
        <p:nvPicPr>
          <p:cNvPr id="5" name="Bildobjekt 4">
            <a:extLst>
              <a:ext uri="{FF2B5EF4-FFF2-40B4-BE49-F238E27FC236}">
                <a16:creationId xmlns:a16="http://schemas.microsoft.com/office/drawing/2014/main" id="{2B1F1EF4-D8A0-618B-849B-3E3C73774046}"/>
              </a:ext>
            </a:extLst>
          </p:cNvPr>
          <p:cNvPicPr>
            <a:picLocks noChangeAspect="1"/>
          </p:cNvPicPr>
          <p:nvPr/>
        </p:nvPicPr>
        <p:blipFill>
          <a:blip r:embed="rId4"/>
          <a:srcRect l="34376" r="33837" b="52621"/>
          <a:stretch>
            <a:fillRect/>
          </a:stretch>
        </p:blipFill>
        <p:spPr>
          <a:xfrm>
            <a:off x="9051317" y="2062010"/>
            <a:ext cx="2811776" cy="17369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Bildobjekt 5">
            <a:extLst>
              <a:ext uri="{FF2B5EF4-FFF2-40B4-BE49-F238E27FC236}">
                <a16:creationId xmlns:a16="http://schemas.microsoft.com/office/drawing/2014/main" id="{5C7598D3-F7E9-5B4A-CCDF-173C5163DD6D}"/>
              </a:ext>
            </a:extLst>
          </p:cNvPr>
          <p:cNvPicPr>
            <a:picLocks noChangeAspect="1"/>
          </p:cNvPicPr>
          <p:nvPr/>
        </p:nvPicPr>
        <p:blipFill>
          <a:blip r:embed="rId4"/>
          <a:srcRect t="54075" r="68214"/>
          <a:stretch>
            <a:fillRect/>
          </a:stretch>
        </p:blipFill>
        <p:spPr>
          <a:xfrm>
            <a:off x="9258503" y="3485650"/>
            <a:ext cx="2772481" cy="16601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 name="Bildobjekt 19">
            <a:extLst>
              <a:ext uri="{FF2B5EF4-FFF2-40B4-BE49-F238E27FC236}">
                <a16:creationId xmlns:a16="http://schemas.microsoft.com/office/drawing/2014/main" id="{893B3469-0434-DD00-532A-A283EE18AADA}"/>
              </a:ext>
            </a:extLst>
          </p:cNvPr>
          <p:cNvPicPr>
            <a:picLocks noChangeAspect="1"/>
          </p:cNvPicPr>
          <p:nvPr/>
        </p:nvPicPr>
        <p:blipFill>
          <a:blip r:embed="rId5"/>
          <a:stretch>
            <a:fillRect/>
          </a:stretch>
        </p:blipFill>
        <p:spPr>
          <a:xfrm>
            <a:off x="6096000" y="2062010"/>
            <a:ext cx="2519982" cy="16746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Bildobjekt 2">
            <a:extLst>
              <a:ext uri="{FF2B5EF4-FFF2-40B4-BE49-F238E27FC236}">
                <a16:creationId xmlns:a16="http://schemas.microsoft.com/office/drawing/2014/main" id="{E6BBDBB2-8792-70BE-C97F-AA9986BEADE5}"/>
              </a:ext>
            </a:extLst>
          </p:cNvPr>
          <p:cNvPicPr>
            <a:picLocks noChangeAspect="1"/>
          </p:cNvPicPr>
          <p:nvPr/>
        </p:nvPicPr>
        <p:blipFill>
          <a:blip r:embed="rId4"/>
          <a:srcRect r="68214" b="52621"/>
          <a:stretch>
            <a:fillRect/>
          </a:stretch>
        </p:blipFill>
        <p:spPr>
          <a:xfrm>
            <a:off x="6386722" y="3515421"/>
            <a:ext cx="2581059" cy="15944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Bildobjekt 6">
            <a:extLst>
              <a:ext uri="{FF2B5EF4-FFF2-40B4-BE49-F238E27FC236}">
                <a16:creationId xmlns:a16="http://schemas.microsoft.com/office/drawing/2014/main" id="{38FBEEB8-F902-DAB2-F6DB-AEA21FDC702A}"/>
              </a:ext>
            </a:extLst>
          </p:cNvPr>
          <p:cNvPicPr>
            <a:picLocks noChangeAspect="1"/>
          </p:cNvPicPr>
          <p:nvPr/>
        </p:nvPicPr>
        <p:blipFill>
          <a:blip r:embed="rId4"/>
          <a:srcRect l="68855" b="52621"/>
          <a:stretch>
            <a:fillRect/>
          </a:stretch>
        </p:blipFill>
        <p:spPr>
          <a:xfrm>
            <a:off x="6759189" y="4991581"/>
            <a:ext cx="2633152" cy="16601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2" name="Bildobjekt 21">
            <a:extLst>
              <a:ext uri="{FF2B5EF4-FFF2-40B4-BE49-F238E27FC236}">
                <a16:creationId xmlns:a16="http://schemas.microsoft.com/office/drawing/2014/main" id="{78630090-D477-2318-2372-5B86955259A2}"/>
              </a:ext>
            </a:extLst>
          </p:cNvPr>
          <p:cNvPicPr>
            <a:picLocks noChangeAspect="1"/>
          </p:cNvPicPr>
          <p:nvPr/>
        </p:nvPicPr>
        <p:blipFill>
          <a:blip r:embed="rId6"/>
          <a:stretch>
            <a:fillRect/>
          </a:stretch>
        </p:blipFill>
        <p:spPr>
          <a:xfrm>
            <a:off x="377224" y="2183090"/>
            <a:ext cx="3528366" cy="4442845"/>
          </a:xfrm>
          <a:prstGeom prst="rect">
            <a:avLst/>
          </a:prstGeom>
        </p:spPr>
      </p:pic>
    </p:spTree>
    <p:extLst>
      <p:ext uri="{BB962C8B-B14F-4D97-AF65-F5344CB8AC3E}">
        <p14:creationId xmlns:p14="http://schemas.microsoft.com/office/powerpoint/2010/main" val="1291536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7389A9FB-43D9-4E94-A5B9-F29BD34FD705}"/>
              </a:ext>
            </a:extLst>
          </p:cNvPr>
          <p:cNvSpPr>
            <a:spLocks noGrp="1"/>
          </p:cNvSpPr>
          <p:nvPr>
            <p:ph type="body" sz="quarter" idx="11"/>
          </p:nvPr>
        </p:nvSpPr>
        <p:spPr>
          <a:xfrm>
            <a:off x="643017" y="656249"/>
            <a:ext cx="10987008" cy="582002"/>
          </a:xfrm>
        </p:spPr>
        <p:txBody>
          <a:bodyPr/>
          <a:lstStyle/>
          <a:p>
            <a:r>
              <a:rPr lang="sv-SE" dirty="0" err="1"/>
              <a:t>Chesse</a:t>
            </a:r>
            <a:r>
              <a:rPr lang="sv-SE" dirty="0"/>
              <a:t> – hemsida om kemisäkerhet</a:t>
            </a:r>
          </a:p>
        </p:txBody>
      </p:sp>
      <p:pic>
        <p:nvPicPr>
          <p:cNvPr id="5" name="Bildobjekt 4">
            <a:extLst>
              <a:ext uri="{FF2B5EF4-FFF2-40B4-BE49-F238E27FC236}">
                <a16:creationId xmlns:a16="http://schemas.microsoft.com/office/drawing/2014/main" id="{BB2809A2-3F4B-4BA6-8321-7D57D647569A}"/>
              </a:ext>
            </a:extLst>
          </p:cNvPr>
          <p:cNvPicPr>
            <a:picLocks noChangeAspect="1"/>
          </p:cNvPicPr>
          <p:nvPr/>
        </p:nvPicPr>
        <p:blipFill rotWithShape="1">
          <a:blip r:embed="rId2"/>
          <a:srcRect l="10362" t="8822" r="19001"/>
          <a:stretch>
            <a:fillRect/>
          </a:stretch>
        </p:blipFill>
        <p:spPr>
          <a:xfrm>
            <a:off x="719217" y="1398418"/>
            <a:ext cx="6824182" cy="4679509"/>
          </a:xfrm>
          <a:prstGeom prst="rect">
            <a:avLst/>
          </a:prstGeom>
        </p:spPr>
      </p:pic>
      <p:pic>
        <p:nvPicPr>
          <p:cNvPr id="2" name="Bildobjekt 1">
            <a:extLst>
              <a:ext uri="{FF2B5EF4-FFF2-40B4-BE49-F238E27FC236}">
                <a16:creationId xmlns:a16="http://schemas.microsoft.com/office/drawing/2014/main" id="{EF59696B-E47A-F8E1-5CF3-EAF33574FD4A}"/>
              </a:ext>
            </a:extLst>
          </p:cNvPr>
          <p:cNvPicPr>
            <a:picLocks noChangeAspect="1"/>
          </p:cNvPicPr>
          <p:nvPr/>
        </p:nvPicPr>
        <p:blipFill>
          <a:blip r:embed="rId3"/>
          <a:stretch>
            <a:fillRect/>
          </a:stretch>
        </p:blipFill>
        <p:spPr>
          <a:xfrm>
            <a:off x="719217" y="5125869"/>
            <a:ext cx="6824182" cy="1636881"/>
          </a:xfrm>
          <a:prstGeom prst="rect">
            <a:avLst/>
          </a:prstGeom>
        </p:spPr>
      </p:pic>
      <p:grpSp>
        <p:nvGrpSpPr>
          <p:cNvPr id="4" name="Grupp 3">
            <a:extLst>
              <a:ext uri="{FF2B5EF4-FFF2-40B4-BE49-F238E27FC236}">
                <a16:creationId xmlns:a16="http://schemas.microsoft.com/office/drawing/2014/main" id="{AAABEAC7-7155-2169-03EB-3B3E05301F32}"/>
              </a:ext>
            </a:extLst>
          </p:cNvPr>
          <p:cNvGrpSpPr/>
          <p:nvPr/>
        </p:nvGrpSpPr>
        <p:grpSpPr>
          <a:xfrm>
            <a:off x="8210550" y="2656525"/>
            <a:ext cx="3143250" cy="2324100"/>
            <a:chOff x="6326694" y="1485574"/>
            <a:chExt cx="5210175" cy="3651576"/>
          </a:xfrm>
        </p:grpSpPr>
        <p:pic>
          <p:nvPicPr>
            <p:cNvPr id="6" name="Bildobjekt 5">
              <a:extLst>
                <a:ext uri="{FF2B5EF4-FFF2-40B4-BE49-F238E27FC236}">
                  <a16:creationId xmlns:a16="http://schemas.microsoft.com/office/drawing/2014/main" id="{0A2D28DF-A9AB-027E-550F-87F63BE21EAA}"/>
                </a:ext>
              </a:extLst>
            </p:cNvPr>
            <p:cNvPicPr>
              <a:picLocks noChangeAspect="1"/>
            </p:cNvPicPr>
            <p:nvPr/>
          </p:nvPicPr>
          <p:blipFill>
            <a:blip r:embed="rId4"/>
            <a:stretch>
              <a:fillRect/>
            </a:stretch>
          </p:blipFill>
          <p:spPr>
            <a:xfrm>
              <a:off x="6326694" y="1485574"/>
              <a:ext cx="5210175" cy="3651576"/>
            </a:xfrm>
            <a:prstGeom prst="rect">
              <a:avLst/>
            </a:prstGeom>
          </p:spPr>
        </p:pic>
        <p:sp>
          <p:nvSpPr>
            <p:cNvPr id="8" name="Rektangel med rundade hörn 7">
              <a:extLst>
                <a:ext uri="{FF2B5EF4-FFF2-40B4-BE49-F238E27FC236}">
                  <a16:creationId xmlns:a16="http://schemas.microsoft.com/office/drawing/2014/main" id="{AEAFEC52-202E-0CE2-570A-052B72200476}"/>
                </a:ext>
              </a:extLst>
            </p:cNvPr>
            <p:cNvSpPr/>
            <p:nvPr/>
          </p:nvSpPr>
          <p:spPr>
            <a:xfrm>
              <a:off x="9677400" y="3781425"/>
              <a:ext cx="1859469" cy="952500"/>
            </a:xfrm>
            <a:prstGeom prst="roundRect">
              <a:avLst/>
            </a:prstGeom>
            <a:noFill/>
            <a:ln w="2857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9" name="textruta 8">
            <a:extLst>
              <a:ext uri="{FF2B5EF4-FFF2-40B4-BE49-F238E27FC236}">
                <a16:creationId xmlns:a16="http://schemas.microsoft.com/office/drawing/2014/main" id="{D1958047-4609-0429-33CF-B74AA6A39EE0}"/>
              </a:ext>
            </a:extLst>
          </p:cNvPr>
          <p:cNvSpPr txBox="1"/>
          <p:nvPr/>
        </p:nvSpPr>
        <p:spPr>
          <a:xfrm>
            <a:off x="7714658" y="1674271"/>
            <a:ext cx="3915367" cy="461665"/>
          </a:xfrm>
          <a:prstGeom prst="rect">
            <a:avLst/>
          </a:prstGeom>
          <a:noFill/>
        </p:spPr>
        <p:txBody>
          <a:bodyPr wrap="none" rtlCol="0">
            <a:spAutoFit/>
          </a:bodyPr>
          <a:lstStyle/>
          <a:p>
            <a:r>
              <a:rPr lang="sv-SE" sz="2400" dirty="0"/>
              <a:t>utvecklat i ERASMUS+-projekt</a:t>
            </a:r>
          </a:p>
        </p:txBody>
      </p:sp>
    </p:spTree>
    <p:extLst>
      <p:ext uri="{BB962C8B-B14F-4D97-AF65-F5344CB8AC3E}">
        <p14:creationId xmlns:p14="http://schemas.microsoft.com/office/powerpoint/2010/main" val="18041591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innehåll 9">
            <a:extLst>
              <a:ext uri="{FF2B5EF4-FFF2-40B4-BE49-F238E27FC236}">
                <a16:creationId xmlns:a16="http://schemas.microsoft.com/office/drawing/2014/main" id="{B5A5FFF1-A96A-4022-AFF6-08D949AC0EFC}"/>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43018" y="1574010"/>
            <a:ext cx="9841796" cy="4611063"/>
          </a:xfrm>
          <a:prstGeom prst="rect">
            <a:avLst/>
          </a:prstGeom>
        </p:spPr>
      </p:pic>
      <p:sp>
        <p:nvSpPr>
          <p:cNvPr id="7" name="Platshållare för text 2">
            <a:extLst>
              <a:ext uri="{FF2B5EF4-FFF2-40B4-BE49-F238E27FC236}">
                <a16:creationId xmlns:a16="http://schemas.microsoft.com/office/drawing/2014/main" id="{DB6A625E-B573-43AA-8A3F-AE0015887DE9}"/>
              </a:ext>
            </a:extLst>
          </p:cNvPr>
          <p:cNvSpPr txBox="1">
            <a:spLocks/>
          </p:cNvSpPr>
          <p:nvPr/>
        </p:nvSpPr>
        <p:spPr>
          <a:xfrm>
            <a:off x="643018" y="656248"/>
            <a:ext cx="10944924" cy="5873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3600" b="1" dirty="0">
                <a:solidFill>
                  <a:schemeClr val="tx2"/>
                </a:solidFill>
                <a:cs typeface="Calibri" charset="0"/>
              </a:rPr>
              <a:t>Kemikalielagstiftningen – vårt ”säkerhetsbälte”</a:t>
            </a:r>
            <a:endParaRPr lang="en-GB" sz="3600" b="1" dirty="0">
              <a:solidFill>
                <a:schemeClr val="tx2"/>
              </a:solidFill>
            </a:endParaRPr>
          </a:p>
        </p:txBody>
      </p:sp>
      <p:pic>
        <p:nvPicPr>
          <p:cNvPr id="8" name="Bildobjekt 7">
            <a:hlinkClick r:id="rId4"/>
            <a:extLst>
              <a:ext uri="{FF2B5EF4-FFF2-40B4-BE49-F238E27FC236}">
                <a16:creationId xmlns:a16="http://schemas.microsoft.com/office/drawing/2014/main" id="{95D67BE0-A356-4EDC-91FF-4F9546BD7E4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280793" y="5933086"/>
            <a:ext cx="2138236" cy="853020"/>
          </a:xfrm>
          <a:prstGeom prst="rect">
            <a:avLst/>
          </a:prstGeom>
        </p:spPr>
      </p:pic>
      <p:sp>
        <p:nvSpPr>
          <p:cNvPr id="9" name="textruta 8">
            <a:extLst>
              <a:ext uri="{FF2B5EF4-FFF2-40B4-BE49-F238E27FC236}">
                <a16:creationId xmlns:a16="http://schemas.microsoft.com/office/drawing/2014/main" id="{AC4C1DD4-A810-403D-AAC3-75009BDB5D93}"/>
              </a:ext>
            </a:extLst>
          </p:cNvPr>
          <p:cNvSpPr txBox="1"/>
          <p:nvPr/>
        </p:nvSpPr>
        <p:spPr>
          <a:xfrm>
            <a:off x="3513101" y="6224273"/>
            <a:ext cx="3954677" cy="461665"/>
          </a:xfrm>
          <a:prstGeom prst="rect">
            <a:avLst/>
          </a:prstGeom>
          <a:noFill/>
        </p:spPr>
        <p:txBody>
          <a:bodyPr wrap="square">
            <a:spAutoFit/>
          </a:bodyPr>
          <a:lstStyle/>
          <a:p>
            <a:r>
              <a:rPr lang="sv-SE" sz="2400" dirty="0">
                <a:latin typeface="+mj-lt"/>
                <a:sym typeface="Wingdings" panose="05000000000000000000" pitchFamily="2" charset="2"/>
                <a:hlinkClick r:id="rId4"/>
              </a:rPr>
              <a:t> </a:t>
            </a:r>
            <a:r>
              <a:rPr lang="sv-SE" sz="2400" dirty="0">
                <a:latin typeface="+mj-lt"/>
                <a:hlinkClick r:id="rId4"/>
              </a:rPr>
              <a:t>https://chesse.org/sv/</a:t>
            </a:r>
            <a:endParaRPr lang="sv-SE" sz="2400" dirty="0">
              <a:latin typeface="+mj-lt"/>
            </a:endParaRPr>
          </a:p>
        </p:txBody>
      </p:sp>
    </p:spTree>
    <p:extLst>
      <p:ext uri="{BB962C8B-B14F-4D97-AF65-F5344CB8AC3E}">
        <p14:creationId xmlns:p14="http://schemas.microsoft.com/office/powerpoint/2010/main" val="35121903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1866A210-47A0-49FD-9E94-D991EE7E996A}"/>
              </a:ext>
            </a:extLst>
          </p:cNvPr>
          <p:cNvSpPr>
            <a:spLocks noGrp="1"/>
          </p:cNvSpPr>
          <p:nvPr>
            <p:ph type="body" sz="quarter" idx="11"/>
          </p:nvPr>
        </p:nvSpPr>
        <p:spPr>
          <a:xfrm>
            <a:off x="643017" y="656248"/>
            <a:ext cx="11085157" cy="1026212"/>
          </a:xfrm>
        </p:spPr>
        <p:txBody>
          <a:bodyPr/>
          <a:lstStyle/>
          <a:p>
            <a:pPr marL="0" indent="0">
              <a:buNone/>
            </a:pPr>
            <a:r>
              <a:rPr lang="sv-SE" dirty="0"/>
              <a:t>Nationella m</a:t>
            </a:r>
            <a:r>
              <a:rPr lang="sv-SE" sz="3600" b="1" dirty="0"/>
              <a:t>yndigheter </a:t>
            </a:r>
            <a:br>
              <a:rPr lang="sv-SE" sz="3600" b="1" dirty="0"/>
            </a:br>
            <a:r>
              <a:rPr lang="sv-SE" sz="2800" b="0" dirty="0"/>
              <a:t>med relevant koppling till skolans kemikaliehantering</a:t>
            </a:r>
            <a:endParaRPr lang="en-GB" sz="2800" b="0" dirty="0"/>
          </a:p>
        </p:txBody>
      </p:sp>
      <p:sp>
        <p:nvSpPr>
          <p:cNvPr id="4" name="textruta 3">
            <a:extLst>
              <a:ext uri="{FF2B5EF4-FFF2-40B4-BE49-F238E27FC236}">
                <a16:creationId xmlns:a16="http://schemas.microsoft.com/office/drawing/2014/main" id="{BB439B05-A616-41E3-9B99-CF99D0F87C3B}"/>
              </a:ext>
            </a:extLst>
          </p:cNvPr>
          <p:cNvSpPr txBox="1"/>
          <p:nvPr/>
        </p:nvSpPr>
        <p:spPr>
          <a:xfrm>
            <a:off x="566530" y="5565913"/>
            <a:ext cx="2196548" cy="1010470"/>
          </a:xfrm>
          <a:prstGeom prst="rect">
            <a:avLst/>
          </a:prstGeom>
          <a:solidFill>
            <a:schemeClr val="bg2"/>
          </a:solidFill>
        </p:spPr>
        <p:txBody>
          <a:bodyPr wrap="square" rtlCol="0">
            <a:spAutoFit/>
          </a:bodyPr>
          <a:lstStyle/>
          <a:p>
            <a:endParaRPr lang="sv-SE" dirty="0"/>
          </a:p>
        </p:txBody>
      </p:sp>
      <p:graphicFrame>
        <p:nvGraphicFramePr>
          <p:cNvPr id="5" name="Tabell 4">
            <a:extLst>
              <a:ext uri="{FF2B5EF4-FFF2-40B4-BE49-F238E27FC236}">
                <a16:creationId xmlns:a16="http://schemas.microsoft.com/office/drawing/2014/main" id="{5D02E3BC-DDA8-44CD-A695-2C88349DBC77}"/>
              </a:ext>
            </a:extLst>
          </p:cNvPr>
          <p:cNvGraphicFramePr>
            <a:graphicFrameLocks noGrp="1"/>
          </p:cNvGraphicFramePr>
          <p:nvPr/>
        </p:nvGraphicFramePr>
        <p:xfrm>
          <a:off x="673563" y="2237014"/>
          <a:ext cx="3395821" cy="4071414"/>
        </p:xfrm>
        <a:graphic>
          <a:graphicData uri="http://schemas.openxmlformats.org/drawingml/2006/table">
            <a:tbl>
              <a:tblPr firstRow="1" bandRow="1">
                <a:tableStyleId>{5DA37D80-6434-44D0-A028-1B22A696006F}</a:tableStyleId>
              </a:tblPr>
              <a:tblGrid>
                <a:gridCol w="3395821">
                  <a:extLst>
                    <a:ext uri="{9D8B030D-6E8A-4147-A177-3AD203B41FA5}">
                      <a16:colId xmlns:a16="http://schemas.microsoft.com/office/drawing/2014/main" val="1918751215"/>
                    </a:ext>
                  </a:extLst>
                </a:gridCol>
              </a:tblGrid>
              <a:tr h="604884">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sv-SE" sz="2400" dirty="0">
                          <a:effectLst/>
                          <a:latin typeface="Calibri Light (rubriker)"/>
                        </a:rPr>
                        <a:t>Myndighetsområde</a:t>
                      </a:r>
                    </a:p>
                  </a:txBody>
                  <a:tcPr marL="52274" marR="104548" marT="69699" marB="69699" anchor="ctr"/>
                </a:tc>
                <a:extLst>
                  <a:ext uri="{0D108BD9-81ED-4DB2-BD59-A6C34878D82A}">
                    <a16:rowId xmlns:a16="http://schemas.microsoft.com/office/drawing/2014/main" val="4237782499"/>
                  </a:ext>
                </a:extLst>
              </a:tr>
              <a:tr h="573811">
                <a:tc>
                  <a:txBody>
                    <a:bodyPr/>
                    <a:lstStyle/>
                    <a:p>
                      <a:pPr>
                        <a:lnSpc>
                          <a:spcPct val="100000"/>
                        </a:lnSpc>
                        <a:spcBef>
                          <a:spcPts val="600"/>
                        </a:spcBef>
                        <a:spcAft>
                          <a:spcPts val="600"/>
                        </a:spcAft>
                      </a:pPr>
                      <a:r>
                        <a:rPr lang="sv-SE" sz="2400" dirty="0">
                          <a:latin typeface="Calibri Light (rubriker)"/>
                        </a:rPr>
                        <a:t>Arbetsmiljö</a:t>
                      </a:r>
                    </a:p>
                  </a:txBody>
                  <a:tcPr/>
                </a:tc>
                <a:extLst>
                  <a:ext uri="{0D108BD9-81ED-4DB2-BD59-A6C34878D82A}">
                    <a16:rowId xmlns:a16="http://schemas.microsoft.com/office/drawing/2014/main" val="1253842959"/>
                  </a:ext>
                </a:extLst>
              </a:tr>
              <a:tr h="876283">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sv-SE" sz="2400" dirty="0">
                          <a:latin typeface="Calibri Light (rubriker)"/>
                        </a:rPr>
                        <a:t>Brandfarliga och explosiva ämnen</a:t>
                      </a:r>
                    </a:p>
                  </a:txBody>
                  <a:tcPr/>
                </a:tc>
                <a:extLst>
                  <a:ext uri="{0D108BD9-81ED-4DB2-BD59-A6C34878D82A}">
                    <a16:rowId xmlns:a16="http://schemas.microsoft.com/office/drawing/2014/main" val="3537263844"/>
                  </a:ext>
                </a:extLst>
              </a:tr>
              <a:tr h="184114">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sv-SE" sz="2400" dirty="0">
                          <a:latin typeface="Calibri Light (rubriker)"/>
                        </a:rPr>
                        <a:t>Yttre miljö och avfall</a:t>
                      </a:r>
                    </a:p>
                  </a:txBody>
                  <a:tcPr/>
                </a:tc>
                <a:extLst>
                  <a:ext uri="{0D108BD9-81ED-4DB2-BD59-A6C34878D82A}">
                    <a16:rowId xmlns:a16="http://schemas.microsoft.com/office/drawing/2014/main" val="721840685"/>
                  </a:ext>
                </a:extLst>
              </a:tr>
              <a:tr h="573811">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sv-SE" sz="2400" dirty="0">
                          <a:latin typeface="Calibri Light (rubriker)"/>
                        </a:rPr>
                        <a:t>Ämnesplaner</a:t>
                      </a:r>
                    </a:p>
                  </a:txBody>
                  <a:tcPr/>
                </a:tc>
                <a:extLst>
                  <a:ext uri="{0D108BD9-81ED-4DB2-BD59-A6C34878D82A}">
                    <a16:rowId xmlns:a16="http://schemas.microsoft.com/office/drawing/2014/main" val="3517367911"/>
                  </a:ext>
                </a:extLst>
              </a:tr>
              <a:tr h="985425">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sv-SE" sz="2400" dirty="0">
                          <a:latin typeface="Calibri Light (rubriker)"/>
                        </a:rPr>
                        <a:t>Information till producenter</a:t>
                      </a:r>
                    </a:p>
                  </a:txBody>
                  <a:tcPr/>
                </a:tc>
                <a:extLst>
                  <a:ext uri="{0D108BD9-81ED-4DB2-BD59-A6C34878D82A}">
                    <a16:rowId xmlns:a16="http://schemas.microsoft.com/office/drawing/2014/main" val="3012559961"/>
                  </a:ext>
                </a:extLst>
              </a:tr>
            </a:tbl>
          </a:graphicData>
        </a:graphic>
      </p:graphicFrame>
      <p:sp>
        <p:nvSpPr>
          <p:cNvPr id="6" name="textruta 5">
            <a:extLst>
              <a:ext uri="{FF2B5EF4-FFF2-40B4-BE49-F238E27FC236}">
                <a16:creationId xmlns:a16="http://schemas.microsoft.com/office/drawing/2014/main" id="{BFD7E679-D3F8-4E05-A130-58E68F56A71B}"/>
              </a:ext>
            </a:extLst>
          </p:cNvPr>
          <p:cNvSpPr txBox="1"/>
          <p:nvPr/>
        </p:nvSpPr>
        <p:spPr>
          <a:xfrm>
            <a:off x="6725012" y="2366032"/>
            <a:ext cx="5105037" cy="2908489"/>
          </a:xfrm>
          <a:prstGeom prst="rect">
            <a:avLst/>
          </a:prstGeom>
          <a:noFill/>
          <a:ln>
            <a:solidFill>
              <a:srgbClr val="FBBA5C"/>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marL="358775" lvl="3" indent="-342900">
              <a:spcAft>
                <a:spcPts val="600"/>
              </a:spcAft>
              <a:buFont typeface="Arial" panose="020B0604020202020204" pitchFamily="34" charset="0"/>
              <a:buChar char="•"/>
              <a:tabLst>
                <a:tab pos="2244725" algn="l"/>
              </a:tabLst>
            </a:pPr>
            <a:r>
              <a:rPr lang="sv-SE" altLang="sv-SE" sz="2400" dirty="0">
                <a:solidFill>
                  <a:schemeClr val="tx1"/>
                </a:solidFill>
                <a:latin typeface="Calibri Light (rubriker)"/>
              </a:rPr>
              <a:t>Myndighetsutövning – Författningar med lagar – Allmänna råd – Inspektioner och tillsyn</a:t>
            </a:r>
          </a:p>
          <a:p>
            <a:pPr marL="358775" lvl="3" indent="-342900">
              <a:spcAft>
                <a:spcPts val="1200"/>
              </a:spcAft>
              <a:buFont typeface="Arial" panose="020B0604020202020204" pitchFamily="34" charset="0"/>
              <a:buChar char="•"/>
              <a:tabLst>
                <a:tab pos="2244725" algn="l"/>
              </a:tabLst>
            </a:pPr>
            <a:r>
              <a:rPr lang="sv-SE" altLang="sv-SE" sz="2400" dirty="0">
                <a:solidFill>
                  <a:schemeClr val="tx1"/>
                </a:solidFill>
                <a:latin typeface="Calibri Light (rubriker)"/>
                <a:ea typeface="Calibri" panose="020F0502020204030204" pitchFamily="34" charset="0"/>
                <a:cs typeface="Times New Roman" panose="02020603050405020304" pitchFamily="18" charset="0"/>
              </a:rPr>
              <a:t>Omfattar både arbetet i klassrummet och lärarnas för- och efterarbete.</a:t>
            </a:r>
          </a:p>
          <a:p>
            <a:pPr marL="358775" lvl="3" indent="-342900">
              <a:spcAft>
                <a:spcPts val="1200"/>
              </a:spcAft>
              <a:buFont typeface="Arial" panose="020B0604020202020204" pitchFamily="34" charset="0"/>
              <a:buChar char="•"/>
              <a:tabLst>
                <a:tab pos="2244725" algn="l"/>
              </a:tabLst>
            </a:pPr>
            <a:r>
              <a:rPr lang="sv-SE" sz="2400" dirty="0">
                <a:solidFill>
                  <a:schemeClr val="tx1"/>
                </a:solidFill>
                <a:latin typeface="Calibri Light (rubriker)"/>
              </a:rPr>
              <a:t> Myndigheterna har inte någon skyldighet att aktivt informera. </a:t>
            </a:r>
          </a:p>
        </p:txBody>
      </p:sp>
      <p:sp>
        <p:nvSpPr>
          <p:cNvPr id="7" name="Platshållare för text 2">
            <a:extLst>
              <a:ext uri="{FF2B5EF4-FFF2-40B4-BE49-F238E27FC236}">
                <a16:creationId xmlns:a16="http://schemas.microsoft.com/office/drawing/2014/main" id="{41EC2799-57FB-4BCF-95EF-0C63B29FCBB7}"/>
              </a:ext>
            </a:extLst>
          </p:cNvPr>
          <p:cNvSpPr txBox="1">
            <a:spLocks/>
          </p:cNvSpPr>
          <p:nvPr/>
        </p:nvSpPr>
        <p:spPr>
          <a:xfrm>
            <a:off x="643018" y="656248"/>
            <a:ext cx="10944924" cy="10104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3600" b="1" dirty="0">
              <a:solidFill>
                <a:srgbClr val="EB653E"/>
              </a:solidFill>
            </a:endParaRPr>
          </a:p>
        </p:txBody>
      </p:sp>
      <p:pic>
        <p:nvPicPr>
          <p:cNvPr id="8" name="Bildobjekt 14" descr="http://insidan.av.web/verksamhet-och-organisation/bedriva-kommunikation/Resources/AV-logga%20Färg.jpg">
            <a:extLst>
              <a:ext uri="{FF2B5EF4-FFF2-40B4-BE49-F238E27FC236}">
                <a16:creationId xmlns:a16="http://schemas.microsoft.com/office/drawing/2014/main" id="{517E43E3-B1CC-4642-977C-C81911E4AFE7}"/>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374710" y="2846826"/>
            <a:ext cx="1589195" cy="569049"/>
          </a:xfrm>
          <a:prstGeom prst="rect">
            <a:avLst/>
          </a:prstGeom>
          <a:noFill/>
          <a:ln>
            <a:noFill/>
          </a:ln>
        </p:spPr>
      </p:pic>
      <p:pic>
        <p:nvPicPr>
          <p:cNvPr id="9" name="Bildobjekt 13">
            <a:extLst>
              <a:ext uri="{FF2B5EF4-FFF2-40B4-BE49-F238E27FC236}">
                <a16:creationId xmlns:a16="http://schemas.microsoft.com/office/drawing/2014/main" id="{EF377374-9430-4A30-BE5C-BEBDE3EC2A0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76241" y="5628560"/>
            <a:ext cx="1081223" cy="459815"/>
          </a:xfrm>
          <a:prstGeom prst="rect">
            <a:avLst/>
          </a:prstGeom>
        </p:spPr>
      </p:pic>
      <p:pic>
        <p:nvPicPr>
          <p:cNvPr id="10" name="Bildobjekt 18">
            <a:extLst>
              <a:ext uri="{FF2B5EF4-FFF2-40B4-BE49-F238E27FC236}">
                <a16:creationId xmlns:a16="http://schemas.microsoft.com/office/drawing/2014/main" id="{2C9A6F0D-4D06-45B9-8B4F-4D7BE52EFEC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98416" y="4212815"/>
            <a:ext cx="582321" cy="610562"/>
          </a:xfrm>
          <a:prstGeom prst="rect">
            <a:avLst/>
          </a:prstGeom>
        </p:spPr>
      </p:pic>
      <p:pic>
        <p:nvPicPr>
          <p:cNvPr id="12" name="Bildobjekt 3">
            <a:extLst>
              <a:ext uri="{FF2B5EF4-FFF2-40B4-BE49-F238E27FC236}">
                <a16:creationId xmlns:a16="http://schemas.microsoft.com/office/drawing/2014/main" id="{5C0EC6C8-E324-4420-8F83-6FB19CE5812A}"/>
              </a:ext>
            </a:extLst>
          </p:cNvPr>
          <p:cNvPicPr>
            <a:picLocks noChangeAspect="1"/>
          </p:cNvPicPr>
          <p:nvPr/>
        </p:nvPicPr>
        <p:blipFill>
          <a:blip r:embed="rId5"/>
          <a:stretch>
            <a:fillRect/>
          </a:stretch>
        </p:blipFill>
        <p:spPr>
          <a:xfrm>
            <a:off x="4309911" y="4941795"/>
            <a:ext cx="1824258" cy="332726"/>
          </a:xfrm>
          <a:prstGeom prst="rect">
            <a:avLst/>
          </a:prstGeom>
        </p:spPr>
      </p:pic>
      <p:pic>
        <p:nvPicPr>
          <p:cNvPr id="1026" name="Picture 2" descr="Logotyp för Myndigheten för civilt försvar, länk till startsidan">
            <a:extLst>
              <a:ext uri="{FF2B5EF4-FFF2-40B4-BE49-F238E27FC236}">
                <a16:creationId xmlns:a16="http://schemas.microsoft.com/office/drawing/2014/main" id="{8B1C49E1-146D-C7F1-E7EE-AAC0C0325F5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74710" y="3496026"/>
            <a:ext cx="1639635" cy="569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7409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BF85AF01-8020-45DE-BC31-BD24C974C65B}"/>
              </a:ext>
            </a:extLst>
          </p:cNvPr>
          <p:cNvSpPr>
            <a:spLocks noGrp="1"/>
          </p:cNvSpPr>
          <p:nvPr>
            <p:ph type="body" sz="quarter" idx="10"/>
          </p:nvPr>
        </p:nvSpPr>
        <p:spPr>
          <a:xfrm>
            <a:off x="643017" y="495033"/>
            <a:ext cx="6251567" cy="637893"/>
          </a:xfrm>
        </p:spPr>
        <p:txBody>
          <a:bodyPr/>
          <a:lstStyle/>
          <a:p>
            <a:r>
              <a:rPr lang="sv-SE" dirty="0"/>
              <a:t>Arbetsmiljöverket (AV)</a:t>
            </a:r>
            <a:endParaRPr lang="en-GB" dirty="0"/>
          </a:p>
          <a:p>
            <a:endParaRPr lang="sv-SE" dirty="0"/>
          </a:p>
        </p:txBody>
      </p:sp>
      <p:sp>
        <p:nvSpPr>
          <p:cNvPr id="4" name="textruta 3">
            <a:extLst>
              <a:ext uri="{FF2B5EF4-FFF2-40B4-BE49-F238E27FC236}">
                <a16:creationId xmlns:a16="http://schemas.microsoft.com/office/drawing/2014/main" id="{98552CEC-3078-44C3-A098-612DA77F0AA4}"/>
              </a:ext>
            </a:extLst>
          </p:cNvPr>
          <p:cNvSpPr txBox="1"/>
          <p:nvPr/>
        </p:nvSpPr>
        <p:spPr>
          <a:xfrm>
            <a:off x="338217" y="5525019"/>
            <a:ext cx="4710033" cy="400110"/>
          </a:xfrm>
          <a:prstGeom prst="rect">
            <a:avLst/>
          </a:prstGeom>
          <a:solidFill>
            <a:schemeClr val="accent3"/>
          </a:solid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sv-SE" sz="2000" dirty="0">
                <a:solidFill>
                  <a:schemeClr val="bg1"/>
                </a:solidFill>
                <a:latin typeface="Calibri Light (rubriker)"/>
                <a:hlinkClick r:id="rId3">
                  <a:extLst>
                    <a:ext uri="{A12FA001-AC4F-418D-AE19-62706E023703}">
                      <ahyp:hlinkClr xmlns:ahyp="http://schemas.microsoft.com/office/drawing/2018/hyperlinkcolor" val="tx"/>
                    </a:ext>
                  </a:extLst>
                </a:hlinkClick>
              </a:rPr>
              <a:t>Ny regelstruktur 2025-01-01</a:t>
            </a:r>
            <a:r>
              <a:rPr lang="sv-SE" sz="2000" dirty="0">
                <a:solidFill>
                  <a:schemeClr val="bg1"/>
                </a:solidFill>
                <a:latin typeface="Calibri Light (rubriker)"/>
              </a:rPr>
              <a:t> – Nya ”AFS:ar”</a:t>
            </a:r>
          </a:p>
        </p:txBody>
      </p:sp>
      <p:pic>
        <p:nvPicPr>
          <p:cNvPr id="5" name="Bildobjekt 4">
            <a:extLst>
              <a:ext uri="{FF2B5EF4-FFF2-40B4-BE49-F238E27FC236}">
                <a16:creationId xmlns:a16="http://schemas.microsoft.com/office/drawing/2014/main" id="{E0BA7B3A-FAB5-4D1D-A7AF-046C73C5573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3017" y="1625855"/>
            <a:ext cx="2466941" cy="3606290"/>
          </a:xfrm>
          <a:prstGeom prst="rect">
            <a:avLst/>
          </a:prstGeom>
        </p:spPr>
      </p:pic>
      <p:sp>
        <p:nvSpPr>
          <p:cNvPr id="6" name="Platshållare för text 6">
            <a:extLst>
              <a:ext uri="{FF2B5EF4-FFF2-40B4-BE49-F238E27FC236}">
                <a16:creationId xmlns:a16="http://schemas.microsoft.com/office/drawing/2014/main" id="{048E338A-7431-4FF4-9B5F-F0E3CA91126B}"/>
              </a:ext>
            </a:extLst>
          </p:cNvPr>
          <p:cNvSpPr txBox="1">
            <a:spLocks/>
          </p:cNvSpPr>
          <p:nvPr/>
        </p:nvSpPr>
        <p:spPr>
          <a:xfrm>
            <a:off x="3238500" y="1625855"/>
            <a:ext cx="8734425" cy="3308028"/>
          </a:xfrm>
          <a:prstGeom prst="rect">
            <a:avLst/>
          </a:prstGeom>
        </p:spPr>
        <p:txBody>
          <a:bodyPr>
            <a:noAutofit/>
          </a:bodyPr>
          <a:lstStyle>
            <a:lvl1pPr marL="342900" indent="-342900" algn="l" defTabSz="914400" rtl="0" eaLnBrk="1" latinLnBrk="0" hangingPunct="1">
              <a:lnSpc>
                <a:spcPct val="90000"/>
              </a:lnSpc>
              <a:spcBef>
                <a:spcPts val="1000"/>
              </a:spcBef>
              <a:buClr>
                <a:schemeClr val="tx1"/>
              </a:buClr>
              <a:buSzPct val="150000"/>
              <a:buFont typeface="Arial" panose="020B0604020202020204" pitchFamily="34" charset="0"/>
              <a:buChar char="•"/>
              <a:defRPr sz="2400" b="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09000"/>
              </a:lnSpc>
              <a:spcBef>
                <a:spcPts val="1200"/>
              </a:spcBef>
              <a:buSzPct val="100000"/>
            </a:pPr>
            <a:r>
              <a:rPr lang="sv-SE" dirty="0">
                <a:latin typeface="Calibri Light (rubriker)"/>
              </a:rPr>
              <a:t>Risker i arbetsmiljön</a:t>
            </a:r>
            <a:r>
              <a:rPr lang="sv-SE" dirty="0">
                <a:solidFill>
                  <a:srgbClr val="002060"/>
                </a:solidFill>
                <a:latin typeface="Calibri Light (rubriker)"/>
              </a:rPr>
              <a:t> </a:t>
            </a:r>
            <a:r>
              <a:rPr lang="sv-SE" dirty="0">
                <a:latin typeface="Calibri Light (rubriker)"/>
                <a:hlinkClick r:id="rId5"/>
              </a:rPr>
              <a:t>2023:10</a:t>
            </a:r>
            <a:endParaRPr lang="sv-SE" dirty="0">
              <a:latin typeface="Calibri Light (rubriker)"/>
            </a:endParaRPr>
          </a:p>
          <a:p>
            <a:pPr marL="285750" indent="-285750">
              <a:lnSpc>
                <a:spcPct val="109000"/>
              </a:lnSpc>
              <a:spcBef>
                <a:spcPts val="1200"/>
              </a:spcBef>
              <a:buSzPct val="100000"/>
            </a:pPr>
            <a:r>
              <a:rPr lang="sv-SE" dirty="0">
                <a:latin typeface="Calibri Light (rubriker)"/>
              </a:rPr>
              <a:t>Om arbetsutrustning och personlig skyddsutrustning – säker användning </a:t>
            </a:r>
            <a:r>
              <a:rPr lang="sv-SE" dirty="0">
                <a:hlinkClick r:id="rId6"/>
              </a:rPr>
              <a:t>AFS 2023:11</a:t>
            </a:r>
            <a:endParaRPr lang="sv-SE" dirty="0">
              <a:latin typeface="Calibri Light (rubriker)"/>
            </a:endParaRPr>
          </a:p>
          <a:p>
            <a:pPr marL="285750" indent="-285750">
              <a:lnSpc>
                <a:spcPct val="109000"/>
              </a:lnSpc>
              <a:spcBef>
                <a:spcPts val="1200"/>
              </a:spcBef>
              <a:buSzPct val="100000"/>
            </a:pPr>
            <a:r>
              <a:rPr lang="sv-SE" dirty="0">
                <a:latin typeface="Calibri Light (rubriker)"/>
              </a:rPr>
              <a:t>Om utformning av arbetsplatser </a:t>
            </a:r>
            <a:r>
              <a:rPr lang="sv-SE" dirty="0">
                <a:latin typeface="Calibri Light (rubriker)"/>
                <a:hlinkClick r:id="rId7"/>
              </a:rPr>
              <a:t>AFS 2023:12</a:t>
            </a:r>
            <a:endParaRPr lang="sv-SE" dirty="0">
              <a:latin typeface="Calibri Light (rubriker)"/>
            </a:endParaRPr>
          </a:p>
          <a:p>
            <a:pPr marL="285750" indent="-285750">
              <a:lnSpc>
                <a:spcPct val="109000"/>
              </a:lnSpc>
              <a:spcBef>
                <a:spcPts val="1200"/>
              </a:spcBef>
              <a:buSzPct val="100000"/>
            </a:pPr>
            <a:r>
              <a:rPr lang="sv-SE" dirty="0">
                <a:latin typeface="Calibri Light (rubriker)"/>
              </a:rPr>
              <a:t>Systematiskt arbetsmiljöarbete (SAM) </a:t>
            </a:r>
            <a:r>
              <a:rPr lang="sv-SE" dirty="0">
                <a:latin typeface="Calibri Light (rubriker)"/>
                <a:hlinkClick r:id="rId8"/>
              </a:rPr>
              <a:t>(</a:t>
            </a:r>
            <a:r>
              <a:rPr lang="sv-SE" dirty="0">
                <a:latin typeface="Calibri Light (rubriker)"/>
                <a:hlinkClick r:id="rId9"/>
              </a:rPr>
              <a:t>AFS 2023:1</a:t>
            </a:r>
            <a:r>
              <a:rPr lang="sv-SE" dirty="0">
                <a:latin typeface="Calibri Light (rubriker)"/>
                <a:hlinkClick r:id="rId8"/>
              </a:rPr>
              <a:t>)</a:t>
            </a:r>
            <a:endParaRPr lang="sv-SE" dirty="0">
              <a:latin typeface="Calibri Light (rubriker)"/>
            </a:endParaRPr>
          </a:p>
          <a:p>
            <a:pPr marL="285750" indent="-285750">
              <a:lnSpc>
                <a:spcPct val="109000"/>
              </a:lnSpc>
              <a:spcBef>
                <a:spcPts val="1200"/>
              </a:spcBef>
              <a:buSzPct val="100000"/>
            </a:pPr>
            <a:r>
              <a:rPr lang="sv-SE" dirty="0">
                <a:latin typeface="Calibri Light (rubriker)"/>
              </a:rPr>
              <a:t>Om planering och organisation av arbetsmiljöarbete – </a:t>
            </a:r>
            <a:r>
              <a:rPr lang="sv-SE" dirty="0">
                <a:latin typeface="Calibri Light (rubriker)"/>
                <a:hlinkClick r:id="rId10"/>
              </a:rPr>
              <a:t>AFS 2023:2</a:t>
            </a:r>
            <a:endParaRPr lang="sv-SE" dirty="0">
              <a:latin typeface="Calibri Light (rubriker)"/>
            </a:endParaRPr>
          </a:p>
          <a:p>
            <a:pPr marL="0" indent="0">
              <a:buFont typeface="Arial" panose="020B0604020202020204" pitchFamily="34" charset="0"/>
              <a:buNone/>
            </a:pPr>
            <a:endParaRPr lang="sv-SE" dirty="0"/>
          </a:p>
        </p:txBody>
      </p:sp>
    </p:spTree>
    <p:extLst>
      <p:ext uri="{BB962C8B-B14F-4D97-AF65-F5344CB8AC3E}">
        <p14:creationId xmlns:p14="http://schemas.microsoft.com/office/powerpoint/2010/main" val="2889882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900321-D478-1B7A-DCF4-FE68F471BFCC}"/>
            </a:ext>
          </a:extLst>
        </p:cNvPr>
        <p:cNvGrpSpPr/>
        <p:nvPr/>
      </p:nvGrpSpPr>
      <p:grpSpPr>
        <a:xfrm>
          <a:off x="0" y="0"/>
          <a:ext cx="0" cy="0"/>
          <a:chOff x="0" y="0"/>
          <a:chExt cx="0" cy="0"/>
        </a:xfrm>
      </p:grpSpPr>
      <p:pic>
        <p:nvPicPr>
          <p:cNvPr id="4" name="Platshållare för bild 3">
            <a:extLst>
              <a:ext uri="{FF2B5EF4-FFF2-40B4-BE49-F238E27FC236}">
                <a16:creationId xmlns:a16="http://schemas.microsoft.com/office/drawing/2014/main" id="{C652A18B-7909-89E8-BED7-A22F7A76830F}"/>
              </a:ext>
            </a:extLst>
          </p:cNvPr>
          <p:cNvPicPr>
            <a:picLocks noGrp="1" noChangeAspect="1"/>
          </p:cNvPicPr>
          <p:nvPr>
            <p:ph type="pic" sz="quarter" idx="12"/>
          </p:nvPr>
        </p:nvPicPr>
        <p:blipFill>
          <a:blip r:embed="rId2"/>
          <a:srcRect t="40" b="40"/>
          <a:stretch>
            <a:fillRect/>
          </a:stretch>
        </p:blipFill>
        <p:spPr>
          <a:prstGeom prst="rect">
            <a:avLst/>
          </a:prstGeom>
        </p:spPr>
      </p:pic>
      <p:sp>
        <p:nvSpPr>
          <p:cNvPr id="5" name="Platshållare för text 3">
            <a:extLst>
              <a:ext uri="{FF2B5EF4-FFF2-40B4-BE49-F238E27FC236}">
                <a16:creationId xmlns:a16="http://schemas.microsoft.com/office/drawing/2014/main" id="{CF2BE7D3-1203-333E-B1CE-FED7329A2367}"/>
              </a:ext>
            </a:extLst>
          </p:cNvPr>
          <p:cNvSpPr txBox="1">
            <a:spLocks/>
          </p:cNvSpPr>
          <p:nvPr/>
        </p:nvSpPr>
        <p:spPr>
          <a:xfrm>
            <a:off x="4518531" y="2544293"/>
            <a:ext cx="7002909" cy="112280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1"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dirty="0"/>
              <a:t>Tankestopp</a:t>
            </a:r>
            <a:endParaRPr lang="en-GB" dirty="0"/>
          </a:p>
        </p:txBody>
      </p:sp>
      <p:sp>
        <p:nvSpPr>
          <p:cNvPr id="7" name="textruta 6">
            <a:extLst>
              <a:ext uri="{FF2B5EF4-FFF2-40B4-BE49-F238E27FC236}">
                <a16:creationId xmlns:a16="http://schemas.microsoft.com/office/drawing/2014/main" id="{825C1B51-3338-CB9D-F8C9-D877F31FAC6E}"/>
              </a:ext>
            </a:extLst>
          </p:cNvPr>
          <p:cNvSpPr txBox="1"/>
          <p:nvPr/>
        </p:nvSpPr>
        <p:spPr>
          <a:xfrm>
            <a:off x="0" y="6491532"/>
            <a:ext cx="1212945" cy="390313"/>
          </a:xfrm>
          <a:prstGeom prst="rect">
            <a:avLst/>
          </a:prstGeom>
          <a:noFill/>
        </p:spPr>
        <p:txBody>
          <a:bodyPr wrap="none" rtlCol="0">
            <a:spAutoFit/>
          </a:bodyPr>
          <a:lstStyle/>
          <a:p>
            <a:r>
              <a:rPr lang="sv-SE" sz="1200" i="1" dirty="0">
                <a:solidFill>
                  <a:schemeClr val="bg1"/>
                </a:solidFill>
              </a:rPr>
              <a:t>Foto: KRC</a:t>
            </a:r>
          </a:p>
        </p:txBody>
      </p:sp>
    </p:spTree>
    <p:extLst>
      <p:ext uri="{BB962C8B-B14F-4D97-AF65-F5344CB8AC3E}">
        <p14:creationId xmlns:p14="http://schemas.microsoft.com/office/powerpoint/2010/main" val="2090632708"/>
      </p:ext>
    </p:extLst>
  </p:cSld>
  <p:clrMapOvr>
    <a:masterClrMapping/>
  </p:clrMapOvr>
</p:sld>
</file>

<file path=ppt/theme/theme1.xml><?xml version="1.0" encoding="utf-8"?>
<a:theme xmlns:a="http://schemas.openxmlformats.org/drawingml/2006/main" name="Office-tema">
  <a:themeElements>
    <a:clrScheme name="Egen 8">
      <a:dk1>
        <a:srgbClr val="000000"/>
      </a:dk1>
      <a:lt1>
        <a:srgbClr val="FFFFFF"/>
      </a:lt1>
      <a:dk2>
        <a:srgbClr val="002E5F"/>
      </a:dk2>
      <a:lt2>
        <a:srgbClr val="F4F0E9"/>
      </a:lt2>
      <a:accent1>
        <a:srgbClr val="F5F0EA"/>
      </a:accent1>
      <a:accent2>
        <a:srgbClr val="F8AC4B"/>
      </a:accent2>
      <a:accent3>
        <a:srgbClr val="EB653E"/>
      </a:accent3>
      <a:accent4>
        <a:srgbClr val="E73B1D"/>
      </a:accent4>
      <a:accent5>
        <a:srgbClr val="F4F0E9"/>
      </a:accent5>
      <a:accent6>
        <a:srgbClr val="F4F0E9"/>
      </a:accent6>
      <a:hlink>
        <a:srgbClr val="013B6C"/>
      </a:hlink>
      <a:folHlink>
        <a:srgbClr val="6D76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22F737DD6A4E8C4DAD2EC844A18F4A5F" ma:contentTypeVersion="20" ma:contentTypeDescription="Skapa ett nytt dokument." ma:contentTypeScope="" ma:versionID="540fe1470175b93733f8c6d4bcfbbb46">
  <xsd:schema xmlns:xsd="http://www.w3.org/2001/XMLSchema" xmlns:xs="http://www.w3.org/2001/XMLSchema" xmlns:p="http://schemas.microsoft.com/office/2006/metadata/properties" xmlns:ns2="92f0d98b-3e1b-45be-9fdb-9d87c6ee8eaf" xmlns:ns3="531782a8-56d6-4c15-b386-1db1e4e2f53e" targetNamespace="http://schemas.microsoft.com/office/2006/metadata/properties" ma:root="true" ma:fieldsID="b9b95cb6e834016211ecd553ef7a940f" ns2:_="" ns3:_="">
    <xsd:import namespace="92f0d98b-3e1b-45be-9fdb-9d87c6ee8eaf"/>
    <xsd:import namespace="531782a8-56d6-4c15-b386-1db1e4e2f53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f0d98b-3e1b-45be-9fdb-9d87c6ee8ea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hidden="true" ma:internalName="MediaServiceAutoTags" ma:readOnly="true">
      <xsd:simpleType>
        <xsd:restriction base="dms:Text"/>
      </xsd:simpleType>
    </xsd:element>
    <xsd:element name="MediaServiceOCR" ma:index="12" nillable="true" ma:displayName="Extracted Text" ma:hidden="true" ma:internalName="MediaServiceOCR" ma:readOnly="true">
      <xsd:simpleType>
        <xsd:restriction base="dms:Note"/>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hidden="true"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hidden="true" ma:internalName="MediaServiceKeyPoints" ma:readOnly="true">
      <xsd:simpleType>
        <xsd:restriction base="dms:Note"/>
      </xsd:simpleType>
    </xsd:element>
    <xsd:element name="MediaLengthInSeconds" ma:index="20" nillable="true" ma:displayName="Length (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7fc75cc7-a35a-460a-8f27-74921717219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31782a8-56d6-4c15-b386-1db1e4e2f53e" elementFormDefault="qualified">
    <xsd:import namespace="http://schemas.microsoft.com/office/2006/documentManagement/types"/>
    <xsd:import namespace="http://schemas.microsoft.com/office/infopath/2007/PartnerControls"/>
    <xsd:element name="SharedWithUsers" ma:index="16" nillable="true" ma:displayName="Delat med"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lat med information" ma:hidden="true" ma:internalName="SharedWithDetails" ma:readOnly="true">
      <xsd:simpleType>
        <xsd:restriction base="dms:Note"/>
      </xsd:simpleType>
    </xsd:element>
    <xsd:element name="TaxCatchAll" ma:index="23" nillable="true" ma:displayName="Taxonomy Catch All Column" ma:hidden="true" ma:list="{95356929-1bfc-42b7-800c-f4862227a496}" ma:internalName="TaxCatchAll" ma:readOnly="false" ma:showField="CatchAllData" ma:web="531782a8-56d6-4c15-b386-1db1e4e2f53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Innehållstyp"/>
        <xsd:element ref="dc:title" minOccurs="0" maxOccurs="1" ma:index="1"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2f0d98b-3e1b-45be-9fdb-9d87c6ee8eaf">
      <Terms xmlns="http://schemas.microsoft.com/office/infopath/2007/PartnerControls"/>
    </lcf76f155ced4ddcb4097134ff3c332f>
    <TaxCatchAll xmlns="531782a8-56d6-4c15-b386-1db1e4e2f53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F89EE3D-FE5A-490C-BF00-14BC8881849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2f0d98b-3e1b-45be-9fdb-9d87c6ee8eaf"/>
    <ds:schemaRef ds:uri="531782a8-56d6-4c15-b386-1db1e4e2f53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4561072-3995-4DCB-9519-503DA9912D10}">
  <ds:schemaRefs>
    <ds:schemaRef ds:uri="http://purl.org/dc/terms/"/>
    <ds:schemaRef ds:uri="http://schemas.microsoft.com/office/2006/metadata/properties"/>
    <ds:schemaRef ds:uri="http://purl.org/dc/dcmitype/"/>
    <ds:schemaRef ds:uri="http://schemas.microsoft.com/office/infopath/2007/PartnerControls"/>
    <ds:schemaRef ds:uri="http://schemas.openxmlformats.org/package/2006/metadata/core-properties"/>
    <ds:schemaRef ds:uri="http://schemas.microsoft.com/office/2006/documentManagement/types"/>
    <ds:schemaRef ds:uri="http://www.w3.org/XML/1998/namespace"/>
    <ds:schemaRef ds:uri="531782a8-56d6-4c15-b386-1db1e4e2f53e"/>
    <ds:schemaRef ds:uri="92f0d98b-3e1b-45be-9fdb-9d87c6ee8eaf"/>
    <ds:schemaRef ds:uri="http://purl.org/dc/elements/1.1/"/>
  </ds:schemaRefs>
</ds:datastoreItem>
</file>

<file path=customXml/itemProps3.xml><?xml version="1.0" encoding="utf-8"?>
<ds:datastoreItem xmlns:ds="http://schemas.openxmlformats.org/officeDocument/2006/customXml" ds:itemID="{D6614FA8-1D74-46F7-82E2-F2E18711195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4942</TotalTime>
  <Words>2590</Words>
  <Application>Microsoft Office PowerPoint</Application>
  <PresentationFormat>Bredbild</PresentationFormat>
  <Paragraphs>413</Paragraphs>
  <Slides>42</Slides>
  <Notes>21</Notes>
  <HiddenSlides>0</HiddenSlides>
  <MMClips>0</MMClips>
  <ScaleCrop>false</ScaleCrop>
  <HeadingPairs>
    <vt:vector size="6" baseType="variant">
      <vt:variant>
        <vt:lpstr>Använt teckensnitt</vt:lpstr>
      </vt:variant>
      <vt:variant>
        <vt:i4>11</vt:i4>
      </vt:variant>
      <vt:variant>
        <vt:lpstr>Tema</vt:lpstr>
      </vt:variant>
      <vt:variant>
        <vt:i4>1</vt:i4>
      </vt:variant>
      <vt:variant>
        <vt:lpstr>Bildrubriker</vt:lpstr>
      </vt:variant>
      <vt:variant>
        <vt:i4>42</vt:i4>
      </vt:variant>
    </vt:vector>
  </HeadingPairs>
  <TitlesOfParts>
    <vt:vector size="54" baseType="lpstr">
      <vt:lpstr>Arial</vt:lpstr>
      <vt:lpstr>Caecilia LT Std Roman</vt:lpstr>
      <vt:lpstr>Calibri</vt:lpstr>
      <vt:lpstr>Calibri </vt:lpstr>
      <vt:lpstr>Calibri Light</vt:lpstr>
      <vt:lpstr>Calibri Light (rubriker)</vt:lpstr>
      <vt:lpstr>Gill Alt One MT</vt:lpstr>
      <vt:lpstr>Open Sans</vt:lpstr>
      <vt:lpstr>Open Sans Bold</vt:lpstr>
      <vt:lpstr>Times New Roman</vt:lpstr>
      <vt:lpstr>Wingdings</vt:lpstr>
      <vt:lpstr>Office-tema</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AVFALLSHANTERING – KEMI</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subject/>
  <dc:creator>Mina Karami</dc:creator>
  <cp:keywords/>
  <dc:description/>
  <cp:lastModifiedBy>Jenny Olander</cp:lastModifiedBy>
  <cp:revision>65</cp:revision>
  <dcterms:created xsi:type="dcterms:W3CDTF">2023-09-19T07:41:33Z</dcterms:created>
  <dcterms:modified xsi:type="dcterms:W3CDTF">2026-06-23T14:59:52Z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0x01010022F737DD6A4E8C4DAD2EC844A18F4A5F</vt:lpwstr>
  </property>
  <property fmtid="{D5CDD505-2E9C-101B-9397-08002B2CF9AE}" pid="3" name="MediaServiceImageTags">
    <vt:lpwstr/>
  </property>
</Properties>
</file>