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7" r:id="rId5"/>
    <p:sldId id="1396" r:id="rId6"/>
    <p:sldId id="1388" r:id="rId7"/>
    <p:sldId id="1391" r:id="rId8"/>
    <p:sldId id="1024" r:id="rId9"/>
    <p:sldId id="1025" r:id="rId10"/>
    <p:sldId id="1019" r:id="rId11"/>
    <p:sldId id="1390" r:id="rId12"/>
  </p:sldIdLst>
  <p:sldSz cx="12192000" cy="6858000"/>
  <p:notesSz cx="6669088" cy="97536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EFA147-FF6B-0108-1E34-05FAB7244A8C}" name="Cecilia Stenberg" initials="CS" userId="S::cecilia.stenberg@edu.stockholm.se::81f6577f-aac7-41e0-b42f-e3416bc399e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Rocksén" initials="MR" lastIdx="1" clrIdx="0">
    <p:extLst>
      <p:ext uri="{19B8F6BF-5375-455C-9EA6-DF929625EA0E}">
        <p15:presenceInfo xmlns:p15="http://schemas.microsoft.com/office/powerpoint/2012/main" userId="S::maro9255@win.su.se::35814841-5e42-471b-9c93-9fd5215eb45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F69"/>
    <a:srgbClr val="FF7046"/>
    <a:srgbClr val="EB653E"/>
    <a:srgbClr val="E73B1D"/>
    <a:srgbClr val="FBBA5C"/>
    <a:srgbClr val="EA65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llanmörkt format 3 - Dekorfär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llanmörkt format 4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llanmörkt format 4 - Dekorfär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llanmörkt format 4 - Dekorfär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2833802-FEF1-4C79-8D5D-14CF1EAF98D9}" styleName="Ljust format 2 - Dekorfär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llanmörkt format 1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just format 3 - Dekorfär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Mörkt format 1 - Dekorfärg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Mörkt format 2 - Dekorfärg 1/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just format 3 - Dekorfär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just format 3 - Dekorfärg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just format 3 - Dekorfärg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llanmörkt format 1 - Dekorfärg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llanmörkt format 1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llanmörkt format 3 - Dekorfär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llanmörkt format 4 - Dekorfärg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llanmörkt format 4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llanmörkt format 4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Mörkt format 2 - Dekorfärg 5/Dekorfär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Ljust format 2 - Dekorfärg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just format 2 - Dekorfärg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28" autoAdjust="0"/>
    <p:restoredTop sz="94239" autoAdjust="0"/>
  </p:normalViewPr>
  <p:slideViewPr>
    <p:cSldViewPr snapToGrid="0">
      <p:cViewPr varScale="1">
        <p:scale>
          <a:sx n="74" d="100"/>
          <a:sy n="74" d="100"/>
        </p:scale>
        <p:origin x="7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73" d="100"/>
          <a:sy n="173" d="100"/>
        </p:scale>
        <p:origin x="305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2696BFE-B14E-2D84-4CAE-A9422BA655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1AEF3C8-686D-9522-DDAC-0DEB04530D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13777-9DBB-9240-AA0F-05F0A36B7D3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A44043-8D6C-99D1-7F5F-5A0203B570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0459850-CEF6-0D26-ECFA-BC44BDB492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DC046-D881-304C-8F19-0587C6B335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9573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371C1-01DE-184A-83B3-D4B16B6C9847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1C32F-D48D-B44F-A675-7086604FDD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6613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1C32F-D48D-B44F-A675-7086604FDDE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9623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Jenny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B1C32F-D48D-B44F-A675-7086604FDDE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314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Jenny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1C32F-D48D-B44F-A675-7086604FDDE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8567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Jenny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1C32F-D48D-B44F-A675-7086604FDDE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9921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3010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v-SE" altLang="sv-SE" dirty="0"/>
              <a:t>Sofie</a:t>
            </a:r>
          </a:p>
          <a:p>
            <a:endParaRPr lang="sv-SE" altLang="sv-SE" dirty="0"/>
          </a:p>
          <a:p>
            <a:r>
              <a:rPr lang="sv-SE" altLang="sv-SE" dirty="0"/>
              <a:t>Att förklara det kända med det okända.</a:t>
            </a:r>
          </a:p>
          <a:p>
            <a:endParaRPr lang="sv-SE" altLang="sv-SE" dirty="0"/>
          </a:p>
          <a:p>
            <a:pPr marL="171450" lvl="0" indent="-171450">
              <a:buFont typeface="Arial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Elever i alla åldrar har svårt att förstå hur små partiklarna är.  </a:t>
            </a:r>
          </a:p>
          <a:p>
            <a:pPr marL="171450" lvl="0" indent="-171450">
              <a:buFont typeface="Arial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tror även att det måste finnas något i utrymmet mellan partiklarna.  Det finns vatten mellan vattenmolekyler, och luft mellan syre – och  kvävemolekyler.  </a:t>
            </a:r>
          </a:p>
          <a:p>
            <a:pPr marL="171450" indent="-171450">
              <a:buFont typeface="Arial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Ofta tilldelas atomer och molekyler egenskaper som de inte har t ex lukt och färg. Guldatomer är guldglänsande. De blir större när de blir varma – vilket gör att metallen utvidgar sig. </a:t>
            </a:r>
          </a:p>
          <a:p>
            <a:pPr marL="171450" indent="-171450">
              <a:buFont typeface="Arial" charset="0"/>
              <a:buChar char="•"/>
            </a:pP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 snart trettio år sedan beskrev Johnstone (1982) innehållet i kemiundervisning med hjälp av en triangel – kemins triplett eller Johnstones triangel. Triangelns hörn representerar kemins formella/disciplinära aspekter: </a:t>
            </a:r>
            <a:r>
              <a:rPr lang="sv-SE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makronivån (t.ex. ämnen och egenskaper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sv-SE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mikronivån (t.ex. atomer och molekyler) 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respektive </a:t>
            </a:r>
            <a:r>
              <a:rPr lang="sv-SE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representationsformer (t.ex. formler och modeller), 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alla frekvent förkommande i kemiundervisning.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Taber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har utgått från Johnstones triangel, men vidareutvecklat den.</a:t>
            </a:r>
            <a:endParaRPr lang="sv-SE" dirty="0"/>
          </a:p>
          <a:p>
            <a:pPr marL="171450" indent="-171450">
              <a:buFont typeface="Arial" charset="0"/>
              <a:buChar char="•"/>
            </a:pP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3011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E7D43A3-8975-7D47-A9BB-DC80B48E95C6}" type="slidenum">
              <a:rPr lang="sv-SE" altLang="sv-SE"/>
              <a:pPr/>
              <a:t>5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269888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3010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Sofie</a:t>
            </a:r>
            <a:endParaRPr lang="sv-SE" dirty="0"/>
          </a:p>
          <a:p>
            <a:pPr marL="171450" indent="-171450">
              <a:buFont typeface="Arial" charset="0"/>
              <a:buChar char="•"/>
            </a:pP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3011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E7D43A3-8975-7D47-A9BB-DC80B48E95C6}" type="slidenum">
              <a:rPr lang="sv-SE" altLang="sv-SE"/>
              <a:pPr/>
              <a:t>6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46822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Jenny</a:t>
            </a:r>
          </a:p>
          <a:p>
            <a:endParaRPr lang="sv-SE" dirty="0"/>
          </a:p>
          <a:p>
            <a:r>
              <a:rPr lang="sv-SE" dirty="0"/>
              <a:t>Kanske bara övre delen i den högra bilden? Eller så har jag en enklare typ den nere till vänster för kalcium också.</a:t>
            </a:r>
          </a:p>
          <a:p>
            <a:r>
              <a:rPr lang="sv-SE" dirty="0"/>
              <a:t>Kanske tar jag detta enbart i ”triangeln”?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264AB5-3208-46EB-A2CB-53BA67DEFF15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8974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1C32F-D48D-B44F-A675-7086604FDDE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5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su.se/kemilararnas-resurscentrum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1BA00BFA-A9A2-AAAE-9617-25D676590D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78536"/>
            <a:ext cx="12192000" cy="590092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EC0B6B43-98CA-946F-49F6-674DA54D6ED0}"/>
              </a:ext>
            </a:extLst>
          </p:cNvPr>
          <p:cNvSpPr/>
          <p:nvPr userDrawn="1"/>
        </p:nvSpPr>
        <p:spPr>
          <a:xfrm>
            <a:off x="0" y="5515826"/>
            <a:ext cx="12192000" cy="9000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893244C5-0DD7-A3A3-600A-D11DB3712E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18300" y="2126457"/>
            <a:ext cx="3263900" cy="51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b="1" i="0" noProof="0" dirty="0">
                <a:latin typeface="+mn-lt"/>
              </a:rPr>
              <a:t>RUBRIK</a:t>
            </a:r>
            <a:endParaRPr lang="sv-SE" b="0" i="0" noProof="0" dirty="0">
              <a:latin typeface="Caecilia LT Std Roman" pitchFamily="2" charset="0"/>
            </a:endParaRPr>
          </a:p>
          <a:p>
            <a:pPr lvl="0"/>
            <a:endParaRPr lang="sv-SE" noProof="0" dirty="0"/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F6CD0467-8099-3FE2-BD2C-DC5E18E3A0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8300" y="2954589"/>
            <a:ext cx="3263900" cy="9000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6EB09FF-4C18-6F12-E988-A188A25AD92C}"/>
              </a:ext>
            </a:extLst>
          </p:cNvPr>
          <p:cNvSpPr/>
          <p:nvPr userDrawn="1"/>
        </p:nvSpPr>
        <p:spPr>
          <a:xfrm>
            <a:off x="0" y="468922"/>
            <a:ext cx="12192000" cy="8747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96BE735-1E2B-BA0F-2FA8-548C06735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22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-ra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 2">
            <a:extLst>
              <a:ext uri="{FF2B5EF4-FFF2-40B4-BE49-F238E27FC236}">
                <a16:creationId xmlns:a16="http://schemas.microsoft.com/office/drawing/2014/main" id="{AAA6E828-59F3-772F-8077-9AA9F78E753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C74A74D2-836D-81A5-07E0-89F8856DD287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989DBBBE-E897-D035-6346-C6DC80174DE3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E6AF2F7D-F8D3-2347-D927-33E0FA499B25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9C7096FC-52A5-996B-2AD8-671A01E4F6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5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CDBD41BF-0C91-BAC8-62AA-E195167DAD9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5577"/>
            <a:ext cx="4877411" cy="4001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4A6B6C21-CF17-DFE1-21A1-219BE983A9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80449" y="1601419"/>
            <a:ext cx="6314437" cy="28822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A0BD2428-E7E7-5B7A-1CB7-F99A328154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9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8279328" y="0"/>
            <a:ext cx="40032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60547" y="2047516"/>
            <a:ext cx="3945782" cy="1801037"/>
          </a:xfrm>
          <a:prstGeom prst="rect">
            <a:avLst/>
          </a:prstGeom>
        </p:spPr>
      </p:pic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A2F2647D-1034-C628-16D0-574A34EF7D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7194"/>
            <a:ext cx="6803569" cy="43071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1A6A9213-0CCA-435D-79B3-104924977C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284E997-EA1C-AD33-8B5F-E24E85F6D5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1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EB68DE60-2046-2A47-60E7-5F572351BF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0218" y="1424389"/>
            <a:ext cx="4697037" cy="41958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2B37E9EC-130D-FBAD-C572-C0A5F26143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0218" y="489861"/>
            <a:ext cx="2529041" cy="5874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6262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FA11548-48D3-3BCC-B832-7ED7D9137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7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400328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4E386B99-AD40-20D2-2B34-DAB8695115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8531" y="1380903"/>
            <a:ext cx="6615046" cy="4178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8A1054E7-EF8A-7DD3-49C5-DAA642FF4E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18531" y="489861"/>
            <a:ext cx="2934629" cy="532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85341EC-3BDE-4B13-587E-CB2E5B36E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41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F404AF49-228C-A109-DF20-F45EB074D0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sätta in bild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987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433BE62-9C96-1468-3A6B-23E4B26A23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10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rät rubrik och text-med S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ECF15BDD-666C-AAD8-9F28-228E175C78E7}"/>
              </a:ext>
            </a:extLst>
          </p:cNvPr>
          <p:cNvCxnSpPr>
            <a:cxnSpLocks/>
          </p:cNvCxnSpPr>
          <p:nvPr userDrawn="1"/>
        </p:nvCxnSpPr>
        <p:spPr>
          <a:xfrm>
            <a:off x="3236588" y="2952076"/>
            <a:ext cx="353147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80D8EC5B-C6CD-55D0-C281-00D4BC8810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97397" y="2010184"/>
            <a:ext cx="3531476" cy="610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B6C3BA8-FDD6-D364-0C19-1BA9DF0D4D50}"/>
              </a:ext>
            </a:extLst>
          </p:cNvPr>
          <p:cNvSpPr txBox="1"/>
          <p:nvPr userDrawn="1"/>
        </p:nvSpPr>
        <p:spPr>
          <a:xfrm>
            <a:off x="3158206" y="3223914"/>
            <a:ext cx="3609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>
                <a:latin typeface="+mj-lt"/>
                <a:hlinkClick r:id="rId2"/>
              </a:rPr>
              <a:t>www.su.se/kemilararnas-resurscentrum</a:t>
            </a:r>
            <a:endParaRPr lang="en-GB" sz="1400" u="sng">
              <a:latin typeface="+mj-lt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4449FBE7-CCB4-9FAD-FB7F-BF16EA01D0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81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406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k 4">
            <a:extLst>
              <a:ext uri="{FF2B5EF4-FFF2-40B4-BE49-F238E27FC236}">
                <a16:creationId xmlns:a16="http://schemas.microsoft.com/office/drawing/2014/main" id="{B7727D52-4995-B4AE-D49E-3689A9121185}"/>
              </a:ext>
            </a:extLst>
          </p:cNvPr>
          <p:cNvCxnSpPr/>
          <p:nvPr userDrawn="1"/>
        </p:nvCxnSpPr>
        <p:spPr>
          <a:xfrm>
            <a:off x="6449069" y="3893252"/>
            <a:ext cx="3930868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tshållare för text 10">
            <a:extLst>
              <a:ext uri="{FF2B5EF4-FFF2-40B4-BE49-F238E27FC236}">
                <a16:creationId xmlns:a16="http://schemas.microsoft.com/office/drawing/2014/main" id="{5EE10FA6-F863-CC22-CF6B-5B342C45BE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3862" y="4106784"/>
            <a:ext cx="3945660" cy="12134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Namn och mejladress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5F5A17CC-7CEA-3D74-9A94-537F80EEF5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49069" y="1888761"/>
            <a:ext cx="3930869" cy="672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RUBRIK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0AF197D9-C7C6-07D9-1C89-5DFA5C365B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49069" y="2871023"/>
            <a:ext cx="3930869" cy="672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Plats för år och månad</a:t>
            </a:r>
          </a:p>
        </p:txBody>
      </p:sp>
      <p:pic>
        <p:nvPicPr>
          <p:cNvPr id="3" name="Bildobjekt 2" descr="En bild som visar cirkel, Grafik, Färggrann, apelsin&#10;&#10;Automatiskt genererad beskrivning">
            <a:extLst>
              <a:ext uri="{FF2B5EF4-FFF2-40B4-BE49-F238E27FC236}">
                <a16:creationId xmlns:a16="http://schemas.microsoft.com/office/drawing/2014/main" id="{F576533B-11C5-93A5-F380-7906E0D468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6151" y="1618615"/>
            <a:ext cx="2755900" cy="3035300"/>
          </a:xfrm>
          <a:prstGeom prst="rect">
            <a:avLst/>
          </a:prstGeom>
        </p:spPr>
      </p:pic>
      <p:pic>
        <p:nvPicPr>
          <p:cNvPr id="9" name="Bildobjekt 8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88EAAC65-EC6F-6886-CFCD-7631CFEBE7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7470" y="2655563"/>
            <a:ext cx="2933700" cy="3327400"/>
          </a:xfrm>
          <a:prstGeom prst="rect">
            <a:avLst/>
          </a:prstGeom>
        </p:spPr>
      </p:pic>
      <p:pic>
        <p:nvPicPr>
          <p:cNvPr id="15" name="Bildobjekt 14" descr="En bild som visar skiss, linjeritning, konst, design&#10;&#10;Automatiskt genererad beskrivning med medelhög exakthet">
            <a:extLst>
              <a:ext uri="{FF2B5EF4-FFF2-40B4-BE49-F238E27FC236}">
                <a16:creationId xmlns:a16="http://schemas.microsoft.com/office/drawing/2014/main" id="{BD485313-B619-CDDC-CCB1-D508E7847E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50113" y="905869"/>
            <a:ext cx="3401057" cy="1552399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1F44E0DF-A0CF-DBB0-52A4-50BB9FDDB46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5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E0067E9-A6F4-1189-E751-FF703C51CB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2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/>
              <a:t>Plats för text</a:t>
            </a:r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046172B7-7D5B-79B8-1546-419CE9467A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22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Platshållare för text 11">
            <a:extLst>
              <a:ext uri="{FF2B5EF4-FFF2-40B4-BE49-F238E27FC236}">
                <a16:creationId xmlns:a16="http://schemas.microsoft.com/office/drawing/2014/main" id="{623BD2CB-FA10-0941-36CE-708787085A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3" name="Platshållare för text 14">
            <a:extLst>
              <a:ext uri="{FF2B5EF4-FFF2-40B4-BE49-F238E27FC236}">
                <a16:creationId xmlns:a16="http://schemas.microsoft.com/office/drawing/2014/main" id="{8101A0D2-B705-296E-2A02-608AD766EE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9F0CD67-D1FF-086E-9EE8-559D633098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6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B2466B88-D7D7-4F76-6AC2-587782373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34286" y="1070513"/>
            <a:ext cx="2933700" cy="33274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422CA61D-6657-5123-685A-B5F434C5C7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96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92160ECA-2500-6A44-D419-CEC4DE584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89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23669" y="1543559"/>
            <a:ext cx="5045166" cy="37708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3669" y="659006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60" y="0"/>
            <a:ext cx="5441506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7B998CC7-334B-1787-268D-00383820D1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7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4003289" y="0"/>
            <a:ext cx="827932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0265" y="1466780"/>
            <a:ext cx="6918570" cy="38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0265" y="610575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23" t="6391" r="25084" b="5403"/>
          <a:stretch/>
        </p:blipFill>
        <p:spPr>
          <a:xfrm>
            <a:off x="0" y="0"/>
            <a:ext cx="4003289" cy="68580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3BDCE123-BCCA-E9AA-889C-961C6FBBF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57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67" r:id="rId4"/>
    <p:sldLayoutId id="2147483668" r:id="rId5"/>
    <p:sldLayoutId id="2147483651" r:id="rId6"/>
    <p:sldLayoutId id="2147483669" r:id="rId7"/>
    <p:sldLayoutId id="2147483652" r:id="rId8"/>
    <p:sldLayoutId id="2147483662" r:id="rId9"/>
    <p:sldLayoutId id="2147483666" r:id="rId10"/>
    <p:sldLayoutId id="2147483654" r:id="rId11"/>
    <p:sldLayoutId id="2147483663" r:id="rId12"/>
    <p:sldLayoutId id="2147483656" r:id="rId13"/>
    <p:sldLayoutId id="2147483665" r:id="rId14"/>
    <p:sldLayoutId id="2147483660" r:id="rId15"/>
    <p:sldLayoutId id="2147483653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iqsels.com/sv/search?q=medicin+kapslar&amp;page=2#google_vignette" TargetMode="External"/><Relationship Id="rId5" Type="http://schemas.openxmlformats.org/officeDocument/2006/relationships/image" Target="../media/image9.jpg"/><Relationship Id="rId4" Type="http://schemas.openxmlformats.org/officeDocument/2006/relationships/hyperlink" Target="https://www.google.com/url?sa=i&amp;url=https%3A%2F%2Fwww.piqsels.com%2Fsv%2Fsearch%3Fq%3Dmedicin%2Bkapslar%26page%3D2&amp;psig=AOvVaw2GVBVL1NigHwTdq-zR8-pj&amp;ust=1646135421164000&amp;source=images&amp;cd=vfe&amp;ved=2ahUKEwjB-MG5qqL2AhUxoVwKHSIvDKkQr4kDegUIARDRA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.se/download/18.2b7477cb199a332c2a81fd7/1759928151653/Alginatmaskar%20i%20olika%20milj%C3%B6er%20pdfAlginatmaskar_i_olika_miljoer_1_9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intechopen.com/chapters/37702" TargetMode="External"/><Relationship Id="rId5" Type="http://schemas.openxmlformats.org/officeDocument/2006/relationships/image" Target="../media/image15.jp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DC6361-038D-5567-A564-DD9D64CF68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0750" y="2126457"/>
            <a:ext cx="6191250" cy="1884772"/>
          </a:xfrm>
        </p:spPr>
        <p:txBody>
          <a:bodyPr>
            <a:normAutofit/>
          </a:bodyPr>
          <a:lstStyle/>
          <a:p>
            <a:r>
              <a:rPr lang="en-GB" dirty="0" err="1"/>
              <a:t>Alginatmaskar</a:t>
            </a:r>
            <a:r>
              <a:rPr lang="en-GB" dirty="0"/>
              <a:t> I </a:t>
            </a:r>
            <a:r>
              <a:rPr lang="en-GB" dirty="0" err="1"/>
              <a:t>olika</a:t>
            </a:r>
            <a:r>
              <a:rPr lang="en-GB" dirty="0"/>
              <a:t> </a:t>
            </a:r>
            <a:r>
              <a:rPr lang="en-GB" dirty="0" err="1"/>
              <a:t>miljöer</a:t>
            </a:r>
            <a:endParaRPr lang="en-GB" dirty="0"/>
          </a:p>
          <a:p>
            <a:r>
              <a:rPr lang="en-GB" sz="2800" i="1" dirty="0"/>
              <a:t>Hur </a:t>
            </a:r>
            <a:r>
              <a:rPr lang="en-GB" sz="2800" i="1" dirty="0" err="1"/>
              <a:t>når</a:t>
            </a:r>
            <a:r>
              <a:rPr lang="en-GB" sz="2800" i="1" dirty="0"/>
              <a:t> </a:t>
            </a:r>
            <a:r>
              <a:rPr lang="en-GB" sz="2800" i="1" dirty="0" err="1"/>
              <a:t>medicinen</a:t>
            </a:r>
            <a:r>
              <a:rPr lang="en-GB" sz="2800" i="1" dirty="0"/>
              <a:t> </a:t>
            </a:r>
            <a:r>
              <a:rPr lang="en-GB" sz="2800" i="1" dirty="0" err="1"/>
              <a:t>dit</a:t>
            </a:r>
            <a:r>
              <a:rPr lang="en-GB" sz="2800" i="1" dirty="0"/>
              <a:t> den ska?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351F533-3645-2567-9395-BD552D457E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3719737"/>
            <a:ext cx="5595620" cy="1688531"/>
          </a:xfrm>
        </p:spPr>
        <p:txBody>
          <a:bodyPr>
            <a:normAutofit/>
          </a:bodyPr>
          <a:lstStyle/>
          <a:p>
            <a:r>
              <a:rPr lang="en-GB" sz="2000" i="1" dirty="0">
                <a:solidFill>
                  <a:schemeClr val="tx1"/>
                </a:solidFill>
              </a:rPr>
              <a:t>Kemilärarnas </a:t>
            </a:r>
            <a:r>
              <a:rPr lang="en-GB" sz="2000" i="1" dirty="0" err="1">
                <a:solidFill>
                  <a:schemeClr val="tx1"/>
                </a:solidFill>
              </a:rPr>
              <a:t>resurscentrum</a:t>
            </a:r>
            <a:r>
              <a:rPr lang="en-GB" sz="2000" i="1" dirty="0">
                <a:solidFill>
                  <a:schemeClr val="tx1"/>
                </a:solidFill>
              </a:rPr>
              <a:t> (KRC)</a:t>
            </a:r>
            <a:br>
              <a:rPr lang="en-GB" sz="2000" i="1" dirty="0">
                <a:solidFill>
                  <a:schemeClr val="tx1"/>
                </a:solidFill>
              </a:rPr>
            </a:br>
            <a:r>
              <a:rPr lang="en-GB" sz="2000" i="1" dirty="0" err="1">
                <a:solidFill>
                  <a:schemeClr val="tx1"/>
                </a:solidFill>
              </a:rPr>
              <a:t>Institutionen</a:t>
            </a:r>
            <a:r>
              <a:rPr lang="en-GB" sz="2000" i="1" dirty="0">
                <a:solidFill>
                  <a:schemeClr val="tx1"/>
                </a:solidFill>
              </a:rPr>
              <a:t> för </a:t>
            </a:r>
            <a:r>
              <a:rPr lang="en-GB" sz="2000" i="1" dirty="0" err="1">
                <a:solidFill>
                  <a:schemeClr val="tx1"/>
                </a:solidFill>
              </a:rPr>
              <a:t>biokemi</a:t>
            </a:r>
            <a:r>
              <a:rPr lang="en-GB" sz="2000" i="1" dirty="0">
                <a:solidFill>
                  <a:schemeClr val="tx1"/>
                </a:solidFill>
              </a:rPr>
              <a:t> och </a:t>
            </a:r>
            <a:r>
              <a:rPr lang="en-GB" sz="2000" i="1" dirty="0" err="1">
                <a:solidFill>
                  <a:schemeClr val="tx1"/>
                </a:solidFill>
              </a:rPr>
              <a:t>biofysik</a:t>
            </a:r>
            <a:r>
              <a:rPr lang="en-GB" sz="2000" i="1" dirty="0">
                <a:solidFill>
                  <a:schemeClr val="tx1"/>
                </a:solidFill>
              </a:rPr>
              <a:t> (DBB)</a:t>
            </a:r>
          </a:p>
        </p:txBody>
      </p:sp>
    </p:spTree>
    <p:extLst>
      <p:ext uri="{BB962C8B-B14F-4D97-AF65-F5344CB8AC3E}">
        <p14:creationId xmlns:p14="http://schemas.microsoft.com/office/powerpoint/2010/main" val="869456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C5CBCE32-9B4F-4781-BC44-8EE1ACB9C6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9299" y="711211"/>
            <a:ext cx="10748962" cy="784409"/>
          </a:xfrm>
        </p:spPr>
        <p:txBody>
          <a:bodyPr/>
          <a:lstStyle/>
          <a:p>
            <a:r>
              <a:rPr lang="sv-SE" dirty="0"/>
              <a:t>Hur når medicinen dit den ska?</a:t>
            </a:r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C8A6BCB3-4579-43F5-8800-B9F89143742C}"/>
              </a:ext>
            </a:extLst>
          </p:cNvPr>
          <p:cNvPicPr>
            <a:picLocks noChangeAspect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576" r="13929"/>
          <a:stretch/>
        </p:blipFill>
        <p:spPr>
          <a:xfrm>
            <a:off x="0" y="1997709"/>
            <a:ext cx="5199517" cy="414908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47F7D942-563C-4618-9099-E8CB8D2491CF}"/>
              </a:ext>
            </a:extLst>
          </p:cNvPr>
          <p:cNvSpPr txBox="1">
            <a:spLocks/>
          </p:cNvSpPr>
          <p:nvPr/>
        </p:nvSpPr>
        <p:spPr>
          <a:xfrm>
            <a:off x="5550361" y="2234946"/>
            <a:ext cx="5637900" cy="36982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sv-SE" sz="2000" dirty="0">
                <a:latin typeface="+mj-lt"/>
              </a:rPr>
              <a:t>Läkemedel innehåller läkemedelssubstanser och tillsatser för att ge önskad form och egenskaper.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sv-SE" sz="2000" dirty="0">
                <a:latin typeface="+mj-lt"/>
              </a:rPr>
              <a:t>Exempelvis kan ett hölje av bioplasten kalcium-</a:t>
            </a:r>
            <a:r>
              <a:rPr lang="sv-SE" sz="2000" dirty="0" err="1">
                <a:latin typeface="+mj-lt"/>
              </a:rPr>
              <a:t>alginat</a:t>
            </a:r>
            <a:r>
              <a:rPr lang="sv-SE" sz="2000" dirty="0">
                <a:latin typeface="+mj-lt"/>
              </a:rPr>
              <a:t> skydda från nedbrytning i magsäcken så att läkemedlet når fram till tarmen, där höljet löses upp av det basiska bukspottet.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sv-SE" sz="2000" dirty="0">
                <a:latin typeface="+mj-lt"/>
              </a:rPr>
              <a:t>Bioplasten framställs från brunalger (</a:t>
            </a:r>
            <a:r>
              <a:rPr lang="sv-SE" sz="2000" dirty="0" err="1">
                <a:latin typeface="+mj-lt"/>
              </a:rPr>
              <a:t>alginsyra</a:t>
            </a:r>
            <a:r>
              <a:rPr lang="sv-SE" sz="2000" dirty="0">
                <a:latin typeface="+mj-lt"/>
              </a:rPr>
              <a:t>). </a:t>
            </a:r>
            <a:r>
              <a:rPr lang="sv-SE" sz="2000" dirty="0" err="1">
                <a:latin typeface="+mj-lt"/>
              </a:rPr>
              <a:t>Alginsyrans</a:t>
            </a:r>
            <a:r>
              <a:rPr lang="sv-SE" sz="2000" dirty="0">
                <a:latin typeface="+mj-lt"/>
              </a:rPr>
              <a:t> salter kallas </a:t>
            </a:r>
            <a:r>
              <a:rPr lang="sv-SE" sz="2000" dirty="0" err="1">
                <a:latin typeface="+mj-lt"/>
              </a:rPr>
              <a:t>alginater</a:t>
            </a:r>
            <a:r>
              <a:rPr lang="sv-SE" sz="2000" dirty="0">
                <a:latin typeface="+mj-lt"/>
              </a:rPr>
              <a:t> (E 401)*.</a:t>
            </a:r>
          </a:p>
        </p:txBody>
      </p:sp>
      <p:pic>
        <p:nvPicPr>
          <p:cNvPr id="13" name="Bildobjekt 12">
            <a:hlinkClick r:id="rId4"/>
            <a:extLst>
              <a:ext uri="{FF2B5EF4-FFF2-40B4-BE49-F238E27FC236}">
                <a16:creationId xmlns:a16="http://schemas.microsoft.com/office/drawing/2014/main" id="{6845C4D8-57E7-4EA0-8229-FC20690BED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753" y="307623"/>
            <a:ext cx="1944049" cy="1456160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A364C189-6C32-4CEA-9A3B-CB98DD5196C0}"/>
              </a:ext>
            </a:extLst>
          </p:cNvPr>
          <p:cNvSpPr txBox="1"/>
          <p:nvPr/>
        </p:nvSpPr>
        <p:spPr>
          <a:xfrm>
            <a:off x="9341789" y="1722365"/>
            <a:ext cx="2085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hlinkClick r:id="rId6"/>
              </a:rPr>
              <a:t>Bild: </a:t>
            </a:r>
            <a:r>
              <a:rPr lang="sv-SE" sz="1200" dirty="0" err="1">
                <a:hlinkClick r:id="rId6"/>
              </a:rPr>
              <a:t>Piqsels</a:t>
            </a:r>
            <a:endParaRPr lang="sv-SE" sz="1200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54CE622A-894A-49F6-B6E1-C53B9CA54232}"/>
              </a:ext>
            </a:extLst>
          </p:cNvPr>
          <p:cNvSpPr txBox="1"/>
          <p:nvPr/>
        </p:nvSpPr>
        <p:spPr>
          <a:xfrm>
            <a:off x="5688421" y="6146789"/>
            <a:ext cx="23953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>
                <a:latin typeface="+mj-lt"/>
              </a:rPr>
              <a:t>* </a:t>
            </a:r>
            <a:r>
              <a:rPr lang="sv-SE" sz="1600" dirty="0">
                <a:latin typeface="+mj-lt"/>
              </a:rPr>
              <a:t>Tillåten livsmedelstillsats</a:t>
            </a:r>
          </a:p>
        </p:txBody>
      </p:sp>
      <p:sp>
        <p:nvSpPr>
          <p:cNvPr id="16" name="Pil: vänster 15">
            <a:extLst>
              <a:ext uri="{FF2B5EF4-FFF2-40B4-BE49-F238E27FC236}">
                <a16:creationId xmlns:a16="http://schemas.microsoft.com/office/drawing/2014/main" id="{3137AED1-94F8-4EEE-AB6F-BDC988376544}"/>
              </a:ext>
            </a:extLst>
          </p:cNvPr>
          <p:cNvSpPr/>
          <p:nvPr/>
        </p:nvSpPr>
        <p:spPr>
          <a:xfrm>
            <a:off x="3341753" y="4215817"/>
            <a:ext cx="978408" cy="484632"/>
          </a:xfrm>
          <a:prstGeom prst="leftArrow">
            <a:avLst/>
          </a:prstGeom>
          <a:solidFill>
            <a:srgbClr val="F5F0EA"/>
          </a:solidFill>
          <a:ln w="1270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Pil: vänster 16">
            <a:extLst>
              <a:ext uri="{FF2B5EF4-FFF2-40B4-BE49-F238E27FC236}">
                <a16:creationId xmlns:a16="http://schemas.microsoft.com/office/drawing/2014/main" id="{E39BCF52-E718-4BB6-9073-76E21DD40581}"/>
              </a:ext>
            </a:extLst>
          </p:cNvPr>
          <p:cNvSpPr/>
          <p:nvPr/>
        </p:nvSpPr>
        <p:spPr>
          <a:xfrm>
            <a:off x="3341753" y="5181303"/>
            <a:ext cx="978408" cy="484632"/>
          </a:xfrm>
          <a:prstGeom prst="leftArrow">
            <a:avLst/>
          </a:prstGeom>
          <a:solidFill>
            <a:srgbClr val="F5F0EA"/>
          </a:solidFill>
          <a:ln w="1270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Basiskt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259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7649BCF-39CF-4AAA-8E33-9D52E2EAEF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10018056" cy="587375"/>
          </a:xfrm>
        </p:spPr>
        <p:txBody>
          <a:bodyPr/>
          <a:lstStyle/>
          <a:p>
            <a:r>
              <a:rPr lang="sv-SE" dirty="0"/>
              <a:t>Laboration: Alginatmaskar i sur och basisk miljö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8663BCE-A9DE-A7D3-3FCD-5A4D2D0C45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H="1">
            <a:off x="6096000" y="2054078"/>
            <a:ext cx="4904509" cy="2749843"/>
          </a:xfrm>
        </p:spPr>
        <p:txBody>
          <a:bodyPr/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Tillverka</a:t>
            </a:r>
            <a:r>
              <a:rPr lang="en-GB" sz="2800" dirty="0"/>
              <a:t> </a:t>
            </a:r>
            <a:r>
              <a:rPr lang="en-GB" sz="2800" dirty="0" err="1"/>
              <a:t>natriumalginatlösning</a:t>
            </a:r>
            <a:r>
              <a:rPr lang="en-GB" sz="2800" dirty="0"/>
              <a:t> </a:t>
            </a:r>
            <a:endParaRPr lang="sv-SE" sz="28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v-SE" sz="2800" dirty="0"/>
              <a:t>Tillverka alginatmaskar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v-SE" sz="2800" dirty="0"/>
              <a:t>Lägg maskarna i 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sv-SE" dirty="0"/>
              <a:t>Sur miljö (mage)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sv-SE" dirty="0"/>
              <a:t>Basisk miljö (tarm)</a:t>
            </a:r>
          </a:p>
          <a:p>
            <a:endParaRPr lang="en-US" dirty="0"/>
          </a:p>
        </p:txBody>
      </p:sp>
      <p:sp>
        <p:nvSpPr>
          <p:cNvPr id="7" name="Platshållare för text 1">
            <a:extLst>
              <a:ext uri="{FF2B5EF4-FFF2-40B4-BE49-F238E27FC236}">
                <a16:creationId xmlns:a16="http://schemas.microsoft.com/office/drawing/2014/main" id="{137B95C9-D816-41CE-A4EF-ED652BFDA0A7}"/>
              </a:ext>
            </a:extLst>
          </p:cNvPr>
          <p:cNvSpPr txBox="1">
            <a:spLocks/>
          </p:cNvSpPr>
          <p:nvPr/>
        </p:nvSpPr>
        <p:spPr>
          <a:xfrm>
            <a:off x="6096000" y="4912996"/>
            <a:ext cx="4232564" cy="4165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2800" dirty="0">
                <a:hlinkClick r:id="rId3"/>
              </a:rPr>
              <a:t>Länk till labbeskrivning</a:t>
            </a:r>
            <a:endParaRPr lang="sv-SE" sz="2800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88705595-09C7-DC39-A607-0D96A7E8DB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" t="9742" r="5294" b="12201"/>
          <a:stretch/>
        </p:blipFill>
        <p:spPr>
          <a:xfrm>
            <a:off x="138207" y="2026227"/>
            <a:ext cx="5237357" cy="342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6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82A7D4-2113-4E6C-A80E-2FF02C5FCC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10782456" cy="587375"/>
          </a:xfrm>
        </p:spPr>
        <p:txBody>
          <a:bodyPr/>
          <a:lstStyle/>
          <a:p>
            <a:r>
              <a:rPr lang="sv-SE" dirty="0"/>
              <a:t>Alginatmaskarna (medicinhöljet) – vad hände kemiskt?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F3D3A602-9A0B-4DD6-A4AF-EC64CBF524F8}"/>
              </a:ext>
            </a:extLst>
          </p:cNvPr>
          <p:cNvSpPr txBox="1"/>
          <p:nvPr/>
        </p:nvSpPr>
        <p:spPr>
          <a:xfrm>
            <a:off x="3386217" y="1310233"/>
            <a:ext cx="5623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+mj-lt"/>
                <a:cs typeface="Calibri" panose="020F0502020204030204" pitchFamily="34" charset="0"/>
              </a:rPr>
              <a:t>Na-</a:t>
            </a:r>
            <a:r>
              <a:rPr lang="sv-SE" sz="2400" dirty="0" err="1">
                <a:latin typeface="+mj-lt"/>
                <a:cs typeface="Calibri" panose="020F0502020204030204" pitchFamily="34" charset="0"/>
              </a:rPr>
              <a:t>alginat</a:t>
            </a:r>
            <a:r>
              <a:rPr lang="sv-SE" sz="2400" dirty="0">
                <a:latin typeface="+mj-lt"/>
                <a:cs typeface="Calibri" panose="020F0502020204030204" pitchFamily="34" charset="0"/>
              </a:rPr>
              <a:t> + Ca</a:t>
            </a:r>
            <a:r>
              <a:rPr lang="sv-SE" sz="2400" baseline="30000" dirty="0">
                <a:latin typeface="+mj-lt"/>
                <a:cs typeface="Calibri" panose="020F0502020204030204" pitchFamily="34" charset="0"/>
              </a:rPr>
              <a:t>2+</a:t>
            </a:r>
            <a:r>
              <a:rPr lang="sv-SE" sz="2400" dirty="0">
                <a:latin typeface="+mj-lt"/>
                <a:cs typeface="Calibri" panose="020F0502020204030204" pitchFamily="34" charset="0"/>
              </a:rPr>
              <a:t>      </a:t>
            </a:r>
            <a:r>
              <a:rPr lang="sv-SE" sz="2400" dirty="0">
                <a:latin typeface="+mj-lt"/>
                <a:cs typeface="Calibri" panose="020F0502020204030204" pitchFamily="34" charset="0"/>
                <a:sym typeface="Wingdings" panose="05000000000000000000" pitchFamily="2" charset="2"/>
              </a:rPr>
              <a:t>➝     Ca-</a:t>
            </a:r>
            <a:r>
              <a:rPr lang="sv-SE" sz="2400" dirty="0" err="1">
                <a:latin typeface="+mj-lt"/>
                <a:cs typeface="Calibri" panose="020F0502020204030204" pitchFamily="34" charset="0"/>
                <a:sym typeface="Wingdings" panose="05000000000000000000" pitchFamily="2" charset="2"/>
              </a:rPr>
              <a:t>alginat</a:t>
            </a:r>
            <a:r>
              <a:rPr lang="sv-SE" sz="2400" dirty="0">
                <a:latin typeface="+mj-lt"/>
                <a:cs typeface="Calibri" panose="020F0502020204030204" pitchFamily="34" charset="0"/>
                <a:sym typeface="Wingdings" panose="05000000000000000000" pitchFamily="2" charset="2"/>
              </a:rPr>
              <a:t> + 2Na</a:t>
            </a:r>
            <a:r>
              <a:rPr lang="sv-SE" sz="2400" baseline="30000" dirty="0">
                <a:latin typeface="+mj-lt"/>
                <a:cs typeface="Calibri" panose="020F0502020204030204" pitchFamily="34" charset="0"/>
                <a:sym typeface="Wingdings" panose="05000000000000000000" pitchFamily="2" charset="2"/>
              </a:rPr>
              <a:t>+</a:t>
            </a:r>
            <a:endParaRPr lang="sv-SE" sz="2400" baseline="30000" dirty="0"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40" name="Bildobjekt 39">
            <a:extLst>
              <a:ext uri="{FF2B5EF4-FFF2-40B4-BE49-F238E27FC236}">
                <a16:creationId xmlns:a16="http://schemas.microsoft.com/office/drawing/2014/main" id="{EEB55362-4AC9-43E5-9244-84AFCB17A2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000"/>
          <a:stretch/>
        </p:blipFill>
        <p:spPr>
          <a:xfrm>
            <a:off x="3318104" y="2085119"/>
            <a:ext cx="2777896" cy="4479357"/>
          </a:xfrm>
          <a:prstGeom prst="rect">
            <a:avLst/>
          </a:prstGeom>
        </p:spPr>
      </p:pic>
      <p:pic>
        <p:nvPicPr>
          <p:cNvPr id="42" name="Bildobjekt 41">
            <a:extLst>
              <a:ext uri="{FF2B5EF4-FFF2-40B4-BE49-F238E27FC236}">
                <a16:creationId xmlns:a16="http://schemas.microsoft.com/office/drawing/2014/main" id="{399B94C5-0875-4D12-AC72-34F811D09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251"/>
          <a:stretch/>
        </p:blipFill>
        <p:spPr>
          <a:xfrm>
            <a:off x="6405084" y="1971858"/>
            <a:ext cx="2687524" cy="4485207"/>
          </a:xfrm>
          <a:prstGeom prst="rect">
            <a:avLst/>
          </a:prstGeom>
        </p:spPr>
      </p:pic>
      <p:sp>
        <p:nvSpPr>
          <p:cNvPr id="45" name="textruta 44">
            <a:extLst>
              <a:ext uri="{FF2B5EF4-FFF2-40B4-BE49-F238E27FC236}">
                <a16:creationId xmlns:a16="http://schemas.microsoft.com/office/drawing/2014/main" id="{6215B6B2-650D-4825-AE6A-85A99FD4B0A4}"/>
              </a:ext>
            </a:extLst>
          </p:cNvPr>
          <p:cNvSpPr txBox="1"/>
          <p:nvPr/>
        </p:nvSpPr>
        <p:spPr>
          <a:xfrm>
            <a:off x="547767" y="2961798"/>
            <a:ext cx="20315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+mj-lt"/>
              </a:rPr>
              <a:t>I kemiska reaktioner bryts bindningar mellan vissa atomer och/eller nya bindningar bildas.</a:t>
            </a:r>
          </a:p>
        </p:txBody>
      </p:sp>
      <p:sp>
        <p:nvSpPr>
          <p:cNvPr id="2" name="Ellips 1">
            <a:extLst>
              <a:ext uri="{FF2B5EF4-FFF2-40B4-BE49-F238E27FC236}">
                <a16:creationId xmlns:a16="http://schemas.microsoft.com/office/drawing/2014/main" id="{AD5AB1DA-6B24-48C2-B53D-01E83D97E401}"/>
              </a:ext>
            </a:extLst>
          </p:cNvPr>
          <p:cNvSpPr/>
          <p:nvPr/>
        </p:nvSpPr>
        <p:spPr>
          <a:xfrm>
            <a:off x="285750" y="2533650"/>
            <a:ext cx="2562226" cy="2333625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259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EF419433-2796-0841-8EEC-A81B2C886ECF}"/>
              </a:ext>
            </a:extLst>
          </p:cNvPr>
          <p:cNvSpPr txBox="1"/>
          <p:nvPr/>
        </p:nvSpPr>
        <p:spPr>
          <a:xfrm>
            <a:off x="9336360" y="5269501"/>
            <a:ext cx="1406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i="1" dirty="0"/>
              <a:t>(</a:t>
            </a:r>
            <a:r>
              <a:rPr lang="sv-SE" i="1" dirty="0" err="1"/>
              <a:t>Taber</a:t>
            </a:r>
            <a:r>
              <a:rPr lang="sv-SE" i="1" dirty="0"/>
              <a:t>, 2013)</a:t>
            </a: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A3A298EE-8A37-3E4B-8E0C-9C761F6FC669}"/>
              </a:ext>
            </a:extLst>
          </p:cNvPr>
          <p:cNvGrpSpPr/>
          <p:nvPr/>
        </p:nvGrpSpPr>
        <p:grpSpPr>
          <a:xfrm>
            <a:off x="1065842" y="2087687"/>
            <a:ext cx="9547631" cy="3551146"/>
            <a:chOff x="1779754" y="2713526"/>
            <a:chExt cx="9547631" cy="3551146"/>
          </a:xfrm>
        </p:grpSpPr>
        <p:sp>
          <p:nvSpPr>
            <p:cNvPr id="28" name="Triangel 5">
              <a:extLst>
                <a:ext uri="{FF2B5EF4-FFF2-40B4-BE49-F238E27FC236}">
                  <a16:creationId xmlns:a16="http://schemas.microsoft.com/office/drawing/2014/main" id="{1E9F1272-4F8B-45F1-B8EA-20FA611288FE}"/>
                </a:ext>
              </a:extLst>
            </p:cNvPr>
            <p:cNvSpPr/>
            <p:nvPr/>
          </p:nvSpPr>
          <p:spPr>
            <a:xfrm rot="10800000">
              <a:off x="4943872" y="2806760"/>
              <a:ext cx="2772241" cy="2199755"/>
            </a:xfrm>
            <a:prstGeom prst="triangl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0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29" name="textruta 28">
              <a:extLst>
                <a:ext uri="{FF2B5EF4-FFF2-40B4-BE49-F238E27FC236}">
                  <a16:creationId xmlns:a16="http://schemas.microsoft.com/office/drawing/2014/main" id="{F5047077-8E16-432F-A3A5-7649A5B5449D}"/>
                </a:ext>
              </a:extLst>
            </p:cNvPr>
            <p:cNvSpPr txBox="1"/>
            <p:nvPr/>
          </p:nvSpPr>
          <p:spPr>
            <a:xfrm>
              <a:off x="8107988" y="2713526"/>
              <a:ext cx="32193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2000" b="1" dirty="0">
                  <a:latin typeface="+mj-lt"/>
                  <a:cs typeface="Arial" panose="020B0604020202020204" pitchFamily="34" charset="0"/>
                </a:rPr>
                <a:t>Makronivå</a:t>
              </a:r>
              <a:br>
                <a:rPr lang="sv-SE" sz="2000" dirty="0">
                  <a:latin typeface="+mj-lt"/>
                  <a:cs typeface="Arial" panose="020B0604020202020204" pitchFamily="34" charset="0"/>
                </a:rPr>
              </a:br>
              <a:r>
                <a:rPr lang="sv-SE" sz="2000" dirty="0">
                  <a:latin typeface="+mj-lt"/>
                  <a:cs typeface="Arial" panose="020B0604020202020204" pitchFamily="34" charset="0"/>
                </a:rPr>
                <a:t>Beskrivning av det vi förnimmer med hjälp av vetenskapliga begrepp</a:t>
              </a:r>
            </a:p>
          </p:txBody>
        </p:sp>
        <p:sp>
          <p:nvSpPr>
            <p:cNvPr id="31" name="textruta 30">
              <a:extLst>
                <a:ext uri="{FF2B5EF4-FFF2-40B4-BE49-F238E27FC236}">
                  <a16:creationId xmlns:a16="http://schemas.microsoft.com/office/drawing/2014/main" id="{9FE8DC1C-F473-45A3-8A54-4CAF7099C17B}"/>
                </a:ext>
              </a:extLst>
            </p:cNvPr>
            <p:cNvSpPr txBox="1"/>
            <p:nvPr/>
          </p:nvSpPr>
          <p:spPr>
            <a:xfrm>
              <a:off x="3844263" y="5249009"/>
              <a:ext cx="49714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000" b="1" dirty="0" err="1">
                  <a:latin typeface="+mj-lt"/>
                  <a:cs typeface="Arial" panose="020B0604020202020204" pitchFamily="34" charset="0"/>
                </a:rPr>
                <a:t>Submikronivå</a:t>
              </a:r>
              <a:br>
                <a:rPr lang="sv-SE" sz="2000" dirty="0">
                  <a:latin typeface="+mj-lt"/>
                  <a:cs typeface="Arial" panose="020B0604020202020204" pitchFamily="34" charset="0"/>
                </a:rPr>
              </a:br>
              <a:r>
                <a:rPr lang="sv-SE" sz="2000" dirty="0">
                  <a:latin typeface="+mj-lt"/>
                  <a:cs typeface="Arial" panose="020B0604020202020204" pitchFamily="34" charset="0"/>
                </a:rPr>
                <a:t>Förklarar observationer av fenomen med hjälp av teoretiska modeller, t.ex. partikelmodeller</a:t>
              </a:r>
            </a:p>
          </p:txBody>
        </p:sp>
        <p:sp>
          <p:nvSpPr>
            <p:cNvPr id="33" name="textruta 32">
              <a:extLst>
                <a:ext uri="{FF2B5EF4-FFF2-40B4-BE49-F238E27FC236}">
                  <a16:creationId xmlns:a16="http://schemas.microsoft.com/office/drawing/2014/main" id="{4E2E3F8F-9A33-46FD-96E1-7894C1D5593B}"/>
                </a:ext>
              </a:extLst>
            </p:cNvPr>
            <p:cNvSpPr txBox="1"/>
            <p:nvPr/>
          </p:nvSpPr>
          <p:spPr>
            <a:xfrm>
              <a:off x="1779754" y="2713526"/>
              <a:ext cx="277224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2000" b="1" dirty="0">
                  <a:latin typeface="+mj-lt"/>
                  <a:cs typeface="Arial" panose="020B0604020202020204" pitchFamily="34" charset="0"/>
                </a:rPr>
                <a:t>Erfarenhetsnivå</a:t>
              </a:r>
            </a:p>
            <a:p>
              <a:pPr algn="r"/>
              <a:r>
                <a:rPr lang="sv-SE" sz="2000" dirty="0">
                  <a:latin typeface="+mj-lt"/>
                  <a:cs typeface="Arial" panose="020B0604020202020204" pitchFamily="34" charset="0"/>
                </a:rPr>
                <a:t>Beskrivning av förnimmelser med vardagsord</a:t>
              </a:r>
            </a:p>
          </p:txBody>
        </p:sp>
      </p:grp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71390BB-CB9E-C2A1-8535-C46A681975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10393283" cy="1015663"/>
          </a:xfrm>
        </p:spPr>
        <p:txBody>
          <a:bodyPr/>
          <a:lstStyle/>
          <a:p>
            <a:r>
              <a:rPr lang="sv-SE" altLang="sv-SE" dirty="0"/>
              <a:t>Diskussion av fenomen på olika ”nivåer” i kemi-undervisningen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056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ubrik 1"/>
          <p:cNvSpPr>
            <a:spLocks noGrp="1"/>
          </p:cNvSpPr>
          <p:nvPr>
            <p:ph type="title" idx="4294967295"/>
          </p:nvPr>
        </p:nvSpPr>
        <p:spPr>
          <a:xfrm>
            <a:off x="794945" y="473579"/>
            <a:ext cx="8636000" cy="1008063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sv-SE" altLang="sv-SE" sz="36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Vad händer när ”alginatmaskarna”</a:t>
            </a:r>
            <a:br>
              <a:rPr lang="sv-SE" altLang="sv-SE" sz="36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sv-SE" altLang="sv-SE" sz="36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läggs i kalciumkloridlösning</a:t>
            </a:r>
          </a:p>
        </p:txBody>
      </p:sp>
      <p:sp>
        <p:nvSpPr>
          <p:cNvPr id="28" name="Triangel 5">
            <a:extLst>
              <a:ext uri="{FF2B5EF4-FFF2-40B4-BE49-F238E27FC236}">
                <a16:creationId xmlns:a16="http://schemas.microsoft.com/office/drawing/2014/main" id="{1E9F1272-4F8B-45F1-B8EA-20FA611288FE}"/>
              </a:ext>
            </a:extLst>
          </p:cNvPr>
          <p:cNvSpPr/>
          <p:nvPr/>
        </p:nvSpPr>
        <p:spPr>
          <a:xfrm rot="10800000">
            <a:off x="4717020" y="1833108"/>
            <a:ext cx="2772241" cy="2199755"/>
          </a:xfrm>
          <a:prstGeom prst="triangl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F5047077-8E16-432F-A3A5-7649A5B5449D}"/>
              </a:ext>
            </a:extLst>
          </p:cNvPr>
          <p:cNvSpPr txBox="1"/>
          <p:nvPr/>
        </p:nvSpPr>
        <p:spPr>
          <a:xfrm>
            <a:off x="7593272" y="1736478"/>
            <a:ext cx="32193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latin typeface="+mj-lt"/>
                <a:cs typeface="Arial" panose="020B0604020202020204" pitchFamily="34" charset="0"/>
              </a:rPr>
              <a:t>Makronivå</a:t>
            </a:r>
            <a:br>
              <a:rPr lang="sv-SE" sz="2000" dirty="0">
                <a:latin typeface="+mj-lt"/>
                <a:cs typeface="Arial" panose="020B0604020202020204" pitchFamily="34" charset="0"/>
              </a:rPr>
            </a:br>
            <a:r>
              <a:rPr lang="sv-SE" sz="2000" dirty="0">
                <a:latin typeface="+mj-lt"/>
                <a:cs typeface="Arial" panose="020B0604020202020204" pitchFamily="34" charset="0"/>
              </a:rPr>
              <a:t>När maskarna av </a:t>
            </a:r>
            <a:r>
              <a:rPr lang="sv-SE" sz="2000" dirty="0" err="1">
                <a:latin typeface="+mj-lt"/>
                <a:cs typeface="Arial" panose="020B0604020202020204" pitchFamily="34" charset="0"/>
              </a:rPr>
              <a:t>natriumalginat</a:t>
            </a:r>
            <a:r>
              <a:rPr lang="sv-SE" sz="2000" dirty="0">
                <a:latin typeface="+mj-lt"/>
                <a:cs typeface="Arial" panose="020B0604020202020204" pitchFamily="34" charset="0"/>
              </a:rPr>
              <a:t> läggs i kalciumkloridlösning blir de fastare </a:t>
            </a:r>
            <a:r>
              <a:rPr lang="sv-SE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i konsistensen.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9FE8DC1C-F473-45A3-8A54-4CAF7099C17B}"/>
              </a:ext>
            </a:extLst>
          </p:cNvPr>
          <p:cNvSpPr txBox="1"/>
          <p:nvPr/>
        </p:nvSpPr>
        <p:spPr>
          <a:xfrm>
            <a:off x="3617412" y="4194801"/>
            <a:ext cx="42173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 dirty="0" err="1">
                <a:latin typeface="+mj-lt"/>
                <a:cs typeface="Arial" panose="020B0604020202020204" pitchFamily="34" charset="0"/>
              </a:rPr>
              <a:t>Submikronivå</a:t>
            </a:r>
            <a:br>
              <a:rPr lang="sv-SE" sz="2000" dirty="0">
                <a:latin typeface="+mj-lt"/>
                <a:cs typeface="Arial" panose="020B0604020202020204" pitchFamily="34" charset="0"/>
              </a:rPr>
            </a:br>
            <a:r>
              <a:rPr lang="sv-SE" sz="2000" dirty="0">
                <a:latin typeface="+mj-lt"/>
                <a:cs typeface="Arial" panose="020B0604020202020204" pitchFamily="34" charset="0"/>
              </a:rPr>
              <a:t>Kalciumjonerna, </a:t>
            </a:r>
            <a:r>
              <a:rPr lang="en-US" dirty="0"/>
              <a:t>Ca</a:t>
            </a:r>
            <a:r>
              <a:rPr lang="en-US" baseline="30000" dirty="0"/>
              <a:t>2+</a:t>
            </a:r>
            <a:r>
              <a:rPr lang="sv-SE" sz="2000" dirty="0">
                <a:latin typeface="+mj-lt"/>
                <a:cs typeface="Arial" panose="020B0604020202020204" pitchFamily="34" charset="0"/>
              </a:rPr>
              <a:t>, attraheras kraftigare till alginatpolymererna än natriumjonerna, 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N</a:t>
            </a:r>
            <a:r>
              <a:rPr lang="en-US" dirty="0"/>
              <a:t>a</a:t>
            </a:r>
            <a:r>
              <a:rPr lang="en-US" baseline="30000" dirty="0"/>
              <a:t>+</a:t>
            </a:r>
            <a:r>
              <a:rPr lang="sv-SE" sz="2000" dirty="0">
                <a:latin typeface="+mj-lt"/>
                <a:cs typeface="Arial" panose="020B0604020202020204" pitchFamily="34" charset="0"/>
              </a:rPr>
              <a:t>, som har en lägre laddning. Polymerkedjorna </a:t>
            </a:r>
            <a:r>
              <a:rPr lang="sv-SE" sz="2000" dirty="0" err="1">
                <a:latin typeface="+mj-lt"/>
                <a:cs typeface="Arial" panose="020B0604020202020204" pitchFamily="34" charset="0"/>
              </a:rPr>
              <a:t>tätpackas</a:t>
            </a:r>
            <a:r>
              <a:rPr lang="sv-SE" sz="2000" dirty="0">
                <a:latin typeface="+mj-lt"/>
                <a:cs typeface="Arial" panose="020B0604020202020204" pitchFamily="34" charset="0"/>
              </a:rPr>
              <a:t> och ger en fastare gel.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4E2E3F8F-9A33-46FD-96E1-7894C1D5593B}"/>
              </a:ext>
            </a:extLst>
          </p:cNvPr>
          <p:cNvSpPr txBox="1"/>
          <p:nvPr/>
        </p:nvSpPr>
        <p:spPr>
          <a:xfrm>
            <a:off x="992213" y="1778885"/>
            <a:ext cx="36207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2000" b="1" dirty="0">
                <a:latin typeface="+mj-lt"/>
                <a:cs typeface="Arial" panose="020B0604020202020204" pitchFamily="34" charset="0"/>
              </a:rPr>
              <a:t>Erfarenhetsnivå</a:t>
            </a:r>
          </a:p>
          <a:p>
            <a:pPr algn="r"/>
            <a:r>
              <a:rPr lang="sv-SE" sz="2000" dirty="0">
                <a:latin typeface="+mj-lt"/>
                <a:cs typeface="Arial" panose="020B0604020202020204" pitchFamily="34" charset="0"/>
              </a:rPr>
              <a:t>”Maskarna” blir lite hårdare och mer </a:t>
            </a:r>
            <a:r>
              <a:rPr lang="sv-SE" sz="2000" dirty="0" err="1">
                <a:latin typeface="+mj-lt"/>
                <a:cs typeface="Arial" panose="020B0604020202020204" pitchFamily="34" charset="0"/>
              </a:rPr>
              <a:t>gummiaktiga</a:t>
            </a:r>
            <a:r>
              <a:rPr lang="sv-SE" sz="2000" dirty="0">
                <a:latin typeface="+mj-lt"/>
                <a:cs typeface="Arial" panose="020B0604020202020204" pitchFamily="34" charset="0"/>
              </a:rPr>
              <a:t> när de läggs i den andra lösningen.</a:t>
            </a:r>
          </a:p>
        </p:txBody>
      </p:sp>
      <p:pic>
        <p:nvPicPr>
          <p:cNvPr id="11" name="Bildobjekt 10" descr="Figure1">
            <a:extLst>
              <a:ext uri="{FF2B5EF4-FFF2-40B4-BE49-F238E27FC236}">
                <a16:creationId xmlns:a16="http://schemas.microsoft.com/office/drawing/2014/main" id="{C78CA8E1-BD22-4EAD-9ACB-D1F41CEB33B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468" y="4308972"/>
            <a:ext cx="2068314" cy="1771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268D06F4-550E-9545-BC5D-68449BA529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t="12201" r="9741" b="16401"/>
          <a:stretch/>
        </p:blipFill>
        <p:spPr>
          <a:xfrm rot="5400000">
            <a:off x="139902" y="3231455"/>
            <a:ext cx="2478857" cy="187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0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EA8AB3B9-40A2-40FF-9CC4-E91973A1AD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54"/>
          <a:stretch/>
        </p:blipFill>
        <p:spPr>
          <a:xfrm>
            <a:off x="1319813" y="1772072"/>
            <a:ext cx="1560865" cy="1104174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D957214A-AB82-4D15-8DCD-A3CEC54444F3}"/>
              </a:ext>
            </a:extLst>
          </p:cNvPr>
          <p:cNvSpPr txBox="1"/>
          <p:nvPr/>
        </p:nvSpPr>
        <p:spPr>
          <a:xfrm>
            <a:off x="1319813" y="2894992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Monomer av </a:t>
            </a:r>
            <a:r>
              <a:rPr lang="sv-SE" dirty="0" err="1"/>
              <a:t>natriumalginat</a:t>
            </a:r>
            <a:endParaRPr lang="en-US" dirty="0"/>
          </a:p>
        </p:txBody>
      </p:sp>
      <p:grpSp>
        <p:nvGrpSpPr>
          <p:cNvPr id="3" name="Grupp 2">
            <a:extLst>
              <a:ext uri="{FF2B5EF4-FFF2-40B4-BE49-F238E27FC236}">
                <a16:creationId xmlns:a16="http://schemas.microsoft.com/office/drawing/2014/main" id="{8B934D29-526A-4298-BD65-076622ABB7AF}"/>
              </a:ext>
            </a:extLst>
          </p:cNvPr>
          <p:cNvGrpSpPr/>
          <p:nvPr/>
        </p:nvGrpSpPr>
        <p:grpSpPr>
          <a:xfrm>
            <a:off x="794944" y="3672551"/>
            <a:ext cx="3054316" cy="2150252"/>
            <a:chOff x="1106434" y="4445358"/>
            <a:chExt cx="3054316" cy="2150252"/>
          </a:xfrm>
        </p:grpSpPr>
        <p:pic>
          <p:nvPicPr>
            <p:cNvPr id="14" name="Bildobjekt 13" descr="Figure1">
              <a:extLst>
                <a:ext uri="{FF2B5EF4-FFF2-40B4-BE49-F238E27FC236}">
                  <a16:creationId xmlns:a16="http://schemas.microsoft.com/office/drawing/2014/main" id="{2C0D9A4F-2518-45B9-A0F3-6155FE81B001}"/>
                </a:ext>
              </a:extLst>
            </p:cNvPr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78" t="50264"/>
            <a:stretch/>
          </p:blipFill>
          <p:spPr bwMode="auto">
            <a:xfrm>
              <a:off x="1106434" y="4445358"/>
              <a:ext cx="3054316" cy="13337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textruta 20">
              <a:extLst>
                <a:ext uri="{FF2B5EF4-FFF2-40B4-BE49-F238E27FC236}">
                  <a16:creationId xmlns:a16="http://schemas.microsoft.com/office/drawing/2014/main" id="{A633B8FD-5F05-433B-89BD-00DFDAB70B43}"/>
                </a:ext>
              </a:extLst>
            </p:cNvPr>
            <p:cNvSpPr txBox="1"/>
            <p:nvPr/>
          </p:nvSpPr>
          <p:spPr>
            <a:xfrm>
              <a:off x="1708799" y="5949279"/>
              <a:ext cx="21492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/>
                <a:t>Polymer av </a:t>
              </a:r>
              <a:r>
                <a:rPr lang="sv-SE" dirty="0" err="1"/>
                <a:t>natriumalginat</a:t>
              </a:r>
              <a:endParaRPr lang="en-US" dirty="0"/>
            </a:p>
          </p:txBody>
        </p:sp>
      </p:grpSp>
      <p:grpSp>
        <p:nvGrpSpPr>
          <p:cNvPr id="4" name="Grupp 3">
            <a:extLst>
              <a:ext uri="{FF2B5EF4-FFF2-40B4-BE49-F238E27FC236}">
                <a16:creationId xmlns:a16="http://schemas.microsoft.com/office/drawing/2014/main" id="{8869AFD9-873F-4893-BFAF-CAA1F7B44BCB}"/>
              </a:ext>
            </a:extLst>
          </p:cNvPr>
          <p:cNvGrpSpPr/>
          <p:nvPr/>
        </p:nvGrpSpPr>
        <p:grpSpPr>
          <a:xfrm>
            <a:off x="4050362" y="1333499"/>
            <a:ext cx="5673004" cy="5839933"/>
            <a:chOff x="4583832" y="2217948"/>
            <a:chExt cx="5673004" cy="5891572"/>
          </a:xfrm>
        </p:grpSpPr>
        <p:pic>
          <p:nvPicPr>
            <p:cNvPr id="22" name="Bildobjekt 21">
              <a:extLst>
                <a:ext uri="{FF2B5EF4-FFF2-40B4-BE49-F238E27FC236}">
                  <a16:creationId xmlns:a16="http://schemas.microsoft.com/office/drawing/2014/main" id="{014825CA-D658-4C3B-A4FB-3C7B907EBD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92" b="-28854"/>
            <a:stretch/>
          </p:blipFill>
          <p:spPr>
            <a:xfrm>
              <a:off x="4583832" y="2636912"/>
              <a:ext cx="5673004" cy="5472608"/>
            </a:xfrm>
            <a:prstGeom prst="rect">
              <a:avLst/>
            </a:prstGeom>
          </p:spPr>
        </p:pic>
        <p:sp>
          <p:nvSpPr>
            <p:cNvPr id="24" name="textruta 23">
              <a:extLst>
                <a:ext uri="{FF2B5EF4-FFF2-40B4-BE49-F238E27FC236}">
                  <a16:creationId xmlns:a16="http://schemas.microsoft.com/office/drawing/2014/main" id="{CDB6706F-0217-46A2-9938-2C2E8AB496C8}"/>
                </a:ext>
              </a:extLst>
            </p:cNvPr>
            <p:cNvSpPr txBox="1"/>
            <p:nvPr/>
          </p:nvSpPr>
          <p:spPr>
            <a:xfrm>
              <a:off x="4871865" y="2217948"/>
              <a:ext cx="52565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 err="1"/>
                <a:t>Natriumalginat</a:t>
              </a:r>
              <a:r>
                <a:rPr lang="sv-SE" dirty="0"/>
                <a:t>                                        </a:t>
              </a:r>
              <a:r>
                <a:rPr lang="sv-SE" dirty="0" err="1"/>
                <a:t>kalciumalginat</a:t>
              </a:r>
              <a:r>
                <a:rPr lang="sv-SE" dirty="0"/>
                <a:t> </a:t>
              </a:r>
              <a:endParaRPr lang="en-US" dirty="0"/>
            </a:p>
          </p:txBody>
        </p:sp>
      </p:grpSp>
      <p:sp>
        <p:nvSpPr>
          <p:cNvPr id="25" name="textruta 24">
            <a:extLst>
              <a:ext uri="{FF2B5EF4-FFF2-40B4-BE49-F238E27FC236}">
                <a16:creationId xmlns:a16="http://schemas.microsoft.com/office/drawing/2014/main" id="{E55D7440-726E-4EAE-AB8B-AFC0852FB83E}"/>
              </a:ext>
            </a:extLst>
          </p:cNvPr>
          <p:cNvSpPr txBox="1"/>
          <p:nvPr/>
        </p:nvSpPr>
        <p:spPr>
          <a:xfrm flipH="1">
            <a:off x="6494984" y="5919852"/>
            <a:ext cx="1125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linkClick r:id="rId6"/>
              </a:rPr>
              <a:t>Bildkälla</a:t>
            </a:r>
            <a:endParaRPr lang="en-US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D4207798-3CA0-FB01-94C8-A47ACC053EBA}"/>
              </a:ext>
            </a:extLst>
          </p:cNvPr>
          <p:cNvSpPr txBox="1">
            <a:spLocks/>
          </p:cNvSpPr>
          <p:nvPr/>
        </p:nvSpPr>
        <p:spPr>
          <a:xfrm>
            <a:off x="794944" y="473579"/>
            <a:ext cx="10241355" cy="139933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sv-SE" altLang="sv-SE" sz="36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Alginatpolymeren med natrium respektive kalcium</a:t>
            </a:r>
          </a:p>
        </p:txBody>
      </p:sp>
    </p:spTree>
    <p:extLst>
      <p:ext uri="{BB962C8B-B14F-4D97-AF65-F5344CB8AC3E}">
        <p14:creationId xmlns:p14="http://schemas.microsoft.com/office/powerpoint/2010/main" val="428275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tshållare för text 2">
            <a:extLst>
              <a:ext uri="{FF2B5EF4-FFF2-40B4-BE49-F238E27FC236}">
                <a16:creationId xmlns:a16="http://schemas.microsoft.com/office/drawing/2014/main" id="{0290A64B-2881-454B-ABAF-185E95F8F3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2938" y="655638"/>
            <a:ext cx="8310562" cy="587375"/>
          </a:xfrm>
        </p:spPr>
        <p:txBody>
          <a:bodyPr/>
          <a:lstStyle/>
          <a:p>
            <a:r>
              <a:rPr lang="sv-SE" dirty="0"/>
              <a:t>Diskussion utifrån laborationen</a:t>
            </a:r>
          </a:p>
        </p:txBody>
      </p:sp>
      <p:sp>
        <p:nvSpPr>
          <p:cNvPr id="23" name="Platshållare för text 3">
            <a:extLst>
              <a:ext uri="{FF2B5EF4-FFF2-40B4-BE49-F238E27FC236}">
                <a16:creationId xmlns:a16="http://schemas.microsoft.com/office/drawing/2014/main" id="{C76B9276-3396-47A5-A567-51054EF5BEFD}"/>
              </a:ext>
            </a:extLst>
          </p:cNvPr>
          <p:cNvSpPr txBox="1">
            <a:spLocks/>
          </p:cNvSpPr>
          <p:nvPr/>
        </p:nvSpPr>
        <p:spPr>
          <a:xfrm>
            <a:off x="642938" y="2339035"/>
            <a:ext cx="8667317" cy="31936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v-SE" sz="2800" b="0" dirty="0">
                <a:solidFill>
                  <a:schemeClr val="tx1"/>
                </a:solidFill>
                <a:latin typeface="+mj-lt"/>
              </a:rPr>
              <a:t>Hur tänker ni kring genomförandet av laborationen i ett klassrum?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v-SE" sz="2800" b="0" dirty="0">
                <a:solidFill>
                  <a:schemeClr val="tx1"/>
                </a:solidFill>
                <a:latin typeface="+mj-lt"/>
              </a:rPr>
              <a:t>Vad tror ni att eleverna skulle få ut av laborationen?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sv-SE" sz="2800" b="0" dirty="0">
                <a:solidFill>
                  <a:schemeClr val="tx1"/>
                </a:solidFill>
                <a:latin typeface="+mj-lt"/>
              </a:rPr>
              <a:t>Har ni förslag på andra varianter? </a:t>
            </a:r>
          </a:p>
          <a:p>
            <a:endParaRPr lang="sv-SE" sz="2800" b="0" dirty="0"/>
          </a:p>
        </p:txBody>
      </p:sp>
    </p:spTree>
    <p:extLst>
      <p:ext uri="{BB962C8B-B14F-4D97-AF65-F5344CB8AC3E}">
        <p14:creationId xmlns:p14="http://schemas.microsoft.com/office/powerpoint/2010/main" val="875373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 8">
      <a:dk1>
        <a:srgbClr val="000000"/>
      </a:dk1>
      <a:lt1>
        <a:srgbClr val="FFFFFF"/>
      </a:lt1>
      <a:dk2>
        <a:srgbClr val="002E5F"/>
      </a:dk2>
      <a:lt2>
        <a:srgbClr val="F4F0E9"/>
      </a:lt2>
      <a:accent1>
        <a:srgbClr val="F5F0EA"/>
      </a:accent1>
      <a:accent2>
        <a:srgbClr val="F8AC4B"/>
      </a:accent2>
      <a:accent3>
        <a:srgbClr val="EB653E"/>
      </a:accent3>
      <a:accent4>
        <a:srgbClr val="E73B1D"/>
      </a:accent4>
      <a:accent5>
        <a:srgbClr val="F4F0E9"/>
      </a:accent5>
      <a:accent6>
        <a:srgbClr val="F4F0E9"/>
      </a:accent6>
      <a:hlink>
        <a:srgbClr val="013B6C"/>
      </a:hlink>
      <a:folHlink>
        <a:srgbClr val="6D76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f0d98b-3e1b-45be-9fdb-9d87c6ee8eaf">
      <Terms xmlns="http://schemas.microsoft.com/office/infopath/2007/PartnerControls"/>
    </lcf76f155ced4ddcb4097134ff3c332f>
    <TaxCatchAll xmlns="531782a8-56d6-4c15-b386-1db1e4e2f53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F737DD6A4E8C4DAD2EC844A18F4A5F" ma:contentTypeVersion="20" ma:contentTypeDescription="Skapa ett nytt dokument." ma:contentTypeScope="" ma:versionID="540fe1470175b93733f8c6d4bcfbbb46">
  <xsd:schema xmlns:xsd="http://www.w3.org/2001/XMLSchema" xmlns:xs="http://www.w3.org/2001/XMLSchema" xmlns:p="http://schemas.microsoft.com/office/2006/metadata/properties" xmlns:ns2="92f0d98b-3e1b-45be-9fdb-9d87c6ee8eaf" xmlns:ns3="531782a8-56d6-4c15-b386-1db1e4e2f53e" targetNamespace="http://schemas.microsoft.com/office/2006/metadata/properties" ma:root="true" ma:fieldsID="b9b95cb6e834016211ecd553ef7a940f" ns2:_="" ns3:_="">
    <xsd:import namespace="92f0d98b-3e1b-45be-9fdb-9d87c6ee8eaf"/>
    <xsd:import namespace="531782a8-56d6-4c15-b386-1db1e4e2f5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f0d98b-3e1b-45be-9fdb-9d87c6ee8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OCR" ma:index="12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hidden="true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7fc75cc7-a35a-460a-8f27-7492171721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1782a8-56d6-4c15-b386-1db1e4e2f53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hidden="true" ma:internalName="SharedWithDetails" ma:readOnly="true">
      <xsd:simpleType>
        <xsd:restriction base="dms:Note"/>
      </xsd:simpleType>
    </xsd:element>
    <xsd:element name="TaxCatchAll" ma:index="23" nillable="true" ma:displayName="Taxonomy Catch All Column" ma:hidden="true" ma:list="{95356929-1bfc-42b7-800c-f4862227a496}" ma:internalName="TaxCatchAll" ma:readOnly="false" ma:showField="CatchAllData" ma:web="531782a8-56d6-4c15-b386-1db1e4e2f5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561072-3995-4DCB-9519-503DA9912D10}">
  <ds:schemaRefs>
    <ds:schemaRef ds:uri="92f0d98b-3e1b-45be-9fdb-9d87c6ee8eaf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purl.org/dc/elements/1.1/"/>
    <ds:schemaRef ds:uri="531782a8-56d6-4c15-b386-1db1e4e2f53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F89EE3D-FE5A-490C-BF00-14BC888184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f0d98b-3e1b-45be-9fdb-9d87c6ee8eaf"/>
    <ds:schemaRef ds:uri="531782a8-56d6-4c15-b386-1db1e4e2f5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6614FA8-1D74-46F7-82E2-F2E1871119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11132</TotalTime>
  <Words>540</Words>
  <Application>Microsoft Office PowerPoint</Application>
  <PresentationFormat>Bredbild</PresentationFormat>
  <Paragraphs>67</Paragraphs>
  <Slides>8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Caecilia LT Std Roman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Vad händer när ”alginatmaskarna” läggs i kalciumkloridlösning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Mina Karami</dc:creator>
  <cp:keywords/>
  <dc:description/>
  <cp:lastModifiedBy>Jenny Olander</cp:lastModifiedBy>
  <cp:revision>101</cp:revision>
  <cp:lastPrinted>2026-03-10T13:24:32Z</cp:lastPrinted>
  <dcterms:created xsi:type="dcterms:W3CDTF">2023-09-19T07:41:33Z</dcterms:created>
  <dcterms:modified xsi:type="dcterms:W3CDTF">2026-06-23T13:14:02Z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0x01010022F737DD6A4E8C4DAD2EC844A18F4A5F</vt:lpwstr>
  </property>
  <property fmtid="{D5CDD505-2E9C-101B-9397-08002B2CF9AE}" pid="3" name="MediaServiceImageTags">
    <vt:lpwstr/>
  </property>
</Properties>
</file>